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8"/>
  </p:notesMasterIdLst>
  <p:handoutMasterIdLst>
    <p:handoutMasterId r:id="rId19"/>
  </p:handoutMasterIdLst>
  <p:sldIdLst>
    <p:sldId id="407" r:id="rId6"/>
    <p:sldId id="4349" r:id="rId7"/>
    <p:sldId id="4369" r:id="rId8"/>
    <p:sldId id="467" r:id="rId9"/>
    <p:sldId id="4414" r:id="rId10"/>
    <p:sldId id="4402" r:id="rId11"/>
    <p:sldId id="4412" r:id="rId12"/>
    <p:sldId id="4404" r:id="rId13"/>
    <p:sldId id="4406" r:id="rId14"/>
    <p:sldId id="4409" r:id="rId15"/>
    <p:sldId id="4410" r:id="rId16"/>
    <p:sldId id="4381" r:id="rId17"/>
  </p:sldIdLst>
  <p:sldSz cx="12192000" cy="6858000"/>
  <p:notesSz cx="6889750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Lent" initials="ML" lastIdx="2" clrIdx="0"/>
  <p:cmAuthor id="2" name="Rachel Mcadam" initials="RM" lastIdx="1" clrIdx="1">
    <p:extLst>
      <p:ext uri="{19B8F6BF-5375-455C-9EA6-DF929625EA0E}">
        <p15:presenceInfo xmlns:p15="http://schemas.microsoft.com/office/powerpoint/2012/main" userId="S::rachelmcadam@sparkcharity.org.uk::ef9ce3ab-c67f-4711-a2c1-143f92578b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1899C2"/>
    <a:srgbClr val="C74A25"/>
    <a:srgbClr val="C4A300"/>
    <a:srgbClr val="DEB900"/>
    <a:srgbClr val="CC6600"/>
    <a:srgbClr val="C5C5C5"/>
    <a:srgbClr val="DDDDDD"/>
    <a:srgbClr val="28538D"/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2" autoAdjust="0"/>
    <p:restoredTop sz="96357" autoAdjust="0"/>
  </p:normalViewPr>
  <p:slideViewPr>
    <p:cSldViewPr snapToGrid="0">
      <p:cViewPr varScale="1">
        <p:scale>
          <a:sx n="107" d="100"/>
          <a:sy n="107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768" y="9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938F80-DE25-B8BE-80E2-F4B3B57BE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DCFCD9-C3EB-B48A-A1DD-16912F026D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76355-14EB-4FE3-9A83-2B45CA25348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0DC4D-4F5F-574D-F607-9D1AF696DB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FA4EF-7290-EC47-B84F-5AD151CACD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AEB05-675F-4E66-8F91-6B2A71F33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630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135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135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15885EF4-5622-452F-997E-0CBADEE14ED8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456"/>
            <a:ext cx="5511800" cy="3945117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579"/>
            <a:ext cx="2985558" cy="50213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6579"/>
            <a:ext cx="2985558" cy="50213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82B9DC0D-1021-4FF2-9CD6-E79FAE3F7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51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9DC0D-1021-4FF2-9CD6-E79FAE3F7A3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12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About Spark! – 1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926C9-9A54-4198-A8FB-8211FC72023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26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MATT</a:t>
            </a:r>
            <a:endParaRPr lang="en-GB" b="1" u="sng" dirty="0">
              <a:cs typeface="Calibri"/>
            </a:endParaRP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Highlight:</a:t>
            </a:r>
          </a:p>
          <a:p>
            <a:r>
              <a:rPr lang="en-GB">
                <a:cs typeface="Calibri"/>
              </a:rPr>
              <a:t>PRU partnership</a:t>
            </a:r>
          </a:p>
          <a:p>
            <a:r>
              <a:rPr lang="en-GB">
                <a:cs typeface="Calibri"/>
              </a:rPr>
              <a:t>YEP</a:t>
            </a:r>
          </a:p>
          <a:p>
            <a:r>
              <a:rPr lang="en-GB">
                <a:cs typeface="Calibri"/>
              </a:rPr>
              <a:t>CONNECT growth</a:t>
            </a:r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9DC0D-1021-4FF2-9CD6-E79FAE3F7A3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152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9DC0D-1021-4FF2-9CD6-E79FAE3F7A3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55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MATT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9DC0D-1021-4FF2-9CD6-E79FAE3F7A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05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MATT</a:t>
            </a:r>
          </a:p>
          <a:p>
            <a:endParaRPr lang="en-GB" b="0" u="none"/>
          </a:p>
          <a:p>
            <a:r>
              <a:rPr lang="en-GB" b="0" u="none"/>
              <a:t>Housekeeping about toilets? And fire alarm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9DC0D-1021-4FF2-9CD6-E79FAE3F7A3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38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MATT</a:t>
            </a:r>
          </a:p>
          <a:p>
            <a:endParaRPr lang="en-GB" b="0" u="none"/>
          </a:p>
          <a:p>
            <a:r>
              <a:rPr lang="en-GB" b="0" u="none"/>
              <a:t>Housekeeping about toilets? And fire alarm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9DC0D-1021-4FF2-9CD6-E79FAE3F7A3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91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MATT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9DC0D-1021-4FF2-9CD6-E79FAE3F7A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64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9DC0D-1021-4FF2-9CD6-E79FAE3F7A3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10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k_Cov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400" b="1">
                <a:solidFill>
                  <a:srgbClr val="28538D"/>
                </a:solidFill>
                <a:latin typeface="Frutiger Bold" charset="0"/>
                <a:ea typeface="Frutiger Bold" charset="0"/>
                <a:cs typeface="Frutiger Bold" charset="0"/>
              </a:defRPr>
            </a:lvl1pPr>
          </a:lstStyle>
          <a:p>
            <a:r>
              <a:rPr lang="en-US"/>
              <a:t>   </a:t>
            </a:r>
          </a:p>
          <a:p>
            <a:r>
              <a:rPr lang="en-US"/>
              <a:t>       INSERT IMAGE HERE</a:t>
            </a:r>
          </a:p>
        </p:txBody>
      </p:sp>
      <p:sp>
        <p:nvSpPr>
          <p:cNvPr id="12" name="Right Triangle 11"/>
          <p:cNvSpPr/>
          <p:nvPr userDrawn="1"/>
        </p:nvSpPr>
        <p:spPr>
          <a:xfrm rot="16200000" flipH="1">
            <a:off x="8239584" y="-9979"/>
            <a:ext cx="3942430" cy="3962399"/>
          </a:xfrm>
          <a:prstGeom prst="rtTriangle">
            <a:avLst/>
          </a:prstGeom>
          <a:solidFill>
            <a:srgbClr val="C74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9278" r="16058" b="15167"/>
          <a:stretch/>
        </p:blipFill>
        <p:spPr>
          <a:xfrm>
            <a:off x="9806609" y="397692"/>
            <a:ext cx="1974938" cy="1234881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rot="5400000" flipH="1">
            <a:off x="-194028" y="716948"/>
            <a:ext cx="6338285" cy="5950229"/>
          </a:xfrm>
          <a:prstGeom prst="rtTriangle">
            <a:avLst/>
          </a:prstGeom>
          <a:solidFill>
            <a:srgbClr val="285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AF553-F888-8208-322C-DB73A56C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26E57-E78D-4B99-8E73-EE1DCA87431C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E1607-9A73-3878-75BB-F4E26F5D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9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k_Content Slide A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57" y="394374"/>
            <a:ext cx="10079436" cy="504491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8538D"/>
                </a:solidFill>
                <a:latin typeface="Frutiger LT Std 65" charset="0"/>
                <a:ea typeface="Frutiger LT Std 65" charset="0"/>
                <a:cs typeface="Frutiger LT Std 65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96757" y="1257454"/>
            <a:ext cx="10774981" cy="4844408"/>
          </a:xfrm>
          <a:prstGeom prst="rect">
            <a:avLst/>
          </a:prstGeom>
        </p:spPr>
        <p:txBody>
          <a:bodyPr numCol="1" spcCol="540000">
            <a:noAutofit/>
          </a:bodyPr>
          <a:lstStyle>
            <a:lvl1pPr marL="0" indent="0">
              <a:lnSpc>
                <a:spcPts val="2020"/>
              </a:lnSpc>
              <a:buNone/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charset="0"/>
                <a:ea typeface="Frutiger LT Std 45 Light" charset="0"/>
                <a:cs typeface="Frutiger LT Std 45 Light" charset="0"/>
              </a:defRPr>
            </a:lvl1pPr>
          </a:lstStyle>
          <a:p>
            <a:pPr lvl="0"/>
            <a:r>
              <a:rPr lang="en-US"/>
              <a:t>Enter body copy here (1 column)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019DF6F-9AD3-4F53-AD55-E3A373892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122" y="366079"/>
            <a:ext cx="1022159" cy="631421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 flipH="1">
            <a:off x="10657127" y="5416062"/>
            <a:ext cx="1534871" cy="1441938"/>
          </a:xfrm>
          <a:prstGeom prst="rtTriangle">
            <a:avLst/>
          </a:prstGeom>
          <a:solidFill>
            <a:srgbClr val="28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k_Content Slide A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57" y="394374"/>
            <a:ext cx="9759947" cy="504491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7537F"/>
                </a:solidFill>
                <a:latin typeface="Frutiger LT Std 65" charset="0"/>
                <a:ea typeface="Frutiger LT Std 65" charset="0"/>
                <a:cs typeface="Frutiger LT Std 65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96757" y="1257454"/>
            <a:ext cx="10751465" cy="4844408"/>
          </a:xfrm>
          <a:prstGeom prst="rect">
            <a:avLst/>
          </a:prstGeom>
        </p:spPr>
        <p:txBody>
          <a:bodyPr numCol="2" spcCol="540000">
            <a:noAutofit/>
          </a:bodyPr>
          <a:lstStyle>
            <a:lvl1pPr marL="0" indent="0">
              <a:lnSpc>
                <a:spcPts val="2020"/>
              </a:lnSpc>
              <a:buNone/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charset="0"/>
                <a:ea typeface="Frutiger LT Std 45 Light" charset="0"/>
                <a:cs typeface="Frutiger LT Std 45 Light" charset="0"/>
              </a:defRPr>
            </a:lvl1pPr>
          </a:lstStyle>
          <a:p>
            <a:pPr lvl="0"/>
            <a:r>
              <a:rPr lang="en-US"/>
              <a:t>Enter body copy here (2 columns)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019DF6F-9AD3-4F53-AD55-E3A373892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122" y="366079"/>
            <a:ext cx="1022159" cy="631421"/>
          </a:xfrm>
          <a:prstGeom prst="rect">
            <a:avLst/>
          </a:prstGeom>
        </p:spPr>
      </p:pic>
      <p:sp>
        <p:nvSpPr>
          <p:cNvPr id="6" name="Right Triangle 5"/>
          <p:cNvSpPr/>
          <p:nvPr userDrawn="1"/>
        </p:nvSpPr>
        <p:spPr>
          <a:xfrm flipH="1">
            <a:off x="10657127" y="5416062"/>
            <a:ext cx="1534871" cy="1441938"/>
          </a:xfrm>
          <a:prstGeom prst="rtTriangle">
            <a:avLst/>
          </a:prstGeom>
          <a:solidFill>
            <a:srgbClr val="28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k_Content Slide B_List/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57" y="394374"/>
            <a:ext cx="6711313" cy="504491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27537F"/>
                </a:solidFill>
                <a:latin typeface="Frutiger LT Std 65" charset="0"/>
                <a:ea typeface="Frutiger LT Std 65" charset="0"/>
                <a:cs typeface="Frutiger LT Std 65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019DF6F-9AD3-4F53-AD55-E3A373892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122" y="366079"/>
            <a:ext cx="1022159" cy="63142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26978" y="1820611"/>
            <a:ext cx="470000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 i="0">
                <a:solidFill>
                  <a:srgbClr val="316DA7"/>
                </a:solidFill>
                <a:latin typeface="Frutiger LT Std 65" charset="0"/>
                <a:ea typeface="Frutiger LT Std 65" charset="0"/>
                <a:cs typeface="Frutiger LT Std 65" charset="0"/>
              </a:rPr>
              <a:t>01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496757" y="2555631"/>
            <a:ext cx="1578227" cy="3133567"/>
          </a:xfrm>
          <a:prstGeom prst="rect">
            <a:avLst/>
          </a:prstGeom>
        </p:spPr>
        <p:txBody>
          <a:bodyPr numCol="1" spcCol="540000">
            <a:noAutofit/>
          </a:bodyPr>
          <a:lstStyle>
            <a:lvl1pPr marL="0" indent="0">
              <a:lnSpc>
                <a:spcPts val="1880"/>
              </a:lnSpc>
              <a:buNone/>
              <a:defRPr sz="1400" b="0" i="0">
                <a:latin typeface="Frutiger LT Std 45 Light" charset="0"/>
                <a:ea typeface="Frutiger LT Std 45 Light" charset="0"/>
                <a:cs typeface="Frutiger LT Std 45 Light" charset="0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3" name="Right Triangle 2"/>
          <p:cNvSpPr/>
          <p:nvPr userDrawn="1"/>
        </p:nvSpPr>
        <p:spPr>
          <a:xfrm rot="5400000">
            <a:off x="500967" y="1601669"/>
            <a:ext cx="527639" cy="527639"/>
          </a:xfrm>
          <a:prstGeom prst="rtTriangle">
            <a:avLst/>
          </a:prstGeom>
          <a:solidFill>
            <a:srgbClr val="316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308367" y="2555631"/>
            <a:ext cx="1578227" cy="3133567"/>
          </a:xfrm>
          <a:prstGeom prst="rect">
            <a:avLst/>
          </a:prstGeom>
        </p:spPr>
        <p:txBody>
          <a:bodyPr numCol="1" spcCol="540000">
            <a:noAutofit/>
          </a:bodyPr>
          <a:lstStyle>
            <a:lvl1pPr marL="0" indent="0">
              <a:lnSpc>
                <a:spcPts val="1880"/>
              </a:lnSpc>
              <a:buNone/>
              <a:defRPr sz="1400" b="0" i="0">
                <a:latin typeface="Frutiger LT Std 45 Light" charset="0"/>
                <a:ea typeface="Frutiger LT Std 45 Light" charset="0"/>
                <a:cs typeface="Frutiger LT Std 45 Light" charset="0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119977" y="2555631"/>
            <a:ext cx="1578227" cy="3133567"/>
          </a:xfrm>
          <a:prstGeom prst="rect">
            <a:avLst/>
          </a:prstGeom>
        </p:spPr>
        <p:txBody>
          <a:bodyPr numCol="1" spcCol="540000">
            <a:noAutofit/>
          </a:bodyPr>
          <a:lstStyle>
            <a:lvl1pPr marL="0" indent="0">
              <a:lnSpc>
                <a:spcPts val="1880"/>
              </a:lnSpc>
              <a:buNone/>
              <a:defRPr sz="1400" b="0" i="0">
                <a:latin typeface="Frutiger LT Std 45 Light" charset="0"/>
                <a:ea typeface="Frutiger LT Std 45 Light" charset="0"/>
                <a:cs typeface="Frutiger LT Std 45 Light" charset="0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931587" y="2555631"/>
            <a:ext cx="1578227" cy="3133567"/>
          </a:xfrm>
          <a:prstGeom prst="rect">
            <a:avLst/>
          </a:prstGeom>
        </p:spPr>
        <p:txBody>
          <a:bodyPr numCol="1" spcCol="540000">
            <a:noAutofit/>
          </a:bodyPr>
          <a:lstStyle>
            <a:lvl1pPr marL="0" indent="0">
              <a:lnSpc>
                <a:spcPts val="1880"/>
              </a:lnSpc>
              <a:buNone/>
              <a:defRPr sz="1400" b="0" i="0">
                <a:latin typeface="Frutiger LT Std 45 Light" charset="0"/>
                <a:ea typeface="Frutiger LT Std 45 Light" charset="0"/>
                <a:cs typeface="Frutiger LT Std 45 Light" charset="0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7743196" y="2555631"/>
            <a:ext cx="1578227" cy="3133567"/>
          </a:xfrm>
          <a:prstGeom prst="rect">
            <a:avLst/>
          </a:prstGeom>
        </p:spPr>
        <p:txBody>
          <a:bodyPr numCol="1" spcCol="540000">
            <a:noAutofit/>
          </a:bodyPr>
          <a:lstStyle>
            <a:lvl1pPr marL="0" indent="0">
              <a:lnSpc>
                <a:spcPts val="1880"/>
              </a:lnSpc>
              <a:buNone/>
              <a:defRPr sz="1400" b="0" i="0">
                <a:latin typeface="Frutiger LT Std 45 Light" charset="0"/>
                <a:ea typeface="Frutiger LT Std 45 Light" charset="0"/>
                <a:cs typeface="Frutiger LT Std 45 Light" charset="0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10657127" y="5416062"/>
            <a:ext cx="1534871" cy="1441938"/>
          </a:xfrm>
          <a:prstGeom prst="rtTriangle">
            <a:avLst/>
          </a:prstGeom>
          <a:solidFill>
            <a:srgbClr val="28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2540088" y="1820611"/>
            <a:ext cx="470000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 i="0">
                <a:solidFill>
                  <a:srgbClr val="316DA7"/>
                </a:solidFill>
                <a:latin typeface="Frutiger LT Std 65" charset="0"/>
                <a:ea typeface="Frutiger LT Std 65" charset="0"/>
                <a:cs typeface="Frutiger LT Std 65" charset="0"/>
              </a:rPr>
              <a:t>02</a:t>
            </a:r>
          </a:p>
        </p:txBody>
      </p:sp>
      <p:sp>
        <p:nvSpPr>
          <p:cNvPr id="31" name="Right Triangle 30"/>
          <p:cNvSpPr/>
          <p:nvPr userDrawn="1"/>
        </p:nvSpPr>
        <p:spPr>
          <a:xfrm rot="5400000">
            <a:off x="2314077" y="1601669"/>
            <a:ext cx="527639" cy="527639"/>
          </a:xfrm>
          <a:prstGeom prst="rtTriangle">
            <a:avLst/>
          </a:prstGeom>
          <a:solidFill>
            <a:srgbClr val="316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4353198" y="1820611"/>
            <a:ext cx="470000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 i="0">
                <a:solidFill>
                  <a:srgbClr val="316DA7"/>
                </a:solidFill>
                <a:latin typeface="Frutiger LT Std 65" charset="0"/>
                <a:ea typeface="Frutiger LT Std 65" charset="0"/>
                <a:cs typeface="Frutiger LT Std 65" charset="0"/>
              </a:rPr>
              <a:t>03</a:t>
            </a:r>
          </a:p>
        </p:txBody>
      </p:sp>
      <p:sp>
        <p:nvSpPr>
          <p:cNvPr id="36" name="Right Triangle 35"/>
          <p:cNvSpPr/>
          <p:nvPr userDrawn="1"/>
        </p:nvSpPr>
        <p:spPr>
          <a:xfrm rot="5400000">
            <a:off x="4127187" y="1601669"/>
            <a:ext cx="527639" cy="527639"/>
          </a:xfrm>
          <a:prstGeom prst="rtTriangle">
            <a:avLst/>
          </a:prstGeom>
          <a:solidFill>
            <a:srgbClr val="316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6166308" y="1810223"/>
            <a:ext cx="470000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 i="0">
                <a:solidFill>
                  <a:srgbClr val="316DA7"/>
                </a:solidFill>
                <a:latin typeface="Frutiger LT Std 65" charset="0"/>
                <a:ea typeface="Frutiger LT Std 65" charset="0"/>
                <a:cs typeface="Frutiger LT Std 65" charset="0"/>
              </a:rPr>
              <a:t>04</a:t>
            </a:r>
          </a:p>
        </p:txBody>
      </p:sp>
      <p:sp>
        <p:nvSpPr>
          <p:cNvPr id="38" name="Right Triangle 37"/>
          <p:cNvSpPr/>
          <p:nvPr userDrawn="1"/>
        </p:nvSpPr>
        <p:spPr>
          <a:xfrm rot="5400000">
            <a:off x="5940297" y="1591281"/>
            <a:ext cx="527639" cy="527639"/>
          </a:xfrm>
          <a:prstGeom prst="rtTriangle">
            <a:avLst/>
          </a:prstGeom>
          <a:solidFill>
            <a:srgbClr val="316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>
            <a:off x="7979418" y="1810223"/>
            <a:ext cx="470000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 i="0">
                <a:solidFill>
                  <a:srgbClr val="316DA7"/>
                </a:solidFill>
                <a:latin typeface="Frutiger LT Std 65" charset="0"/>
                <a:ea typeface="Frutiger LT Std 65" charset="0"/>
                <a:cs typeface="Frutiger LT Std 65" charset="0"/>
              </a:rPr>
              <a:t>05</a:t>
            </a:r>
          </a:p>
        </p:txBody>
      </p:sp>
      <p:sp>
        <p:nvSpPr>
          <p:cNvPr id="40" name="Right Triangle 39"/>
          <p:cNvSpPr/>
          <p:nvPr userDrawn="1"/>
        </p:nvSpPr>
        <p:spPr>
          <a:xfrm rot="5400000">
            <a:off x="7753407" y="1591281"/>
            <a:ext cx="527639" cy="527639"/>
          </a:xfrm>
          <a:prstGeom prst="rtTriangle">
            <a:avLst/>
          </a:prstGeom>
          <a:solidFill>
            <a:srgbClr val="316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k_Divid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400" b="1">
                <a:solidFill>
                  <a:srgbClr val="28538D"/>
                </a:solidFill>
                <a:latin typeface="Frutiger Bold" charset="0"/>
                <a:ea typeface="Frutiger Bold" charset="0"/>
                <a:cs typeface="Frutiger Bold" charset="0"/>
              </a:defRPr>
            </a:lvl1pPr>
          </a:lstStyle>
          <a:p>
            <a:r>
              <a:rPr lang="en-US"/>
              <a:t>   </a:t>
            </a:r>
          </a:p>
          <a:p>
            <a:r>
              <a:rPr lang="en-US"/>
              <a:t>       INSERT IMAGE HERE</a:t>
            </a:r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4789714" y="-2"/>
            <a:ext cx="7402284" cy="6858002"/>
          </a:xfrm>
          <a:prstGeom prst="rtTriangle">
            <a:avLst/>
          </a:prstGeom>
          <a:solidFill>
            <a:srgbClr val="28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 userDrawn="1"/>
        </p:nvSpPr>
        <p:spPr>
          <a:xfrm rot="16200000" flipH="1">
            <a:off x="7230649" y="154888"/>
            <a:ext cx="5116239" cy="4806462"/>
          </a:xfrm>
          <a:prstGeom prst="rtTriangle">
            <a:avLst/>
          </a:prstGeom>
          <a:solidFill>
            <a:srgbClr val="C74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k_Divid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400" b="1">
                <a:solidFill>
                  <a:srgbClr val="28538D"/>
                </a:solidFill>
                <a:latin typeface="Frutiger Bold" charset="0"/>
                <a:ea typeface="Frutiger Bold" charset="0"/>
                <a:cs typeface="Frutiger Bold" charset="0"/>
              </a:defRPr>
            </a:lvl1pPr>
          </a:lstStyle>
          <a:p>
            <a:r>
              <a:rPr lang="en-US"/>
              <a:t>   </a:t>
            </a:r>
          </a:p>
          <a:p>
            <a:r>
              <a:rPr lang="en-US"/>
              <a:t>       INSERT IMAGE HERE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0657127" y="5416062"/>
            <a:ext cx="1534871" cy="1441938"/>
          </a:xfrm>
          <a:prstGeom prst="rtTriangle">
            <a:avLst/>
          </a:prstGeom>
          <a:solidFill>
            <a:srgbClr val="28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ark_Divid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400" b="1">
                <a:solidFill>
                  <a:srgbClr val="28538D"/>
                </a:solidFill>
                <a:latin typeface="Frutiger Bold" charset="0"/>
                <a:ea typeface="Frutiger Bold" charset="0"/>
                <a:cs typeface="Frutiger Bold" charset="0"/>
              </a:defRPr>
            </a:lvl1pPr>
          </a:lstStyle>
          <a:p>
            <a:r>
              <a:rPr lang="en-US"/>
              <a:t>   </a:t>
            </a:r>
          </a:p>
          <a:p>
            <a:r>
              <a:rPr lang="en-US"/>
              <a:t>       INSERT IMAGE HERE</a:t>
            </a:r>
          </a:p>
        </p:txBody>
      </p:sp>
      <p:sp>
        <p:nvSpPr>
          <p:cNvPr id="6" name="Right Triangle 5"/>
          <p:cNvSpPr/>
          <p:nvPr userDrawn="1"/>
        </p:nvSpPr>
        <p:spPr>
          <a:xfrm flipH="1">
            <a:off x="10657127" y="5416062"/>
            <a:ext cx="1534871" cy="1441938"/>
          </a:xfrm>
          <a:prstGeom prst="rtTriangle">
            <a:avLst/>
          </a:prstGeom>
          <a:solidFill>
            <a:srgbClr val="28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A603DB5-5475-48DF-AA11-7ACE6C3AA088}"/>
              </a:ext>
            </a:extLst>
          </p:cNvPr>
          <p:cNvSpPr/>
          <p:nvPr userDrawn="1"/>
        </p:nvSpPr>
        <p:spPr>
          <a:xfrm rot="5400000" flipH="1">
            <a:off x="-172931" y="1318684"/>
            <a:ext cx="5712247" cy="5366385"/>
          </a:xfrm>
          <a:prstGeom prst="rtTriangle">
            <a:avLst/>
          </a:prstGeom>
          <a:solidFill>
            <a:srgbClr val="DB53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6076" y="5067300"/>
            <a:ext cx="3159124" cy="1527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1" i="0">
                <a:solidFill>
                  <a:schemeClr val="bg1"/>
                </a:solidFill>
                <a:latin typeface="Frutiger LT Std 65" charset="0"/>
                <a:ea typeface="Frutiger LT Std 65" charset="0"/>
                <a:cs typeface="Frutiger LT Std 65" charset="0"/>
              </a:defRPr>
            </a:lvl1pPr>
            <a:lvl2pPr marL="457200" indent="0">
              <a:buFontTx/>
              <a:buNone/>
              <a:defRPr>
                <a:latin typeface="Museo Sans Cond 100" charset="0"/>
                <a:ea typeface="Museo Sans Cond 100" charset="0"/>
                <a:cs typeface="Museo Sans Cond 100" charset="0"/>
              </a:defRPr>
            </a:lvl2pPr>
            <a:lvl3pPr marL="914400" indent="0">
              <a:buFontTx/>
              <a:buNone/>
              <a:defRPr>
                <a:latin typeface="Museo Sans Cond 100" charset="0"/>
                <a:ea typeface="Museo Sans Cond 100" charset="0"/>
                <a:cs typeface="Museo Sans Cond 100" charset="0"/>
              </a:defRPr>
            </a:lvl3pPr>
            <a:lvl4pPr marL="1371600" indent="0">
              <a:buFontTx/>
              <a:buNone/>
              <a:defRPr>
                <a:latin typeface="Museo Sans Cond 100" charset="0"/>
                <a:ea typeface="Museo Sans Cond 100" charset="0"/>
                <a:cs typeface="Museo Sans Cond 100" charset="0"/>
              </a:defRPr>
            </a:lvl4pPr>
            <a:lvl5pPr marL="1828800" indent="0">
              <a:buFontTx/>
              <a:buNone/>
              <a:defRPr>
                <a:latin typeface="Museo Sans Cond 100" charset="0"/>
                <a:ea typeface="Museo Sans Cond 100" charset="0"/>
                <a:cs typeface="Museo Sans Cond 100" charset="0"/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49B96C-8E74-4C8B-BDE4-9B82801CA0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1" y="1371601"/>
            <a:ext cx="11430000" cy="4940300"/>
          </a:xfrm>
        </p:spPr>
        <p:txBody>
          <a:bodyPr/>
          <a:lstStyle/>
          <a:p>
            <a:pPr lvl="0"/>
            <a:r>
              <a:rPr lang="en-US"/>
              <a:t>Place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274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6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0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7" r:id="rId3"/>
    <p:sldLayoutId id="2147483658" r:id="rId4"/>
    <p:sldLayoutId id="2147483649" r:id="rId5"/>
    <p:sldLayoutId id="2147483659" r:id="rId6"/>
    <p:sldLayoutId id="2147483660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0999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3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(copy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4377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DCDE1A5-7B8C-446C-B047-DEF343C830D4}" type="datetime2">
              <a:rPr lang="en-US" smtClean="0"/>
              <a:t>Monday, October 23,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2859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indent="-228594" algn="l" defTabSz="22859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indent="-228594" algn="l" defTabSz="22859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stem Font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-228594" algn="l" defTabSz="22859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indent="-228594" algn="l" defTabSz="22859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stem Font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113" indent="0" algn="l" defTabSz="228594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Graphik" panose="020B0503030202060203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594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594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594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5ACBF0"/>
          </p15:clr>
        </p15:guide>
        <p15:guide id="2" orient="horz" pos="3976">
          <p15:clr>
            <a:srgbClr val="5ACBF0"/>
          </p15:clr>
        </p15:guide>
        <p15:guide id="3" pos="240">
          <p15:clr>
            <a:srgbClr val="5ACBF0"/>
          </p15:clr>
        </p15:guide>
        <p15:guide id="4" pos="7440">
          <p15:clr>
            <a:srgbClr val="5ACBF0"/>
          </p15:clr>
        </p15:guide>
        <p15:guide id="5" orient="horz" pos="4148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rkcharity.org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63" Type="http://schemas.openxmlformats.org/officeDocument/2006/relationships/image" Target="../media/image6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jpeg"/><Relationship Id="rId29" Type="http://schemas.openxmlformats.org/officeDocument/2006/relationships/image" Target="../media/image30.png"/><Relationship Id="rId11" Type="http://schemas.openxmlformats.org/officeDocument/2006/relationships/image" Target="../media/image13.png"/><Relationship Id="rId24" Type="http://schemas.openxmlformats.org/officeDocument/2006/relationships/image" Target="../media/image25.jpe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jpe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66" Type="http://schemas.openxmlformats.org/officeDocument/2006/relationships/image" Target="../media/image67.png"/><Relationship Id="rId5" Type="http://schemas.openxmlformats.org/officeDocument/2006/relationships/image" Target="../media/image7.jpeg"/><Relationship Id="rId61" Type="http://schemas.openxmlformats.org/officeDocument/2006/relationships/image" Target="../media/image62.png"/><Relationship Id="rId19" Type="http://schemas.openxmlformats.org/officeDocument/2006/relationships/hyperlink" Target="https://en.wikipedia.org/wiki/File:Kier_Group_logo.svg" TargetMode="External"/><Relationship Id="rId14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64" Type="http://schemas.openxmlformats.org/officeDocument/2006/relationships/image" Target="../media/image65.png"/><Relationship Id="rId8" Type="http://schemas.openxmlformats.org/officeDocument/2006/relationships/image" Target="../media/image10.jpeg"/><Relationship Id="rId51" Type="http://schemas.openxmlformats.org/officeDocument/2006/relationships/image" Target="../media/image52.png"/><Relationship Id="rId3" Type="http://schemas.openxmlformats.org/officeDocument/2006/relationships/image" Target="../media/image5.jpe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5" Type="http://schemas.openxmlformats.org/officeDocument/2006/relationships/image" Target="../media/image26.jpe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jpeg"/><Relationship Id="rId59" Type="http://schemas.openxmlformats.org/officeDocument/2006/relationships/image" Target="../media/image60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5" Type="http://schemas.openxmlformats.org/officeDocument/2006/relationships/image" Target="../media/image17.jpeg"/><Relationship Id="rId23" Type="http://schemas.openxmlformats.org/officeDocument/2006/relationships/image" Target="../media/image24.jpe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" Type="http://schemas.openxmlformats.org/officeDocument/2006/relationships/image" Target="../media/image12.png"/><Relationship Id="rId31" Type="http://schemas.openxmlformats.org/officeDocument/2006/relationships/image" Target="../media/image32.png"/><Relationship Id="rId44" Type="http://schemas.openxmlformats.org/officeDocument/2006/relationships/image" Target="../media/image45.jpe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65" Type="http://schemas.openxmlformats.org/officeDocument/2006/relationships/image" Target="../media/image66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charity.org.uk/what-we-do/annual-awards-2022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28FD4E2C-0766-1F38-7965-5AE618678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-1"/>
            <a:ext cx="12223717" cy="703575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5A78FA-A370-49D0-9666-71450C1321BD}"/>
              </a:ext>
            </a:extLst>
          </p:cNvPr>
          <p:cNvSpPr/>
          <p:nvPr/>
        </p:nvSpPr>
        <p:spPr>
          <a:xfrm>
            <a:off x="-36684" y="5672697"/>
            <a:ext cx="12237740" cy="118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AA631-7E0F-4860-8AFC-206861154E30}"/>
              </a:ext>
            </a:extLst>
          </p:cNvPr>
          <p:cNvSpPr txBox="1"/>
          <p:nvPr/>
        </p:nvSpPr>
        <p:spPr>
          <a:xfrm>
            <a:off x="0" y="22993"/>
            <a:ext cx="3449369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effectLst/>
                <a:latin typeface="Frutiger LT Std 55 Roman" charset="0"/>
                <a:ea typeface="Frutiger LT Std 55 Roman" charset="0"/>
                <a:cs typeface="Frutiger LT Std 55 Roman" charset="0"/>
              </a:rPr>
              <a:t>@SparkEBP #SparkAwards2023</a:t>
            </a:r>
            <a:endParaRPr lang="en-GB" sz="1600" b="1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9E78685-5E91-5896-D988-98C3806F06B4}"/>
              </a:ext>
            </a:extLst>
          </p:cNvPr>
          <p:cNvSpPr/>
          <p:nvPr/>
        </p:nvSpPr>
        <p:spPr>
          <a:xfrm rot="16200000" flipH="1">
            <a:off x="8638060" y="-365460"/>
            <a:ext cx="3186467" cy="3912573"/>
          </a:xfrm>
          <a:prstGeom prst="rtTriangle">
            <a:avLst/>
          </a:prstGeom>
          <a:solidFill>
            <a:srgbClr val="C74A25"/>
          </a:solidFill>
          <a:ln w="19050">
            <a:solidFill>
              <a:srgbClr val="285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8C7CD51-4C89-4273-A5C7-5E7001130C0A}"/>
              </a:ext>
            </a:extLst>
          </p:cNvPr>
          <p:cNvSpPr txBox="1">
            <a:spLocks/>
          </p:cNvSpPr>
          <p:nvPr/>
        </p:nvSpPr>
        <p:spPr>
          <a:xfrm>
            <a:off x="0" y="5672697"/>
            <a:ext cx="12223717" cy="1197183"/>
          </a:xfrm>
          <a:prstGeom prst="rect">
            <a:avLst/>
          </a:prstGeom>
          <a:solidFill>
            <a:srgbClr val="28538D"/>
          </a:solidFill>
          <a:ln w="12700">
            <a:solidFill>
              <a:srgbClr val="C74A25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0" b="1" dirty="0">
              <a:solidFill>
                <a:schemeClr val="bg1"/>
              </a:solidFill>
              <a:latin typeface="Frutiger LT Std 65"/>
            </a:endParaRPr>
          </a:p>
          <a:p>
            <a:pPr algn="ctr"/>
            <a:r>
              <a:rPr lang="en-US" sz="65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utiger LT Std 65"/>
              </a:rPr>
              <a:t>Spark! Awards 2024 Sponsorship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FF56A-B7BE-AD07-F94A-51B24A900F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9278" r="16058" b="15167"/>
          <a:stretch/>
        </p:blipFill>
        <p:spPr>
          <a:xfrm>
            <a:off x="9939959" y="226242"/>
            <a:ext cx="1974938" cy="12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9D4D3B7-5E44-3055-3937-6EC6515F7CA8}"/>
              </a:ext>
            </a:extLst>
          </p:cNvPr>
          <p:cNvSpPr txBox="1"/>
          <p:nvPr/>
        </p:nvSpPr>
        <p:spPr>
          <a:xfrm>
            <a:off x="635000" y="513376"/>
            <a:ext cx="7010399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C5C5C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utiger LT Std 45 Light" panose="020B0402020204020204" pitchFamily="34" charset="0"/>
                <a:ea typeface="+mj-ea"/>
                <a:cs typeface="+mj-cs"/>
              </a:rPr>
              <a:t>SILVER LEVEL SPONSOR</a:t>
            </a:r>
            <a:endParaRPr lang="en-US" sz="4400" noProof="0" dirty="0">
              <a:solidFill>
                <a:srgbClr val="C5C5C5"/>
              </a:solidFill>
              <a:latin typeface="Frutiger LT Std 45 Light" panose="020B0402020204020204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8CE8B-CCC6-0096-655D-83322B49E8F8}"/>
              </a:ext>
            </a:extLst>
          </p:cNvPr>
          <p:cNvSpPr txBox="1"/>
          <p:nvPr/>
        </p:nvSpPr>
        <p:spPr>
          <a:xfrm>
            <a:off x="539616" y="1278561"/>
            <a:ext cx="7010399" cy="49857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C5C5C5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Prominent branding at the event, inc.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slides </a:t>
            </a:r>
            <a:r>
              <a:rPr lang="en-GB" sz="2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and banners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C5C5C5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Digital promotion across social media and the Spark! website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C5C5C5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Co-branding of promotional materials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C5C5C5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One award named after the company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C5C5C5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Company name/logo engraved on award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C5C5C5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Presentation of company award to the winners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C5C5C5"/>
              </a:buClr>
              <a:buFont typeface="Arial" panose="020B0604020202020204" pitchFamily="34" charset="0"/>
              <a:buChar char="•"/>
            </a:pPr>
            <a:r>
              <a:rPr lang="en-GB" sz="2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Up to 5 guests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</p:txBody>
      </p:sp>
      <p:pic>
        <p:nvPicPr>
          <p:cNvPr id="2" name="Picture 1" descr="Silver glitter">
            <a:extLst>
              <a:ext uri="{FF2B5EF4-FFF2-40B4-BE49-F238E27FC236}">
                <a16:creationId xmlns:a16="http://schemas.microsoft.com/office/drawing/2014/main" id="{C9BBD212-4D6E-2889-2FDF-029870F9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2" r="24001" b="-1"/>
          <a:stretch/>
        </p:blipFill>
        <p:spPr>
          <a:xfrm>
            <a:off x="78040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F47128-85CA-277A-C7E8-EEDFC872FDA2}"/>
              </a:ext>
            </a:extLst>
          </p:cNvPr>
          <p:cNvSpPr txBox="1"/>
          <p:nvPr/>
        </p:nvSpPr>
        <p:spPr>
          <a:xfrm>
            <a:off x="9312148" y="5626100"/>
            <a:ext cx="2930652" cy="9229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 defTabSz="228600">
              <a:spcAft>
                <a:spcPts val="1200"/>
              </a:spcAft>
            </a:pPr>
            <a:r>
              <a:rPr lang="en-GB" sz="7200" b="1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utiger LT Std 45 Light" panose="020B0402020204020204" pitchFamily="34" charset="0"/>
              </a:rPr>
              <a:t>£3500</a:t>
            </a:r>
          </a:p>
        </p:txBody>
      </p:sp>
    </p:spTree>
    <p:extLst>
      <p:ext uri="{BB962C8B-B14F-4D97-AF65-F5344CB8AC3E}">
        <p14:creationId xmlns:p14="http://schemas.microsoft.com/office/powerpoint/2010/main" val="18184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8CE8B-CCC6-0096-655D-83322B49E8F8}"/>
              </a:ext>
            </a:extLst>
          </p:cNvPr>
          <p:cNvSpPr txBox="1"/>
          <p:nvPr/>
        </p:nvSpPr>
        <p:spPr>
          <a:xfrm>
            <a:off x="492057" y="1507167"/>
            <a:ext cx="7311957" cy="31918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228600">
              <a:lnSpc>
                <a:spcPct val="150000"/>
              </a:lnSpc>
              <a:spcAft>
                <a:spcPts val="600"/>
              </a:spcAft>
              <a:buClr>
                <a:srgbClr val="CC6600"/>
              </a:buClr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Prominent branding at the event, inc. slides and banners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Clr>
                <a:srgbClr val="CC6600"/>
              </a:buClr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Digital promotion across social media and the Spark! website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Clr>
                <a:srgbClr val="CC6600"/>
              </a:buClr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Co-branding of promotional materials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Clr>
                <a:srgbClr val="CC6600"/>
              </a:buClr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Std 45 Light" panose="020B0402020204020204" pitchFamily="34" charset="0"/>
              </a:rPr>
              <a:t>Up to 3 guests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Std 45 Light" panose="020B0402020204020204" pitchFamily="34" charset="0"/>
            </a:endParaRPr>
          </a:p>
        </p:txBody>
      </p:sp>
      <p:pic>
        <p:nvPicPr>
          <p:cNvPr id="5" name="Picture 4" descr="Bronze sheet metal">
            <a:extLst>
              <a:ext uri="{FF2B5EF4-FFF2-40B4-BE49-F238E27FC236}">
                <a16:creationId xmlns:a16="http://schemas.microsoft.com/office/drawing/2014/main" id="{72D8D177-906C-F8CE-515C-38D74C9042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r="7535"/>
          <a:stretch/>
        </p:blipFill>
        <p:spPr>
          <a:xfrm>
            <a:off x="78040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995767-01D5-E035-50F7-D19D03A080C6}"/>
              </a:ext>
            </a:extLst>
          </p:cNvPr>
          <p:cNvSpPr txBox="1"/>
          <p:nvPr/>
        </p:nvSpPr>
        <p:spPr>
          <a:xfrm>
            <a:off x="635000" y="513376"/>
            <a:ext cx="7010399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C4A3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utiger LT Std 45 Light" panose="020B0402020204020204" pitchFamily="34" charset="0"/>
                <a:ea typeface="+mj-ea"/>
                <a:cs typeface="+mj-cs"/>
              </a:rPr>
              <a:t>BRONZE LEVEL SPONSOR</a:t>
            </a:r>
            <a:endParaRPr lang="en-US" sz="4400" noProof="0" dirty="0">
              <a:solidFill>
                <a:srgbClr val="C4A300"/>
              </a:solidFill>
              <a:latin typeface="Frutiger LT Std 45 Light" panose="020B040202020402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95D0F-B043-EE8C-6693-DE8538B9B810}"/>
              </a:ext>
            </a:extLst>
          </p:cNvPr>
          <p:cNvSpPr txBox="1"/>
          <p:nvPr/>
        </p:nvSpPr>
        <p:spPr>
          <a:xfrm>
            <a:off x="9312148" y="5626100"/>
            <a:ext cx="2930652" cy="922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228600">
              <a:spcAft>
                <a:spcPts val="1200"/>
              </a:spcAft>
            </a:pPr>
            <a:r>
              <a:rPr lang="en-GB" sz="7200" b="1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utiger LT Std 45 Light" panose="020B0402020204020204" pitchFamily="34" charset="0"/>
              </a:rPr>
              <a:t>£2000</a:t>
            </a:r>
          </a:p>
        </p:txBody>
      </p:sp>
    </p:spTree>
    <p:extLst>
      <p:ext uri="{BB962C8B-B14F-4D97-AF65-F5344CB8AC3E}">
        <p14:creationId xmlns:p14="http://schemas.microsoft.com/office/powerpoint/2010/main" val="8410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C8B7B0-5932-C6BD-1F4D-311FDDA7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970" y="-352328"/>
            <a:ext cx="14306970" cy="8099327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1FBCB86D-0F6B-7FF1-BD48-D083B6F29657}"/>
              </a:ext>
            </a:extLst>
          </p:cNvPr>
          <p:cNvSpPr/>
          <p:nvPr/>
        </p:nvSpPr>
        <p:spPr>
          <a:xfrm rot="5400000" flipH="1">
            <a:off x="71287" y="2664311"/>
            <a:ext cx="4121728" cy="4297974"/>
          </a:xfrm>
          <a:prstGeom prst="rtTriangle">
            <a:avLst/>
          </a:prstGeom>
          <a:solidFill>
            <a:srgbClr val="C74A25"/>
          </a:solidFill>
          <a:ln w="19050">
            <a:solidFill>
              <a:srgbClr val="285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A656010-C707-7943-098F-38A1FEC87DC7}"/>
              </a:ext>
            </a:extLst>
          </p:cNvPr>
          <p:cNvSpPr txBox="1">
            <a:spLocks/>
          </p:cNvSpPr>
          <p:nvPr/>
        </p:nvSpPr>
        <p:spPr>
          <a:xfrm>
            <a:off x="119688" y="5861854"/>
            <a:ext cx="3708400" cy="4877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dirty="0">
                <a:solidFill>
                  <a:schemeClr val="bg1"/>
                </a:solidFill>
                <a:latin typeface="Frutiger LT Std 65"/>
              </a:rPr>
              <a:t>Contact Rachel McAdam</a:t>
            </a:r>
          </a:p>
          <a:p>
            <a:endParaRPr lang="en-US" sz="500" dirty="0">
              <a:solidFill>
                <a:schemeClr val="bg1"/>
              </a:solidFill>
              <a:latin typeface="Frutiger LT Std 65"/>
            </a:endParaRPr>
          </a:p>
          <a:p>
            <a:r>
              <a:rPr lang="en-US" sz="1700" dirty="0">
                <a:solidFill>
                  <a:schemeClr val="bg1"/>
                </a:solidFill>
                <a:latin typeface="Frutiger LT Std 65"/>
              </a:rPr>
              <a:t>rachelmcadam@sparkcharity.org.uk</a:t>
            </a:r>
          </a:p>
          <a:p>
            <a:endParaRPr lang="en-US" sz="500" dirty="0">
              <a:solidFill>
                <a:schemeClr val="bg1"/>
              </a:solidFill>
              <a:latin typeface="Frutiger LT Std 65"/>
            </a:endParaRPr>
          </a:p>
          <a:p>
            <a:r>
              <a:rPr lang="en-US" sz="1700" dirty="0">
                <a:solidFill>
                  <a:schemeClr val="bg1"/>
                </a:solidFill>
                <a:latin typeface="Frutiger LT Std 65"/>
              </a:rPr>
              <a:t>07753 745445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Frutiger LT Std 65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Frutiger LT Std 65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0B322-A339-1100-E815-E6E1CC67B3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9278" r="16058" b="15167"/>
          <a:stretch/>
        </p:blipFill>
        <p:spPr>
          <a:xfrm>
            <a:off x="195313" y="4795231"/>
            <a:ext cx="1486475" cy="9294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7B3DAD-92D1-86A5-906E-F0FC005C5E62}"/>
              </a:ext>
            </a:extLst>
          </p:cNvPr>
          <p:cNvSpPr txBox="1"/>
          <p:nvPr/>
        </p:nvSpPr>
        <p:spPr>
          <a:xfrm>
            <a:off x="8753475" y="6489413"/>
            <a:ext cx="3447128" cy="34953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effectLst/>
                <a:latin typeface="Frutiger LT Std 55 Roman" charset="0"/>
                <a:ea typeface="Frutiger LT Std 55 Roman" charset="0"/>
                <a:cs typeface="Frutiger LT Std 55 Roman" charset="0"/>
              </a:rPr>
              <a:t>@SparkEBP #SparkAwards2023</a:t>
            </a:r>
            <a:endParaRPr lang="en-GB" sz="1600" b="1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4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3235" y="420216"/>
            <a:ext cx="3274389" cy="504491"/>
          </a:xfrm>
        </p:spPr>
        <p:txBody>
          <a:bodyPr/>
          <a:lstStyle/>
          <a:p>
            <a:r>
              <a:rPr lang="en-US" dirty="0">
                <a:solidFill>
                  <a:srgbClr val="28538D"/>
                </a:solidFill>
                <a:latin typeface="Frutiger LT Std 45 Light" panose="020B0402020204020204" pitchFamily="34" charset="0"/>
              </a:rPr>
              <a:t>About Spark!</a:t>
            </a:r>
            <a:endParaRPr lang="en-US" b="1" dirty="0">
              <a:solidFill>
                <a:srgbClr val="28538D"/>
              </a:solidFill>
              <a:latin typeface="Frutiger LT Std 45 Light" panose="020B0402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BB23B-3C74-42C2-A2FE-2D8D24D0E5A0}"/>
              </a:ext>
            </a:extLst>
          </p:cNvPr>
          <p:cNvSpPr txBox="1"/>
          <p:nvPr/>
        </p:nvSpPr>
        <p:spPr>
          <a:xfrm>
            <a:off x="614984" y="1115938"/>
            <a:ext cx="10586415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b="1" dirty="0">
                <a:solidFill>
                  <a:srgbClr val="C74A25"/>
                </a:solidFill>
                <a:latin typeface="Frutiger LT Std 45 Light" panose="020B0402020204020204" pitchFamily="34" charset="0"/>
              </a:rPr>
              <a:t>We believe it’s possible for every young person to be ready, equipped, motivated and able to enter the world of work.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latin typeface="Frutiger LT Std 45 Light" panose="020B0402020204020204" pitchFamily="34" charset="0"/>
            </a:endParaRP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Frutiger LT Std 45 Light" panose="020B0402020204020204" pitchFamily="34" charset="0"/>
              </a:rPr>
              <a:t>We </a:t>
            </a:r>
            <a:r>
              <a:rPr lang="en-GB" sz="1600" b="1" dirty="0">
                <a:latin typeface="Frutiger LT Std 45 Light" panose="020B0402020204020204" pitchFamily="34" charset="0"/>
              </a:rPr>
              <a:t>support young people’s employability skills, knowledge, experience and access</a:t>
            </a:r>
            <a:r>
              <a:rPr lang="en-GB" sz="1600" dirty="0">
                <a:latin typeface="Frutiger LT Std 45 Light" panose="020B0402020204020204" pitchFamily="34" charset="0"/>
              </a:rPr>
              <a:t>, so that they are better prepared for and able to effectively transition into the workplace, finding a job and a meaningful career.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100" dirty="0">
              <a:latin typeface="Frutiger LT Std 45 Light" panose="020B0402020204020204" pitchFamily="34" charset="0"/>
            </a:endParaRP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Frutiger LT Std 45 Light" panose="020B0402020204020204" pitchFamily="34" charset="0"/>
              </a:rPr>
              <a:t>We provide: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900" b="1" dirty="0">
              <a:latin typeface="Frutiger LT Std 45 Light" panose="020B0402020204020204" pitchFamily="34" charset="0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4A25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Frutiger LT Std 45 Light" panose="020B0402020204020204" pitchFamily="34" charset="0"/>
              </a:rPr>
              <a:t>high </a:t>
            </a:r>
            <a:r>
              <a:rPr lang="en-GB" sz="1600" b="1" dirty="0">
                <a:latin typeface="Frutiger LT Std 45 Light" panose="020B0402020204020204" pitchFamily="34" charset="0"/>
              </a:rPr>
              <a:t>quality work experience </a:t>
            </a:r>
            <a:r>
              <a:rPr lang="en-GB" sz="1600" dirty="0">
                <a:latin typeface="Frutiger LT Std 45 Light" panose="020B0402020204020204" pitchFamily="34" charset="0"/>
              </a:rPr>
              <a:t>placements and internships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4A25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Frutiger LT Std 45 Light" panose="020B0402020204020204" pitchFamily="34" charset="0"/>
              </a:rPr>
              <a:t>inspiring </a:t>
            </a:r>
            <a:r>
              <a:rPr lang="en-GB" sz="1600" b="1" dirty="0">
                <a:latin typeface="Frutiger LT Std 45 Light" panose="020B0402020204020204" pitchFamily="34" charset="0"/>
              </a:rPr>
              <a:t>career mentoring </a:t>
            </a:r>
            <a:r>
              <a:rPr lang="en-GB" sz="1600" dirty="0">
                <a:latin typeface="Frutiger LT Std 45 Light" panose="020B0402020204020204" pitchFamily="34" charset="0"/>
              </a:rPr>
              <a:t>relationships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4A25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Frutiger LT Std 45 Light" panose="020B0402020204020204" pitchFamily="34" charset="0"/>
              </a:rPr>
              <a:t>a diverse </a:t>
            </a:r>
            <a:r>
              <a:rPr lang="en-GB" sz="1600" b="1" dirty="0">
                <a:latin typeface="Frutiger LT Std 45 Light" panose="020B0402020204020204" pitchFamily="34" charset="0"/>
              </a:rPr>
              <a:t>range of employer engagement and skills development </a:t>
            </a:r>
            <a:r>
              <a:rPr lang="en-GB" sz="1600" dirty="0">
                <a:latin typeface="Frutiger LT Std 45 Light" panose="020B0402020204020204" pitchFamily="34" charset="0"/>
              </a:rPr>
              <a:t>opportunities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4A25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Frutiger LT Std 45 Light" panose="020B0402020204020204" pitchFamily="34" charset="0"/>
              </a:rPr>
              <a:t>A powerful online </a:t>
            </a:r>
            <a:r>
              <a:rPr lang="en-GB" sz="1600" b="1" dirty="0">
                <a:latin typeface="Frutiger LT Std 45 Light" panose="020B0402020204020204" pitchFamily="34" charset="0"/>
              </a:rPr>
              <a:t>employability and careers platform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4A25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Frutiger LT Std 45 Light" panose="020B0402020204020204" pitchFamily="34" charset="0"/>
              </a:rPr>
              <a:t>supported </a:t>
            </a:r>
            <a:r>
              <a:rPr lang="en-GB" sz="1600" b="1" dirty="0">
                <a:latin typeface="Frutiger LT Std 45 Light" panose="020B0402020204020204" pitchFamily="34" charset="0"/>
              </a:rPr>
              <a:t>transitions into employment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100" dirty="0">
              <a:latin typeface="Frutiger LT Std 45 Light" panose="020B0402020204020204" pitchFamily="34" charset="0"/>
            </a:endParaRPr>
          </a:p>
          <a:p>
            <a:r>
              <a:rPr lang="en-GB" sz="1050" dirty="0">
                <a:solidFill>
                  <a:schemeClr val="bg2">
                    <a:lumMod val="10000"/>
                  </a:schemeClr>
                </a:solidFill>
                <a:latin typeface="Frutiger LT Std 45 Light" panose="020B0402020204020204" pitchFamily="34" charset="0"/>
              </a:rPr>
              <a:t> </a:t>
            </a:r>
          </a:p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Frutiger LT Std 45 Light" panose="020B0402020204020204" pitchFamily="34" charset="0"/>
              </a:rPr>
              <a:t>You can read more about Spark! and our work at </a:t>
            </a:r>
            <a:r>
              <a:rPr lang="en-GB" sz="1600" b="1" dirty="0">
                <a:solidFill>
                  <a:srgbClr val="C74A25"/>
                </a:solidFill>
                <a:latin typeface="Frutiger LT Std 45 Light" panose="020B0402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www.sparkcharity.org.uk</a:t>
            </a:r>
            <a:r>
              <a:rPr lang="en-GB" sz="1600" dirty="0">
                <a:latin typeface="Frutiger LT Std 45 Light" panose="020B0402020204020204" pitchFamily="34" charset="0"/>
              </a:rPr>
              <a:t>.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B3383-7503-48DC-B429-721E5BC0ED62}"/>
              </a:ext>
            </a:extLst>
          </p:cNvPr>
          <p:cNvSpPr txBox="1"/>
          <p:nvPr/>
        </p:nvSpPr>
        <p:spPr>
          <a:xfrm>
            <a:off x="10894223" y="6633031"/>
            <a:ext cx="13906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solidFill>
                  <a:srgbClr val="FFFFFF"/>
                </a:solidFill>
                <a:effectLst/>
                <a:latin typeface="Frutiger LT Std 45 Light" panose="020B0402020204020204" pitchFamily="34" charset="0"/>
              </a:rPr>
              <a:t>Charity number: 1138697</a:t>
            </a:r>
            <a:endParaRPr lang="en-GB" sz="800" dirty="0">
              <a:latin typeface="Frutiger LT Std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BD298D-FEB7-778A-3508-410CB55C22CF}"/>
              </a:ext>
            </a:extLst>
          </p:cNvPr>
          <p:cNvSpPr txBox="1">
            <a:spLocks/>
          </p:cNvSpPr>
          <p:nvPr/>
        </p:nvSpPr>
        <p:spPr>
          <a:xfrm>
            <a:off x="605928" y="408911"/>
            <a:ext cx="9715436" cy="5044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7537F"/>
                </a:solidFill>
                <a:latin typeface="Frutiger LT Std 65" charset="0"/>
                <a:ea typeface="Frutiger LT Std 65" charset="0"/>
                <a:cs typeface="Frutiger LT Std 65" charset="0"/>
              </a:defRPr>
            </a:lvl1pPr>
          </a:lstStyle>
          <a:p>
            <a:r>
              <a:rPr lang="en-US" dirty="0">
                <a:solidFill>
                  <a:srgbClr val="28538D"/>
                </a:solidFill>
              </a:rPr>
              <a:t>Last year in numbers (2022/23)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3120E3-8BD8-3BA0-927D-739EC1583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59" y="1476760"/>
            <a:ext cx="10895682" cy="35949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F6D107D-27B4-C385-61F7-CAD8A0D7AD59}"/>
              </a:ext>
            </a:extLst>
          </p:cNvPr>
          <p:cNvSpPr/>
          <p:nvPr/>
        </p:nvSpPr>
        <p:spPr>
          <a:xfrm>
            <a:off x="880769" y="1619034"/>
            <a:ext cx="14321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5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3287</a:t>
            </a:r>
          </a:p>
          <a:p>
            <a:pPr lvl="0" algn="ctr"/>
            <a:endParaRPr lang="en-GB" sz="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young people on our portfolio of activities</a:t>
            </a:r>
            <a:endParaRPr lang="en-GB" sz="900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E1FC72-9199-5A84-BF57-2A758E12D256}"/>
              </a:ext>
            </a:extLst>
          </p:cNvPr>
          <p:cNvSpPr/>
          <p:nvPr/>
        </p:nvSpPr>
        <p:spPr>
          <a:xfrm>
            <a:off x="7623741" y="1636519"/>
            <a:ext cx="150307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5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369</a:t>
            </a:r>
          </a:p>
          <a:p>
            <a:pPr lvl="0" algn="ctr"/>
            <a:endParaRPr lang="en-GB" sz="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local business and employer partners</a:t>
            </a:r>
            <a:endParaRPr lang="en-GB" sz="900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3A01A0-4E49-1165-BEA3-3EA0E8F8AD6F}"/>
              </a:ext>
            </a:extLst>
          </p:cNvPr>
          <p:cNvSpPr/>
          <p:nvPr/>
        </p:nvSpPr>
        <p:spPr>
          <a:xfrm>
            <a:off x="9750453" y="1632329"/>
            <a:ext cx="16855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5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14,877</a:t>
            </a:r>
          </a:p>
          <a:p>
            <a:pPr lvl="0" algn="ctr"/>
            <a:endParaRPr lang="en-GB" sz="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volunteer </a:t>
            </a: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hours generously given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D9C526-29DC-0DD2-9015-6B433F620158}"/>
              </a:ext>
            </a:extLst>
          </p:cNvPr>
          <p:cNvSpPr/>
          <p:nvPr/>
        </p:nvSpPr>
        <p:spPr>
          <a:xfrm>
            <a:off x="2927889" y="1615907"/>
            <a:ext cx="1856657" cy="12464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/>
            <a:r>
              <a:rPr lang="en-GB" sz="35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783</a:t>
            </a:r>
          </a:p>
          <a:p>
            <a:pPr lvl="0" algn="ctr"/>
            <a:endParaRPr lang="en-GB" sz="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young people matched with a mentor or work experience placements</a:t>
            </a:r>
            <a:endParaRPr lang="en-GB" sz="900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4274A9-4438-6E8A-9540-F7AB501594CF}"/>
              </a:ext>
            </a:extLst>
          </p:cNvPr>
          <p:cNvSpPr/>
          <p:nvPr/>
        </p:nvSpPr>
        <p:spPr>
          <a:xfrm>
            <a:off x="5296663" y="1589326"/>
            <a:ext cx="16855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5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61</a:t>
            </a:r>
          </a:p>
          <a:p>
            <a:pPr lvl="0" algn="ctr"/>
            <a:endParaRPr lang="en-GB" sz="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Schools and colleges participating in a Spark! programme</a:t>
            </a:r>
            <a:endParaRPr lang="en-GB" sz="900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958EE1-0708-173D-99A9-822E7FFFA796}"/>
              </a:ext>
            </a:extLst>
          </p:cNvPr>
          <p:cNvSpPr/>
          <p:nvPr/>
        </p:nvSpPr>
        <p:spPr>
          <a:xfrm>
            <a:off x="1018479" y="3760366"/>
            <a:ext cx="25889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5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84%</a:t>
            </a:r>
          </a:p>
          <a:p>
            <a:pPr lvl="0" algn="ctr"/>
            <a:endParaRPr lang="en-GB" sz="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of young people stated they have  improved employability skills</a:t>
            </a:r>
            <a:endParaRPr lang="en-GB" sz="900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B0A206-30EC-3C99-C8E4-DC0F3C1B9A7F}"/>
              </a:ext>
            </a:extLst>
          </p:cNvPr>
          <p:cNvSpPr/>
          <p:nvPr/>
        </p:nvSpPr>
        <p:spPr>
          <a:xfrm>
            <a:off x="4793255" y="3685452"/>
            <a:ext cx="26715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5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90%</a:t>
            </a:r>
          </a:p>
          <a:p>
            <a:pPr lvl="0" algn="ctr"/>
            <a:endParaRPr lang="en-GB" sz="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of young people stated they feel better prepared for work after a Spark! opportunity</a:t>
            </a:r>
            <a:endParaRPr lang="en-GB" sz="900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F99DE2-BF94-0785-9E9D-372858BCFCF4}"/>
              </a:ext>
            </a:extLst>
          </p:cNvPr>
          <p:cNvSpPr/>
          <p:nvPr/>
        </p:nvSpPr>
        <p:spPr>
          <a:xfrm>
            <a:off x="8534901" y="3695076"/>
            <a:ext cx="26715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5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98%</a:t>
            </a:r>
          </a:p>
          <a:p>
            <a:pPr lvl="0" algn="ctr"/>
            <a:endParaRPr lang="en-GB" sz="4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of young people feel more equipped to achieve their</a:t>
            </a:r>
          </a:p>
          <a:p>
            <a:pPr lvl="0" algn="ctr"/>
            <a:r>
              <a:rPr lang="en-GB" sz="1200" dirty="0">
                <a:solidFill>
                  <a:schemeClr val="bg1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career goals</a:t>
            </a:r>
            <a:endParaRPr lang="en-GB" sz="900" dirty="0">
              <a:solidFill>
                <a:schemeClr val="bg1"/>
              </a:solidFill>
              <a:latin typeface="Frutiger LT Std 55 Roman" charset="0"/>
              <a:ea typeface="Frutiger LT Std 55 Roman" charset="0"/>
              <a:cs typeface="Frutiger LT Std 55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54707F-5377-997E-40EA-07161DA4BC7B}"/>
              </a:ext>
            </a:extLst>
          </p:cNvPr>
          <p:cNvSpPr txBox="1"/>
          <p:nvPr/>
        </p:nvSpPr>
        <p:spPr>
          <a:xfrm>
            <a:off x="605928" y="5422895"/>
            <a:ext cx="10767466" cy="1027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60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600" i="1" noProof="0" dirty="0">
                <a:latin typeface="Frutiger LT Std 45 Light" panose="020B0402020204020204"/>
              </a:rPr>
              <a:t>“</a:t>
            </a:r>
            <a:r>
              <a:rPr lang="en-GB" sz="1600" b="1" i="1" dirty="0">
                <a:latin typeface="Frutiger LT Std 45 Light" panose="020B0402020204020204"/>
              </a:rPr>
              <a:t>My career mentor has </a:t>
            </a:r>
            <a:r>
              <a:rPr lang="en-GB" sz="1600" b="1" i="1" noProof="0" dirty="0">
                <a:latin typeface="Frutiger LT Std 45 Light" panose="020B0402020204020204"/>
              </a:rPr>
              <a:t>helped me to find a structure to my life and also my future. I owe my current success to him and I will owe my future to him too</a:t>
            </a:r>
            <a:r>
              <a:rPr lang="en-GB" sz="1600" b="1" i="1" dirty="0">
                <a:latin typeface="Frutiger LT Std 45 Light" panose="020B0402020204020204"/>
              </a:rPr>
              <a:t>. H</a:t>
            </a:r>
            <a:r>
              <a:rPr lang="en-GB" sz="1600" b="1" i="1" noProof="0" dirty="0">
                <a:latin typeface="Frutiger LT Std 45 Light" panose="020B0402020204020204"/>
              </a:rPr>
              <a:t>e is the best person I have ever met.”										    </a:t>
            </a:r>
            <a:r>
              <a:rPr lang="en-GB" sz="1600" noProof="0" dirty="0">
                <a:latin typeface="Frutiger LT Std 45 Light" panose="020B0402020204020204"/>
              </a:rPr>
              <a:t>Mentee of the Year winner 2022</a:t>
            </a:r>
          </a:p>
        </p:txBody>
      </p:sp>
    </p:spTree>
    <p:extLst>
      <p:ext uri="{BB962C8B-B14F-4D97-AF65-F5344CB8AC3E}">
        <p14:creationId xmlns:p14="http://schemas.microsoft.com/office/powerpoint/2010/main" val="419857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C8BBA4F-1438-4F73-8598-117768D88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77" y="4422018"/>
            <a:ext cx="948394" cy="948394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7B8757F2-42D2-4A21-BE2D-F08A1D9EE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804" y="5284415"/>
            <a:ext cx="730351" cy="788447"/>
          </a:xfrm>
          <a:prstGeom prst="rect">
            <a:avLst/>
          </a:prstGeom>
        </p:spPr>
      </p:pic>
      <p:pic>
        <p:nvPicPr>
          <p:cNvPr id="7196" name="Picture 7195" descr="Logo, company name&#10;&#10;Description automatically generated">
            <a:extLst>
              <a:ext uri="{FF2B5EF4-FFF2-40B4-BE49-F238E27FC236}">
                <a16:creationId xmlns:a16="http://schemas.microsoft.com/office/drawing/2014/main" id="{DA63214C-88E8-6538-968E-8C7B113A6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72" y="901369"/>
            <a:ext cx="1203664" cy="5792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1CD63FF-28D2-446D-A8C7-1A6C826CC8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7866" y="1149313"/>
            <a:ext cx="970577" cy="251467"/>
          </a:xfrm>
          <a:prstGeom prst="rect">
            <a:avLst/>
          </a:prstGeom>
        </p:spPr>
      </p:pic>
      <p:pic>
        <p:nvPicPr>
          <p:cNvPr id="62" name="Picture 61" descr="Logo, company name&#10;&#10;Description automatically generated">
            <a:extLst>
              <a:ext uri="{FF2B5EF4-FFF2-40B4-BE49-F238E27FC236}">
                <a16:creationId xmlns:a16="http://schemas.microsoft.com/office/drawing/2014/main" id="{FFB58A46-6B06-4B68-AAB5-9D4CB2C70B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19" y="2106146"/>
            <a:ext cx="1596660" cy="946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2ADE8-361B-46AD-8DCF-23E436BF0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74" y="3197988"/>
            <a:ext cx="942797" cy="37240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B6C53C8-21F3-46DE-835C-83F93F596F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068" y="952405"/>
            <a:ext cx="693502" cy="52012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5EDFA71-6589-412E-8471-722E6EEE12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27" y="2391160"/>
            <a:ext cx="586765" cy="3911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D879A1-990F-470A-994B-BB81B7FDB6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2305" y="936979"/>
            <a:ext cx="649330" cy="6497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5E6EB6-EBC9-4C45-9C4D-E8DB1602CF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28" y="1761887"/>
            <a:ext cx="1078292" cy="251468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5DDADF-4BB2-4013-9848-77C6A86B68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51" y="1791371"/>
            <a:ext cx="1086985" cy="276548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EA1A4C8C-C703-4C1E-ABF0-7F9D76158A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57" y="1083661"/>
            <a:ext cx="1277787" cy="382773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404F59-1B6A-4D87-A99E-86F262913A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456" y="1698837"/>
            <a:ext cx="582004" cy="353444"/>
          </a:xfrm>
          <a:prstGeom prst="rect">
            <a:avLst/>
          </a:prstGeom>
        </p:spPr>
      </p:pic>
      <p:pic>
        <p:nvPicPr>
          <p:cNvPr id="48" name="Picture 4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36DB753-949C-4ABF-B920-DBE61A0F49F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97" y="1646041"/>
            <a:ext cx="460105" cy="460105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83E81763-87A2-40A4-94DF-45F038910E4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3" y="5331070"/>
            <a:ext cx="730352" cy="530974"/>
          </a:xfrm>
          <a:prstGeom prst="rect">
            <a:avLst/>
          </a:prstGeom>
        </p:spPr>
      </p:pic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098338-FF8E-4C90-98B6-9472791A65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846508" y="3927427"/>
            <a:ext cx="930149" cy="349969"/>
          </a:xfrm>
          <a:prstGeom prst="rect">
            <a:avLst/>
          </a:prstGeom>
        </p:spPr>
      </p:pic>
      <p:pic>
        <p:nvPicPr>
          <p:cNvPr id="54" name="Picture 6" descr="Home - United Living">
            <a:extLst>
              <a:ext uri="{FF2B5EF4-FFF2-40B4-BE49-F238E27FC236}">
                <a16:creationId xmlns:a16="http://schemas.microsoft.com/office/drawing/2014/main" id="{A324432E-AFC4-497D-B774-8D1B656C5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49" y="5489599"/>
            <a:ext cx="832551" cy="3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Vincent Stokes Vincent Stokes - Hassle free construction solutions">
            <a:extLst>
              <a:ext uri="{FF2B5EF4-FFF2-40B4-BE49-F238E27FC236}">
                <a16:creationId xmlns:a16="http://schemas.microsoft.com/office/drawing/2014/main" id="{6A2769F6-E64C-448B-979E-90EEF669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361" y="3139010"/>
            <a:ext cx="1322658" cy="37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Home - Glenman Corporation Ltd">
            <a:extLst>
              <a:ext uri="{FF2B5EF4-FFF2-40B4-BE49-F238E27FC236}">
                <a16:creationId xmlns:a16="http://schemas.microsoft.com/office/drawing/2014/main" id="{FFB70DBB-0BDE-45CD-A8AE-C41DCC89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74" y="2492213"/>
            <a:ext cx="1205769" cy="29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2C83E0F-D047-4853-9E85-940E9B5B8A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11220" y="2375766"/>
            <a:ext cx="797824" cy="521477"/>
          </a:xfrm>
          <a:prstGeom prst="rect">
            <a:avLst/>
          </a:prstGeom>
        </p:spPr>
      </p:pic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2EB0354C-1F3D-463C-8D41-0AB016D126F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75" y="6105628"/>
            <a:ext cx="756104" cy="378708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5FF868D-14F4-451F-A09A-411B0ADF23D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59" y="3888439"/>
            <a:ext cx="469294" cy="469294"/>
          </a:xfrm>
          <a:prstGeom prst="rect">
            <a:avLst/>
          </a:prstGeom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269E4D-B538-44E9-8AFA-FB491B842BA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48618" y="3916787"/>
            <a:ext cx="495808" cy="479437"/>
          </a:xfrm>
          <a:prstGeom prst="rect">
            <a:avLst/>
          </a:prstGeom>
        </p:spPr>
      </p:pic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465BF82E-C7AE-4B4B-9F46-BD3929E47F1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48988" y="3048190"/>
            <a:ext cx="914872" cy="533154"/>
          </a:xfrm>
          <a:prstGeom prst="rect">
            <a:avLst/>
          </a:prstGeom>
        </p:spPr>
      </p:pic>
      <p:pic>
        <p:nvPicPr>
          <p:cNvPr id="10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67CF3EC-1242-45C1-B8D9-22ED779F747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28392" y="2959006"/>
            <a:ext cx="730352" cy="730352"/>
          </a:xfrm>
          <a:prstGeom prst="rect">
            <a:avLst/>
          </a:prstGeom>
        </p:spPr>
      </p:pic>
      <p:pic>
        <p:nvPicPr>
          <p:cNvPr id="15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2DFE51-22A4-4953-BD1D-0292E287AE7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27856" y="2302393"/>
            <a:ext cx="1138892" cy="497108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93AFE2EE-0AE5-4EC4-96CF-932B0BE6224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040526" y="5245283"/>
            <a:ext cx="608203" cy="603473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11C37053-F055-488E-8162-B2E81C5EC6E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97164" y="3859004"/>
            <a:ext cx="1159025" cy="601024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B8DE4D3B-4C9D-4B86-8D01-09CFBC0A923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154819" y="4549958"/>
            <a:ext cx="768553" cy="469773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B641BC0F-D707-4F9E-9D82-2466FB0EA65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629663" y="4685616"/>
            <a:ext cx="794348" cy="433687"/>
          </a:xfrm>
          <a:prstGeom prst="rect">
            <a:avLst/>
          </a:prstGeom>
        </p:spPr>
      </p:pic>
      <p:pic>
        <p:nvPicPr>
          <p:cNvPr id="25" name="Picture 25" descr="Icon&#10;&#10;Description automatically generated">
            <a:extLst>
              <a:ext uri="{FF2B5EF4-FFF2-40B4-BE49-F238E27FC236}">
                <a16:creationId xmlns:a16="http://schemas.microsoft.com/office/drawing/2014/main" id="{F21F5323-24FA-4EDC-AD28-FCB0616F2DF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530479" y="4691168"/>
            <a:ext cx="454818" cy="454818"/>
          </a:xfrm>
          <a:prstGeom prst="rect">
            <a:avLst/>
          </a:prstGeom>
        </p:spPr>
      </p:pic>
      <p:pic>
        <p:nvPicPr>
          <p:cNvPr id="28" name="Picture 30" descr="Icon&#10;&#10;Description automatically generated">
            <a:extLst>
              <a:ext uri="{FF2B5EF4-FFF2-40B4-BE49-F238E27FC236}">
                <a16:creationId xmlns:a16="http://schemas.microsoft.com/office/drawing/2014/main" id="{69A584D9-248E-43B0-94BF-C7AE741A325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90758" y="5530618"/>
            <a:ext cx="812431" cy="350261"/>
          </a:xfrm>
          <a:prstGeom prst="rect">
            <a:avLst/>
          </a:prstGeom>
        </p:spPr>
      </p:pic>
      <p:pic>
        <p:nvPicPr>
          <p:cNvPr id="31" name="Picture 32">
            <a:extLst>
              <a:ext uri="{FF2B5EF4-FFF2-40B4-BE49-F238E27FC236}">
                <a16:creationId xmlns:a16="http://schemas.microsoft.com/office/drawing/2014/main" id="{8E6D22B8-FB27-4E10-99DD-EB347A7818C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930011" y="5394942"/>
            <a:ext cx="471409" cy="292140"/>
          </a:xfrm>
          <a:prstGeom prst="rect">
            <a:avLst/>
          </a:prstGeom>
        </p:spPr>
      </p:pic>
      <p:pic>
        <p:nvPicPr>
          <p:cNvPr id="33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32BDF840-686C-4ED5-9778-A4894C75AF8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583277" y="3863072"/>
            <a:ext cx="950798" cy="485915"/>
          </a:xfrm>
          <a:prstGeom prst="rect">
            <a:avLst/>
          </a:prstGeom>
        </p:spPr>
      </p:pic>
      <p:pic>
        <p:nvPicPr>
          <p:cNvPr id="35" name="Picture 36" descr="Icon&#10;&#10;Description automatically generated">
            <a:extLst>
              <a:ext uri="{FF2B5EF4-FFF2-40B4-BE49-F238E27FC236}">
                <a16:creationId xmlns:a16="http://schemas.microsoft.com/office/drawing/2014/main" id="{0F348E69-8BE0-4437-8457-2A7F820AE045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t="28870" r="-3699" b="24859"/>
          <a:stretch/>
        </p:blipFill>
        <p:spPr>
          <a:xfrm>
            <a:off x="6147571" y="4683559"/>
            <a:ext cx="854677" cy="433687"/>
          </a:xfrm>
          <a:prstGeom prst="rect">
            <a:avLst/>
          </a:prstGeom>
        </p:spPr>
      </p:pic>
      <p:pic>
        <p:nvPicPr>
          <p:cNvPr id="39" name="Picture 40" descr="Logo, company name&#10;&#10;Description automatically generated">
            <a:extLst>
              <a:ext uri="{FF2B5EF4-FFF2-40B4-BE49-F238E27FC236}">
                <a16:creationId xmlns:a16="http://schemas.microsoft.com/office/drawing/2014/main" id="{B1030FA8-4F3F-42E9-9469-5FE7ABA0DB6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591352" y="4665518"/>
            <a:ext cx="505812" cy="469771"/>
          </a:xfrm>
          <a:prstGeom prst="rect">
            <a:avLst/>
          </a:prstGeom>
        </p:spPr>
      </p:pic>
      <p:pic>
        <p:nvPicPr>
          <p:cNvPr id="42" name="Picture 42">
            <a:extLst>
              <a:ext uri="{FF2B5EF4-FFF2-40B4-BE49-F238E27FC236}">
                <a16:creationId xmlns:a16="http://schemas.microsoft.com/office/drawing/2014/main" id="{1157A30C-1C80-4F89-8A8E-3DF7D7E1609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067562" y="3902408"/>
            <a:ext cx="531723" cy="455325"/>
          </a:xfrm>
          <a:prstGeom prst="rect">
            <a:avLst/>
          </a:prstGeom>
        </p:spPr>
      </p:pic>
      <p:pic>
        <p:nvPicPr>
          <p:cNvPr id="44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4302A9EA-4F85-4E7D-AEEC-E37FCDF65C9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536855" y="3966034"/>
            <a:ext cx="1080258" cy="319396"/>
          </a:xfrm>
          <a:prstGeom prst="rect">
            <a:avLst/>
          </a:prstGeom>
        </p:spPr>
      </p:pic>
      <p:pic>
        <p:nvPicPr>
          <p:cNvPr id="45" name="Picture 46" descr="Logo&#10;&#10;Description automatically generated">
            <a:extLst>
              <a:ext uri="{FF2B5EF4-FFF2-40B4-BE49-F238E27FC236}">
                <a16:creationId xmlns:a16="http://schemas.microsoft.com/office/drawing/2014/main" id="{E291FDB3-027E-4A9F-A164-AB74B7C8F485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l="11050" t="15533" r="10018" b="15532"/>
          <a:stretch/>
        </p:blipFill>
        <p:spPr>
          <a:xfrm>
            <a:off x="7905682" y="5321409"/>
            <a:ext cx="538695" cy="469771"/>
          </a:xfrm>
          <a:prstGeom prst="rect">
            <a:avLst/>
          </a:prstGeom>
        </p:spPr>
      </p:pic>
      <p:pic>
        <p:nvPicPr>
          <p:cNvPr id="49" name="Picture 50">
            <a:extLst>
              <a:ext uri="{FF2B5EF4-FFF2-40B4-BE49-F238E27FC236}">
                <a16:creationId xmlns:a16="http://schemas.microsoft.com/office/drawing/2014/main" id="{70D80BB6-820D-47B8-A3B7-C0078568FD7D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30671" t="-1036" r="31639" b="938"/>
          <a:stretch/>
        </p:blipFill>
        <p:spPr>
          <a:xfrm>
            <a:off x="9099856" y="5331070"/>
            <a:ext cx="472839" cy="513194"/>
          </a:xfrm>
          <a:prstGeom prst="rect">
            <a:avLst/>
          </a:prstGeom>
        </p:spPr>
      </p:pic>
      <p:pic>
        <p:nvPicPr>
          <p:cNvPr id="61" name="Picture 62" descr="Logo, company name&#10;&#10;Description automatically generated">
            <a:extLst>
              <a:ext uri="{FF2B5EF4-FFF2-40B4-BE49-F238E27FC236}">
                <a16:creationId xmlns:a16="http://schemas.microsoft.com/office/drawing/2014/main" id="{5CCF2794-9F82-4EBB-BF02-BB52FBA3FA7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650770" y="5903642"/>
            <a:ext cx="662818" cy="788447"/>
          </a:xfrm>
          <a:prstGeom prst="rect">
            <a:avLst/>
          </a:prstGeom>
        </p:spPr>
      </p:pic>
      <p:pic>
        <p:nvPicPr>
          <p:cNvPr id="63" name="Picture 64" descr="Logo, company name&#10;&#10;Description automatically generated">
            <a:extLst>
              <a:ext uri="{FF2B5EF4-FFF2-40B4-BE49-F238E27FC236}">
                <a16:creationId xmlns:a16="http://schemas.microsoft.com/office/drawing/2014/main" id="{E2F1FE87-8EC0-43CB-84DF-297843F77F6B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24989" t="1129" r="24186" b="1373"/>
          <a:stretch/>
        </p:blipFill>
        <p:spPr>
          <a:xfrm>
            <a:off x="6679606" y="5245625"/>
            <a:ext cx="592980" cy="65647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A076EDD-7FA1-4A69-BE12-5E15F3D0C57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753565" y="4745715"/>
            <a:ext cx="832550" cy="323424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3A961D18-8B77-46E7-8A31-E57FE3771BD9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1" y="6153463"/>
            <a:ext cx="800547" cy="323658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E233C045-A87D-46EE-B56B-582FF70839D2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032" y="3133469"/>
            <a:ext cx="878684" cy="390287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90B15F3F-A9F7-4830-8EFD-BC5A6A1FA6A1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6" y="6157565"/>
            <a:ext cx="934566" cy="288497"/>
          </a:xfrm>
          <a:prstGeom prst="rect">
            <a:avLst/>
          </a:prstGeom>
        </p:spPr>
      </p:pic>
      <p:pic>
        <p:nvPicPr>
          <p:cNvPr id="65" name="Picture 65" descr="Text&#10;&#10;Description automatically generated">
            <a:extLst>
              <a:ext uri="{FF2B5EF4-FFF2-40B4-BE49-F238E27FC236}">
                <a16:creationId xmlns:a16="http://schemas.microsoft.com/office/drawing/2014/main" id="{97C8F70F-4ABF-4326-8082-650DFD4DF35C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905682" y="6104532"/>
            <a:ext cx="832550" cy="379804"/>
          </a:xfrm>
          <a:prstGeom prst="rect">
            <a:avLst/>
          </a:prstGeom>
        </p:spPr>
      </p:pic>
      <p:pic>
        <p:nvPicPr>
          <p:cNvPr id="69" name="Picture 6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428119-8FFD-4B1B-A5FE-E046603A777B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35" y="6162368"/>
            <a:ext cx="1133541" cy="300388"/>
          </a:xfrm>
          <a:prstGeom prst="rect">
            <a:avLst/>
          </a:prstGeom>
        </p:spPr>
      </p:pic>
      <p:pic>
        <p:nvPicPr>
          <p:cNvPr id="7170" name="Picture 2" descr="Employee Network of the Year 2022 – Engineering Talent Awards">
            <a:extLst>
              <a:ext uri="{FF2B5EF4-FFF2-40B4-BE49-F238E27FC236}">
                <a16:creationId xmlns:a16="http://schemas.microsoft.com/office/drawing/2014/main" id="{6A7D885D-58AB-4E23-A12D-E0B43194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71" y="1003824"/>
            <a:ext cx="1260734" cy="41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7168">
            <a:extLst>
              <a:ext uri="{FF2B5EF4-FFF2-40B4-BE49-F238E27FC236}">
                <a16:creationId xmlns:a16="http://schemas.microsoft.com/office/drawing/2014/main" id="{BDF931CC-F55D-99D9-9165-65792CAFA813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023728" y="1746642"/>
            <a:ext cx="1146112" cy="251468"/>
          </a:xfrm>
          <a:prstGeom prst="rect">
            <a:avLst/>
          </a:prstGeom>
        </p:spPr>
      </p:pic>
      <p:pic>
        <p:nvPicPr>
          <p:cNvPr id="7174" name="Picture 7173">
            <a:extLst>
              <a:ext uri="{FF2B5EF4-FFF2-40B4-BE49-F238E27FC236}">
                <a16:creationId xmlns:a16="http://schemas.microsoft.com/office/drawing/2014/main" id="{6A5F3950-EFBC-0C14-E5D9-788472A655F6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044814" y="2424732"/>
            <a:ext cx="1299324" cy="373489"/>
          </a:xfrm>
          <a:prstGeom prst="rect">
            <a:avLst/>
          </a:prstGeom>
        </p:spPr>
      </p:pic>
      <p:pic>
        <p:nvPicPr>
          <p:cNvPr id="7176" name="Picture 7175">
            <a:extLst>
              <a:ext uri="{FF2B5EF4-FFF2-40B4-BE49-F238E27FC236}">
                <a16:creationId xmlns:a16="http://schemas.microsoft.com/office/drawing/2014/main" id="{92231330-EE92-616A-EA5B-6C1DE01F1F84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0873484" y="2327372"/>
            <a:ext cx="590922" cy="537806"/>
          </a:xfrm>
          <a:prstGeom prst="rect">
            <a:avLst/>
          </a:prstGeom>
        </p:spPr>
      </p:pic>
      <p:pic>
        <p:nvPicPr>
          <p:cNvPr id="7178" name="Picture 7177">
            <a:extLst>
              <a:ext uri="{FF2B5EF4-FFF2-40B4-BE49-F238E27FC236}">
                <a16:creationId xmlns:a16="http://schemas.microsoft.com/office/drawing/2014/main" id="{C9AE3486-A886-24E2-7ED1-3BE55657724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2062075" y="1764248"/>
            <a:ext cx="1329969" cy="382772"/>
          </a:xfrm>
          <a:prstGeom prst="rect">
            <a:avLst/>
          </a:prstGeom>
        </p:spPr>
      </p:pic>
      <p:pic>
        <p:nvPicPr>
          <p:cNvPr id="7180" name="Picture 7179">
            <a:extLst>
              <a:ext uri="{FF2B5EF4-FFF2-40B4-BE49-F238E27FC236}">
                <a16:creationId xmlns:a16="http://schemas.microsoft.com/office/drawing/2014/main" id="{B6AC52B1-2003-E396-058F-63858D9BAA1B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084255" y="6189942"/>
            <a:ext cx="1128726" cy="266869"/>
          </a:xfrm>
          <a:prstGeom prst="rect">
            <a:avLst/>
          </a:prstGeom>
        </p:spPr>
      </p:pic>
      <p:pic>
        <p:nvPicPr>
          <p:cNvPr id="7182" name="Picture 7181">
            <a:extLst>
              <a:ext uri="{FF2B5EF4-FFF2-40B4-BE49-F238E27FC236}">
                <a16:creationId xmlns:a16="http://schemas.microsoft.com/office/drawing/2014/main" id="{76FC2030-64BB-DFE2-73AF-D8CEF787ED96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5123587" y="3152633"/>
            <a:ext cx="890633" cy="365014"/>
          </a:xfrm>
          <a:prstGeom prst="rect">
            <a:avLst/>
          </a:prstGeom>
        </p:spPr>
      </p:pic>
      <p:pic>
        <p:nvPicPr>
          <p:cNvPr id="7184" name="Picture 7183">
            <a:extLst>
              <a:ext uri="{FF2B5EF4-FFF2-40B4-BE49-F238E27FC236}">
                <a16:creationId xmlns:a16="http://schemas.microsoft.com/office/drawing/2014/main" id="{64861A61-AD5A-9062-4CC7-A908792E28E4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976888" y="3192963"/>
            <a:ext cx="1128726" cy="358537"/>
          </a:xfrm>
          <a:prstGeom prst="rect">
            <a:avLst/>
          </a:prstGeom>
        </p:spPr>
      </p:pic>
      <p:pic>
        <p:nvPicPr>
          <p:cNvPr id="7186" name="Picture 7185">
            <a:extLst>
              <a:ext uri="{FF2B5EF4-FFF2-40B4-BE49-F238E27FC236}">
                <a16:creationId xmlns:a16="http://schemas.microsoft.com/office/drawing/2014/main" id="{A590072E-A4FB-C4AE-F65D-A7036E68BBFD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55958" y="3965336"/>
            <a:ext cx="1757064" cy="310459"/>
          </a:xfrm>
          <a:prstGeom prst="rect">
            <a:avLst/>
          </a:prstGeom>
        </p:spPr>
      </p:pic>
      <p:pic>
        <p:nvPicPr>
          <p:cNvPr id="7188" name="Picture 7187">
            <a:extLst>
              <a:ext uri="{FF2B5EF4-FFF2-40B4-BE49-F238E27FC236}">
                <a16:creationId xmlns:a16="http://schemas.microsoft.com/office/drawing/2014/main" id="{D1F85B7B-0FA0-CB10-2802-CAB9135AF0B9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9586958" y="1728260"/>
            <a:ext cx="649403" cy="328521"/>
          </a:xfrm>
          <a:prstGeom prst="rect">
            <a:avLst/>
          </a:prstGeom>
        </p:spPr>
      </p:pic>
      <p:pic>
        <p:nvPicPr>
          <p:cNvPr id="7190" name="Picture 7189">
            <a:extLst>
              <a:ext uri="{FF2B5EF4-FFF2-40B4-BE49-F238E27FC236}">
                <a16:creationId xmlns:a16="http://schemas.microsoft.com/office/drawing/2014/main" id="{A5EC621E-AD3E-91D1-0E05-B17EB18EBDBC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658928" y="4646963"/>
            <a:ext cx="1173859" cy="488326"/>
          </a:xfrm>
          <a:prstGeom prst="rect">
            <a:avLst/>
          </a:prstGeom>
        </p:spPr>
      </p:pic>
      <p:pic>
        <p:nvPicPr>
          <p:cNvPr id="7192" name="Picture 7191">
            <a:extLst>
              <a:ext uri="{FF2B5EF4-FFF2-40B4-BE49-F238E27FC236}">
                <a16:creationId xmlns:a16="http://schemas.microsoft.com/office/drawing/2014/main" id="{A74B9147-A3D4-8018-463E-50F2612BB59C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530479" y="3243529"/>
            <a:ext cx="1029591" cy="250441"/>
          </a:xfrm>
          <a:prstGeom prst="rect">
            <a:avLst/>
          </a:prstGeom>
        </p:spPr>
      </p:pic>
      <p:pic>
        <p:nvPicPr>
          <p:cNvPr id="7194" name="Picture 7193">
            <a:extLst>
              <a:ext uri="{FF2B5EF4-FFF2-40B4-BE49-F238E27FC236}">
                <a16:creationId xmlns:a16="http://schemas.microsoft.com/office/drawing/2014/main" id="{D4E765E7-69E7-BDC4-DE46-BA6A672C0D36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709686" y="1064996"/>
            <a:ext cx="832523" cy="425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B8376B-D3A5-3A70-5EFE-0BCD3121A20D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637373" y="2408457"/>
            <a:ext cx="996401" cy="3120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2ACEFD-DE40-A431-94F2-C246A5CAFDED}"/>
              </a:ext>
            </a:extLst>
          </p:cNvPr>
          <p:cNvSpPr txBox="1">
            <a:spLocks/>
          </p:cNvSpPr>
          <p:nvPr/>
        </p:nvSpPr>
        <p:spPr>
          <a:xfrm>
            <a:off x="524741" y="408028"/>
            <a:ext cx="9715436" cy="5044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27537F"/>
                </a:solidFill>
                <a:latin typeface="Frutiger LT Std 65" charset="0"/>
                <a:ea typeface="Frutiger LT Std 65" charset="0"/>
                <a:cs typeface="Frutiger LT Std 65" charset="0"/>
              </a:defRPr>
            </a:lvl1pPr>
          </a:lstStyle>
          <a:p>
            <a:r>
              <a:rPr lang="en-US" dirty="0">
                <a:solidFill>
                  <a:srgbClr val="28538D"/>
                </a:solidFill>
              </a:rPr>
              <a:t>Some of our employer partners</a:t>
            </a:r>
          </a:p>
        </p:txBody>
      </p:sp>
      <p:pic>
        <p:nvPicPr>
          <p:cNvPr id="1026" name="Picture 2" descr="Lampton 360 Business Strategy 2020-25">
            <a:extLst>
              <a:ext uri="{FF2B5EF4-FFF2-40B4-BE49-F238E27FC236}">
                <a16:creationId xmlns:a16="http://schemas.microsoft.com/office/drawing/2014/main" id="{1BCEB8BA-C708-DED6-75FB-D4AB94C37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57" y="1738171"/>
            <a:ext cx="1086985" cy="3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36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91A2B9-A0E7-BB0F-4A77-92E5A3097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815993"/>
            <a:ext cx="13258799" cy="9339956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F704FA0D-F2DB-9390-818E-12BD8DE526F6}"/>
              </a:ext>
            </a:extLst>
          </p:cNvPr>
          <p:cNvSpPr/>
          <p:nvPr/>
        </p:nvSpPr>
        <p:spPr>
          <a:xfrm rot="5400000" flipH="1">
            <a:off x="97414" y="2638184"/>
            <a:ext cx="4121728" cy="4297974"/>
          </a:xfrm>
          <a:prstGeom prst="rtTriangle">
            <a:avLst/>
          </a:prstGeom>
          <a:solidFill>
            <a:srgbClr val="C74A25"/>
          </a:solidFill>
          <a:ln w="19050">
            <a:solidFill>
              <a:srgbClr val="285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49E2510-7621-6CB7-7F4F-DC0E315E7D50}"/>
              </a:ext>
            </a:extLst>
          </p:cNvPr>
          <p:cNvSpPr txBox="1">
            <a:spLocks/>
          </p:cNvSpPr>
          <p:nvPr/>
        </p:nvSpPr>
        <p:spPr>
          <a:xfrm>
            <a:off x="-200018" y="5742214"/>
            <a:ext cx="3683448" cy="5365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Frutiger LT Std 65"/>
              </a:rPr>
              <a:t>ABOUT THE AWARDS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C0EB7D14-B23D-14A6-4FB6-2AD5D3677151}"/>
              </a:ext>
            </a:extLst>
          </p:cNvPr>
          <p:cNvSpPr/>
          <p:nvPr/>
        </p:nvSpPr>
        <p:spPr>
          <a:xfrm flipH="1">
            <a:off x="10657127" y="5416062"/>
            <a:ext cx="1534871" cy="1441938"/>
          </a:xfrm>
          <a:prstGeom prst="rtTriangle">
            <a:avLst/>
          </a:prstGeom>
          <a:solidFill>
            <a:srgbClr val="28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47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5657" y="394374"/>
            <a:ext cx="8803805" cy="504491"/>
          </a:xfrm>
        </p:spPr>
        <p:txBody>
          <a:bodyPr/>
          <a:lstStyle/>
          <a:p>
            <a:r>
              <a:rPr lang="en-US" dirty="0"/>
              <a:t>About the Awards</a:t>
            </a:r>
            <a:endParaRPr lang="en-US" b="1" dirty="0">
              <a:solidFill>
                <a:srgbClr val="28538D"/>
              </a:solidFill>
              <a:latin typeface="Frutiger LT Std 65" charset="0"/>
              <a:ea typeface="Frutiger LT Std 65" charset="0"/>
              <a:cs typeface="Frutiger LT Std 65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2D3AAF-7BDB-EF30-476C-69498F0B96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399" y="1106222"/>
            <a:ext cx="5867401" cy="321776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We will be holding our 36th Annual Awards </a:t>
            </a:r>
            <a:r>
              <a:rPr lang="en-GB" sz="1600" dirty="0">
                <a:solidFill>
                  <a:srgbClr val="121212"/>
                </a:solidFill>
                <a:latin typeface="Frutiger LT Std 45 Light" panose="020B0402020204020204" pitchFamily="34" charset="0"/>
              </a:rPr>
              <a:t>on the </a:t>
            </a:r>
            <a:r>
              <a:rPr lang="en-GB" sz="1600" b="1" dirty="0">
                <a:solidFill>
                  <a:srgbClr val="121212"/>
                </a:solidFill>
                <a:latin typeface="Frutiger LT Std 45 Light" panose="020B0402020204020204" pitchFamily="34" charset="0"/>
              </a:rPr>
              <a:t>22</a:t>
            </a:r>
            <a:r>
              <a:rPr lang="en-GB" sz="1600" b="1" baseline="30000" dirty="0">
                <a:solidFill>
                  <a:srgbClr val="121212"/>
                </a:solidFill>
                <a:latin typeface="Frutiger LT Std 45 Light" panose="020B0402020204020204" pitchFamily="34" charset="0"/>
              </a:rPr>
              <a:t>nd</a:t>
            </a:r>
            <a:r>
              <a:rPr lang="en-GB" sz="1600" b="1" dirty="0">
                <a:solidFill>
                  <a:srgbClr val="121212"/>
                </a:solidFill>
                <a:latin typeface="Frutiger LT Std 45 Light" panose="020B0402020204020204" pitchFamily="34" charset="0"/>
              </a:rPr>
              <a:t> </a:t>
            </a:r>
            <a:r>
              <a:rPr lang="en-GB" sz="1600" b="1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February 2024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, at the Clayton Hotel, Chiswick, With </a:t>
            </a:r>
            <a:r>
              <a:rPr lang="en-GB" sz="1600" b="1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over 200 attendees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, including local dignitaries and senior stakeholders from the world of business and education.</a:t>
            </a:r>
          </a:p>
          <a:p>
            <a:pPr algn="just">
              <a:lnSpc>
                <a:spcPct val="150000"/>
              </a:lnSpc>
            </a:pP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Sponsoring these brilliant Awards is a great way to </a:t>
            </a:r>
            <a:r>
              <a:rPr lang="en-GB" sz="1600" b="1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support the local community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 and to acknowledge and </a:t>
            </a:r>
            <a:r>
              <a:rPr lang="en-GB" sz="1600" b="1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celebrate the astounding achievements of young people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, schools and businesses, across West London.</a:t>
            </a:r>
            <a:endParaRPr lang="en-GB" sz="1600" dirty="0">
              <a:solidFill>
                <a:srgbClr val="121212"/>
              </a:solidFill>
              <a:effectLst/>
              <a:latin typeface="Frutiger LT Std 45 Light" panose="020B0402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5631F-0480-7102-12E9-A4A8497FD219}"/>
              </a:ext>
            </a:extLst>
          </p:cNvPr>
          <p:cNvSpPr txBox="1"/>
          <p:nvPr/>
        </p:nvSpPr>
        <p:spPr>
          <a:xfrm>
            <a:off x="585657" y="4390816"/>
            <a:ext cx="10945943" cy="164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The Awards will include young people sharing their experiences of working with Spark! and their journey into employment, and we will also hear from teachers and a selection of our business partners. </a:t>
            </a:r>
          </a:p>
          <a:p>
            <a:pPr algn="just">
              <a:lnSpc>
                <a:spcPct val="150000"/>
              </a:lnSpc>
            </a:pPr>
            <a:endParaRPr lang="en-GB" sz="500" dirty="0">
              <a:solidFill>
                <a:srgbClr val="121212"/>
              </a:solidFill>
              <a:effectLst/>
              <a:latin typeface="Frutiger LT Std 45 Light" panose="020B04020202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Whether you choose the </a:t>
            </a:r>
            <a:r>
              <a:rPr lang="en-GB" sz="160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Gold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, </a:t>
            </a:r>
            <a:r>
              <a:rPr lang="en-GB" sz="160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Silver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 or Bronze sponsorship package, this is an opportunity to </a:t>
            </a:r>
            <a:r>
              <a:rPr lang="en-GB" sz="1600" b="1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heighten your brand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, </a:t>
            </a:r>
            <a:r>
              <a:rPr lang="en-GB" sz="1600" b="1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raise awareness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 and be </a:t>
            </a:r>
            <a:r>
              <a:rPr lang="en-GB" sz="1600" b="1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recognised as a leading provider of community social value </a:t>
            </a:r>
            <a:r>
              <a:rPr lang="en-GB" sz="1600" b="0" i="0" u="none" strike="noStrike" dirty="0">
                <a:solidFill>
                  <a:srgbClr val="121212"/>
                </a:solidFill>
                <a:effectLst/>
                <a:latin typeface="Frutiger LT Std 45 Light" panose="020B0402020204020204" pitchFamily="34" charset="0"/>
              </a:rPr>
              <a:t>in West London.</a:t>
            </a:r>
            <a:endParaRPr lang="en-GB" sz="1600" dirty="0">
              <a:solidFill>
                <a:srgbClr val="121212"/>
              </a:solidFill>
              <a:effectLst/>
              <a:latin typeface="Frutiger LT Std 45 Light" panose="020B0402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A9477-BD35-32E5-D533-E5481F8EA678}"/>
              </a:ext>
            </a:extLst>
          </p:cNvPr>
          <p:cNvSpPr txBox="1"/>
          <p:nvPr/>
        </p:nvSpPr>
        <p:spPr>
          <a:xfrm>
            <a:off x="572957" y="6192749"/>
            <a:ext cx="5930585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C74A25"/>
                </a:solidFill>
                <a:latin typeface="Frutiger LT Std 55 Roman" charset="0"/>
                <a:ea typeface="Frutiger LT Std 55 Roman" charset="0"/>
                <a:cs typeface="Frutiger LT Std 55 Roman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last year’s highlights and winners here</a:t>
            </a:r>
            <a:r>
              <a:rPr lang="en-GB" sz="1600" b="1" dirty="0">
                <a:solidFill>
                  <a:srgbClr val="C74A25"/>
                </a:solidFill>
                <a:latin typeface="Frutiger LT Std 55 Roman" charset="0"/>
                <a:ea typeface="Frutiger LT Std 55 Roman" charset="0"/>
                <a:cs typeface="Frutiger LT Std 55 Roman" charset="0"/>
              </a:rPr>
              <a:t>.</a:t>
            </a:r>
          </a:p>
        </p:txBody>
      </p:sp>
      <p:pic>
        <p:nvPicPr>
          <p:cNvPr id="56" name="Picture 5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31DDC2AE-08D0-4EE1-EFA0-191AFD12B1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4" y="1231899"/>
            <a:ext cx="4557746" cy="3038497"/>
          </a:xfrm>
          <a:prstGeom prst="rect">
            <a:avLst/>
          </a:prstGeom>
          <a:ln w="15875">
            <a:solidFill>
              <a:srgbClr val="C74A25"/>
            </a:solidFill>
          </a:ln>
        </p:spPr>
      </p:pic>
    </p:spTree>
    <p:extLst>
      <p:ext uri="{BB962C8B-B14F-4D97-AF65-F5344CB8AC3E}">
        <p14:creationId xmlns:p14="http://schemas.microsoft.com/office/powerpoint/2010/main" val="34231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2957" y="394374"/>
            <a:ext cx="8816505" cy="504491"/>
          </a:xfrm>
        </p:spPr>
        <p:txBody>
          <a:bodyPr/>
          <a:lstStyle/>
          <a:p>
            <a:r>
              <a:rPr lang="en-US" dirty="0"/>
              <a:t>The Categories</a:t>
            </a:r>
            <a:endParaRPr lang="en-US" b="1" dirty="0">
              <a:solidFill>
                <a:srgbClr val="28538D"/>
              </a:solidFill>
              <a:latin typeface="Frutiger LT Std 65" charset="0"/>
              <a:ea typeface="Frutiger LT Std 65" charset="0"/>
              <a:cs typeface="Frutiger LT Std 65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2D3AAF-7BDB-EF30-476C-69498F0B96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2957" y="994660"/>
            <a:ext cx="11339643" cy="501300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i="0" strike="noStrike" dirty="0">
                <a:solidFill>
                  <a:srgbClr val="1899C2"/>
                </a:solidFill>
                <a:effectLst/>
                <a:latin typeface="Frutiger LT Std 45 Light" panose="020B0402020204020204" pitchFamily="34" charset="0"/>
              </a:rPr>
              <a:t>C</a:t>
            </a:r>
            <a:r>
              <a:rPr lang="en-GB" sz="1600" b="1" i="0" u="none" strike="noStrike" dirty="0">
                <a:solidFill>
                  <a:srgbClr val="1899C2"/>
                </a:solidFill>
                <a:effectLst/>
                <a:latin typeface="Frutiger LT Std 45 Light" panose="020B0402020204020204" pitchFamily="34" charset="0"/>
              </a:rPr>
              <a:t>AREERS LEADER OF THE YEAR </a:t>
            </a:r>
            <a:r>
              <a:rPr lang="en-GB" sz="1400" b="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                                                                                                                                                   </a:t>
            </a:r>
            <a:r>
              <a:rPr lang="en-GB" sz="1200" b="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Recognising the vitally important role and impact of Careers Teachers and those who have excelled in the past year.</a:t>
            </a:r>
            <a:r>
              <a:rPr lang="en-GB" sz="1200" b="1" i="0" u="none" strike="noStrike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 </a:t>
            </a:r>
            <a:endParaRPr lang="en-GB" sz="1400" i="0" dirty="0">
              <a:solidFill>
                <a:srgbClr val="4D4D4D"/>
              </a:solidFill>
              <a:latin typeface="Frutiger LT Std 45 Light" panose="020B0402020204020204" pitchFamily="34" charset="0"/>
            </a:endParaRPr>
          </a:p>
          <a:p>
            <a:pPr marL="285750" indent="-285750" algn="just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latin typeface="Frutiger LT Std 45 Light" panose="020B0402020204020204" pitchFamily="34" charset="0"/>
              </a:rPr>
              <a:t>BUSINESS PARTNER OF THE YEAR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C4A300"/>
              </a:buClr>
            </a:pPr>
            <a:r>
              <a:rPr lang="en-GB" sz="1400" i="1" dirty="0">
                <a:solidFill>
                  <a:srgbClr val="4D4D4D"/>
                </a:solidFill>
                <a:latin typeface="Frutiger LT Std 45 Light" panose="020B0402020204020204" pitchFamily="34" charset="0"/>
              </a:rPr>
              <a:t>     </a:t>
            </a:r>
            <a:r>
              <a:rPr lang="en-GB" sz="800" i="1" dirty="0">
                <a:solidFill>
                  <a:srgbClr val="4D4D4D"/>
                </a:solidFill>
                <a:latin typeface="Frutiger LT Std 45 Light" panose="020B0402020204020204" pitchFamily="34" charset="0"/>
              </a:rPr>
              <a:t> </a:t>
            </a:r>
            <a:r>
              <a:rPr lang="en-GB" sz="1200" b="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Celebrating Spark!'s most impactful and sustained business partners, without whom none of our work would be possible.</a:t>
            </a:r>
            <a:r>
              <a:rPr lang="en-GB" sz="1200" b="1" i="0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 </a:t>
            </a:r>
            <a:endParaRPr lang="en-GB" sz="1400" dirty="0">
              <a:solidFill>
                <a:srgbClr val="1899C2"/>
              </a:solidFill>
              <a:latin typeface="Frutiger LT Std 45 Light" panose="020B0402020204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effectLst/>
                <a:latin typeface="Frutiger LT Std 45 Light" panose="020B0402020204020204" pitchFamily="34" charset="0"/>
              </a:rPr>
              <a:t>WORK EXPERIENCE PROVIDER </a:t>
            </a:r>
            <a:r>
              <a:rPr lang="en-GB" sz="1600" b="1" dirty="0">
                <a:solidFill>
                  <a:srgbClr val="1899C2"/>
                </a:solidFill>
                <a:latin typeface="Frutiger LT Std 45 Light" panose="020B0402020204020204" pitchFamily="34" charset="0"/>
              </a:rPr>
              <a:t>OF THE YEAR                                                                                                             </a:t>
            </a:r>
            <a:r>
              <a:rPr lang="en-GB" sz="1200" b="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Acknowledging an employers’ commitment towards excellence and the highest quality work experience placements.</a:t>
            </a:r>
            <a:endParaRPr lang="en-GB" sz="1200" dirty="0">
              <a:solidFill>
                <a:srgbClr val="1899C2"/>
              </a:solidFill>
              <a:latin typeface="Frutiger LT Std 45 Light" panose="020B0402020204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effectLst/>
                <a:latin typeface="Frutiger LT Std 45 Light" panose="020B0402020204020204" pitchFamily="34" charset="0"/>
              </a:rPr>
              <a:t>WORK PLACEMENT </a:t>
            </a:r>
            <a:r>
              <a:rPr lang="en-GB" sz="1600" b="1" dirty="0">
                <a:solidFill>
                  <a:srgbClr val="1899C2"/>
                </a:solidFill>
                <a:latin typeface="Frutiger LT Std 45 Light" panose="020B0402020204020204" pitchFamily="34" charset="0"/>
              </a:rPr>
              <a:t>YOUNG PERSON OF THE YEAR                                                                                              </a:t>
            </a:r>
            <a:r>
              <a:rPr lang="en-GB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rutiger LT Std 45 Light" panose="020B0402020204020204" pitchFamily="34" charset="0"/>
              </a:rPr>
              <a:t>Recognising young people who have gone above and beyond during their placements, including work experience, internships, Apprenticeships and T Level placements.</a:t>
            </a:r>
          </a:p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effectLst/>
                <a:latin typeface="Frutiger LT Std 45 Light" panose="020B0402020204020204" pitchFamily="34" charset="0"/>
              </a:rPr>
              <a:t>SCHOOL / BUSINESS PARTNERSHIP </a:t>
            </a:r>
            <a:r>
              <a:rPr lang="en-GB" sz="1600" b="1" dirty="0">
                <a:solidFill>
                  <a:srgbClr val="1899C2"/>
                </a:solidFill>
                <a:latin typeface="Frutiger LT Std 45 Light" panose="020B0402020204020204" pitchFamily="34" charset="0"/>
              </a:rPr>
              <a:t>OF THE YEAR                                                                                                 </a:t>
            </a:r>
            <a:r>
              <a:rPr lang="en-GB" sz="1200" b="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Highlighting the amazing, productive and meaningful partnerships between schools and employers, upon which good careers guidance and services rely.</a:t>
            </a:r>
            <a:endParaRPr lang="en-GB" sz="1200" dirty="0">
              <a:solidFill>
                <a:srgbClr val="1899C2"/>
              </a:solidFill>
              <a:latin typeface="Frutiger LT Std 45 Light" panose="020B0402020204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latin typeface="Frutiger LT Std 45 Light" panose="020B0402020204020204" pitchFamily="34" charset="0"/>
              </a:rPr>
              <a:t>CROSS-SECTOR PARTNERSHIP INITIATIVE OF THE YEAR                                                                                                               </a:t>
            </a:r>
            <a:r>
              <a:rPr lang="en-GB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rutiger LT Std 45 Light" panose="020B0402020204020204" pitchFamily="34" charset="0"/>
              </a:rPr>
              <a:t>Showcasing the impactful cross-sector partnerships, reaching and benefitting young people most at risk of becoming 'Not in Employment, Education or Training'.</a:t>
            </a:r>
            <a:endParaRPr lang="en-GB" sz="1200" i="1" dirty="0">
              <a:solidFill>
                <a:schemeClr val="tx1">
                  <a:lumMod val="65000"/>
                  <a:lumOff val="35000"/>
                </a:schemeClr>
              </a:solidFill>
              <a:latin typeface="Frutiger LT Std 45 Light" panose="020B0402020204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effectLst/>
                <a:latin typeface="Frutiger LT Std 45 Light" panose="020B0402020204020204" pitchFamily="34" charset="0"/>
              </a:rPr>
              <a:t>VOLUNTEER </a:t>
            </a:r>
            <a:r>
              <a:rPr lang="en-GB" sz="1600" b="1" dirty="0">
                <a:solidFill>
                  <a:srgbClr val="1899C2"/>
                </a:solidFill>
                <a:latin typeface="Frutiger LT Std 45 Light" panose="020B0402020204020204" pitchFamily="34" charset="0"/>
              </a:rPr>
              <a:t>OF THE YEAR                                                                                                                                       </a:t>
            </a:r>
            <a:r>
              <a:rPr lang="en-GB" sz="1200" b="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Celebrating our hundreds of employee volunteers' contribution and commitment to employability skills development for young people. </a:t>
            </a:r>
            <a:endParaRPr lang="en-GB" sz="1200" dirty="0">
              <a:solidFill>
                <a:srgbClr val="1899C2"/>
              </a:solidFill>
              <a:latin typeface="Frutiger LT Std 45 Light" panose="020B0402020204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latin typeface="Frutiger LT Std 45 Light" panose="020B0402020204020204" pitchFamily="34" charset="0"/>
              </a:rPr>
              <a:t>MENTOR AND MENTEE OF THE YEAR                                                                                                                      </a:t>
            </a:r>
            <a:r>
              <a:rPr lang="en-GB" sz="1200" b="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Recognising the powerful and impactful mentoring relationships at the heart of our CONNECT Programme.</a:t>
            </a:r>
            <a:r>
              <a:rPr lang="en-GB" sz="1200" b="1" dirty="0">
                <a:solidFill>
                  <a:srgbClr val="1899C2"/>
                </a:solidFill>
                <a:latin typeface="Frutiger LT Std 45 Light" panose="020B0402020204020204" pitchFamily="34" charset="0"/>
              </a:rPr>
              <a:t> </a:t>
            </a:r>
            <a:endParaRPr lang="en-GB" sz="1200" dirty="0">
              <a:solidFill>
                <a:srgbClr val="1899C2"/>
              </a:solidFill>
              <a:latin typeface="Frutiger LT Std 45 Light" panose="020B0402020204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effectLst/>
                <a:latin typeface="Frutiger LT Std 45 Light" panose="020B0402020204020204" pitchFamily="34" charset="0"/>
              </a:rPr>
              <a:t>YOUNG LEADER OF THE YEAR                                                                                                                                            </a:t>
            </a:r>
            <a:r>
              <a:rPr lang="en-GB" sz="1200" b="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A new category in 2023 acknowledging and celebrating the commitment and hard work of our Young Ambassadors and Associates.</a:t>
            </a:r>
            <a:endParaRPr lang="en-GB" sz="1200" dirty="0">
              <a:solidFill>
                <a:srgbClr val="1899C2"/>
              </a:solidFill>
              <a:latin typeface="Frutiger LT Std 45 Light" panose="020B0402020204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C4A300"/>
              </a:buClr>
              <a:buFont typeface="Frutiger LT Std 45 Light" panose="020B0402020204020204" pitchFamily="34" charset="0"/>
              <a:buChar char="*"/>
            </a:pPr>
            <a:r>
              <a:rPr lang="en-GB" sz="1600" b="1" dirty="0">
                <a:solidFill>
                  <a:srgbClr val="1899C2"/>
                </a:solidFill>
                <a:effectLst/>
                <a:latin typeface="Frutiger LT Std 45 Light" panose="020B0402020204020204" pitchFamily="34" charset="0"/>
              </a:rPr>
              <a:t>SPECIAL RECOGNITION AWARD                                                                                                                               </a:t>
            </a:r>
            <a:r>
              <a:rPr lang="en-GB" sz="1200" i="1" dirty="0">
                <a:solidFill>
                  <a:srgbClr val="4D4D4D"/>
                </a:solidFill>
                <a:effectLst/>
                <a:latin typeface="Frutiger LT Std 45 Light" panose="020B0402020204020204" pitchFamily="34" charset="0"/>
              </a:rPr>
              <a:t>Cel</a:t>
            </a:r>
            <a:r>
              <a:rPr lang="en-GB" sz="1200" i="1" dirty="0">
                <a:solidFill>
                  <a:srgbClr val="4D4D4D"/>
                </a:solidFill>
                <a:latin typeface="Frutiger LT Std 45 Light" panose="020B0402020204020204" pitchFamily="34" charset="0"/>
              </a:rPr>
              <a:t>ebrating the long-term commitment and tireless determination of an individual supporting young people and their employment prospects.</a:t>
            </a:r>
            <a:endParaRPr lang="en-GB" sz="1400" i="1" dirty="0">
              <a:solidFill>
                <a:srgbClr val="4D4D4D"/>
              </a:solidFill>
              <a:effectLst/>
              <a:latin typeface="Frutiger LT Std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3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F704FA0D-F2DB-9390-818E-12BD8DE526F6}"/>
              </a:ext>
            </a:extLst>
          </p:cNvPr>
          <p:cNvSpPr/>
          <p:nvPr/>
        </p:nvSpPr>
        <p:spPr>
          <a:xfrm rot="5400000" flipH="1">
            <a:off x="97414" y="2638184"/>
            <a:ext cx="4121728" cy="4297974"/>
          </a:xfrm>
          <a:prstGeom prst="rtTriangle">
            <a:avLst/>
          </a:prstGeom>
          <a:solidFill>
            <a:srgbClr val="C74A25"/>
          </a:solidFill>
          <a:ln w="19050">
            <a:solidFill>
              <a:srgbClr val="285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49E2510-7621-6CB7-7F4F-DC0E315E7D50}"/>
              </a:ext>
            </a:extLst>
          </p:cNvPr>
          <p:cNvSpPr txBox="1">
            <a:spLocks/>
          </p:cNvSpPr>
          <p:nvPr/>
        </p:nvSpPr>
        <p:spPr>
          <a:xfrm>
            <a:off x="-200019" y="5742214"/>
            <a:ext cx="3971919" cy="5365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Frutiger LT Std 65"/>
              </a:rPr>
              <a:t>AWARD SPONSORSHIP</a:t>
            </a:r>
          </a:p>
        </p:txBody>
      </p:sp>
    </p:spTree>
    <p:extLst>
      <p:ext uri="{BB962C8B-B14F-4D97-AF65-F5344CB8AC3E}">
        <p14:creationId xmlns:p14="http://schemas.microsoft.com/office/powerpoint/2010/main" val="95691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Jumble of scratches and stripes">
            <a:extLst>
              <a:ext uri="{FF2B5EF4-FFF2-40B4-BE49-F238E27FC236}">
                <a16:creationId xmlns:a16="http://schemas.microsoft.com/office/drawing/2014/main" id="{6F33DDB6-EBBC-CA9B-95A2-3DB24D890E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26669" b="-1"/>
          <a:stretch/>
        </p:blipFill>
        <p:spPr>
          <a:xfrm>
            <a:off x="78040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D4D3B7-5E44-3055-3937-6EC6515F7CA8}"/>
              </a:ext>
            </a:extLst>
          </p:cNvPr>
          <p:cNvSpPr txBox="1"/>
          <p:nvPr/>
        </p:nvSpPr>
        <p:spPr>
          <a:xfrm>
            <a:off x="635000" y="513376"/>
            <a:ext cx="7010399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DEB9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rutiger LT Std 45 Light" panose="020B0402020204020204" pitchFamily="34" charset="0"/>
                <a:ea typeface="+mj-ea"/>
                <a:cs typeface="+mj-cs"/>
              </a:rPr>
              <a:t>GOLD HEADLINE SPONSOR</a:t>
            </a:r>
            <a:endParaRPr lang="en-US" sz="4400" noProof="0" dirty="0">
              <a:solidFill>
                <a:srgbClr val="DEB900"/>
              </a:solidFill>
              <a:latin typeface="Frutiger LT Std 45 Light" panose="020B0402020204020204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8CE8B-CCC6-0096-655D-83322B49E8F8}"/>
              </a:ext>
            </a:extLst>
          </p:cNvPr>
          <p:cNvSpPr txBox="1"/>
          <p:nvPr/>
        </p:nvSpPr>
        <p:spPr>
          <a:xfrm>
            <a:off x="539616" y="1342062"/>
            <a:ext cx="7010399" cy="4985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Prominent branding at the event, inc. podium, slides, printed materials and banners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Digital promotion across social media and the Spark! website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Co-branding of promotional materials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Keynote address (optional)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Two awards named after the company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Company name/logo engraved on awards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Presentation of company awards to the winners 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Std 45 Light" panose="020B0402020204020204" pitchFamily="34" charset="0"/>
              </a:rPr>
              <a:t>Up to 10 guests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9F7E4E-E309-9034-A2A7-2C408139E658}"/>
              </a:ext>
            </a:extLst>
          </p:cNvPr>
          <p:cNvSpPr txBox="1"/>
          <p:nvPr/>
        </p:nvSpPr>
        <p:spPr>
          <a:xfrm>
            <a:off x="9312148" y="5626100"/>
            <a:ext cx="2930652" cy="922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228600">
              <a:spcAft>
                <a:spcPts val="1200"/>
              </a:spcAft>
            </a:pPr>
            <a:r>
              <a:rPr lang="en-GB" sz="7200" b="1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utiger LT Std 45 Light" panose="020B0402020204020204" pitchFamily="34" charset="0"/>
              </a:rPr>
              <a:t>£5000</a:t>
            </a:r>
          </a:p>
        </p:txBody>
      </p:sp>
    </p:spTree>
    <p:extLst>
      <p:ext uri="{BB962C8B-B14F-4D97-AF65-F5344CB8AC3E}">
        <p14:creationId xmlns:p14="http://schemas.microsoft.com/office/powerpoint/2010/main" val="6744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45E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ccenture 2020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7500C0"/>
      </a:accent2>
      <a:accent3>
        <a:srgbClr val="460073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7500C0"/>
      </a:folHlink>
    </a:clrScheme>
    <a:fontScheme name="Accenture - Graphik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3CBD7B40D34048BD2110831BCC34F2" ma:contentTypeVersion="14" ma:contentTypeDescription="Create a new document." ma:contentTypeScope="" ma:versionID="d30a78cfce22d47a3040495948e6b845">
  <xsd:schema xmlns:xsd="http://www.w3.org/2001/XMLSchema" xmlns:xs="http://www.w3.org/2001/XMLSchema" xmlns:p="http://schemas.microsoft.com/office/2006/metadata/properties" xmlns:ns2="0c33f8aa-d487-438d-92ac-8104e42982bd" xmlns:ns3="2314810f-e2e7-42fb-b441-acd00f3041ae" targetNamespace="http://schemas.microsoft.com/office/2006/metadata/properties" ma:root="true" ma:fieldsID="c8676a9302ffc26df062490463d38b40" ns2:_="" ns3:_="">
    <xsd:import namespace="0c33f8aa-d487-438d-92ac-8104e42982bd"/>
    <xsd:import namespace="2314810f-e2e7-42fb-b441-acd00f3041a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3f8aa-d487-438d-92ac-8104e42982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4810f-e2e7-42fb-b441-acd00f3041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D96ED0-B562-43B8-94C3-9F7DEDE9FABC}">
  <ds:schemaRefs>
    <ds:schemaRef ds:uri="http://schemas.microsoft.com/office/2006/metadata/properties"/>
    <ds:schemaRef ds:uri="2314810f-e2e7-42fb-b441-acd00f3041ae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0c33f8aa-d487-438d-92ac-8104e42982b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8B6FFCE-6E37-4372-AD93-B7EFE277EA52}">
  <ds:schemaRefs>
    <ds:schemaRef ds:uri="0c33f8aa-d487-438d-92ac-8104e42982bd"/>
    <ds:schemaRef ds:uri="2314810f-e2e7-42fb-b441-acd00f3041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9EE06F0-A789-4564-94DD-635E66C362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Strategy drafts v6</Template>
  <TotalTime>0</TotalTime>
  <Words>915</Words>
  <Application>Microsoft Office PowerPoint</Application>
  <PresentationFormat>Widescreen</PresentationFormat>
  <Paragraphs>125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Frutiger Bold</vt:lpstr>
      <vt:lpstr>Frutiger LT Std 45 Light</vt:lpstr>
      <vt:lpstr>Frutiger LT Std 55 Roman</vt:lpstr>
      <vt:lpstr>Frutiger LT Std 65</vt:lpstr>
      <vt:lpstr>Graphik</vt:lpstr>
      <vt:lpstr>Museo Sans Cond 100</vt:lpstr>
      <vt:lpstr>System Font</vt:lpstr>
      <vt:lpstr>Office Theme</vt:lpstr>
      <vt:lpstr>1_Office Theme</vt:lpstr>
      <vt:lpstr>PowerPoint Presentation</vt:lpstr>
      <vt:lpstr>About Spark!</vt:lpstr>
      <vt:lpstr>PowerPoint Presentation</vt:lpstr>
      <vt:lpstr>PowerPoint Presentation</vt:lpstr>
      <vt:lpstr>PowerPoint Presentation</vt:lpstr>
      <vt:lpstr>About the Awards</vt:lpstr>
      <vt:lpstr>The Categories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Lent</dc:creator>
  <cp:lastModifiedBy>Matt Lent</cp:lastModifiedBy>
  <cp:revision>22</cp:revision>
  <cp:lastPrinted>2021-11-11T09:30:16Z</cp:lastPrinted>
  <dcterms:created xsi:type="dcterms:W3CDTF">2021-03-22T19:00:22Z</dcterms:created>
  <dcterms:modified xsi:type="dcterms:W3CDTF">2023-10-23T12:50:56Z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0x010100443CBD7B40D34048BD2110831BCC34F2</vt:lpwstr>
  </property>
</Properties>
</file>