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nva Sans" panose="020B0604020202020204" charset="0"/>
      <p:regular r:id="rId17"/>
    </p:embeddedFont>
    <p:embeddedFont>
      <p:font typeface="Canva Sans Bold" panose="020B0604020202020204" charset="0"/>
      <p:regular r:id="rId18"/>
    </p:embeddedFont>
    <p:embeddedFont>
      <p:font typeface="Canva Sans Bold Italics" panose="020B0604020202020204" charset="0"/>
      <p:regular r:id="rId19"/>
    </p:embeddedFont>
    <p:embeddedFont>
      <p:font typeface="Canva Sa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160" t="-18773" b="-18773"/>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9912268" cy="1566544"/>
          </a:xfrm>
          <a:prstGeom prst="rect">
            <a:avLst/>
          </a:prstGeom>
        </p:spPr>
        <p:txBody>
          <a:bodyPr wrap="square" lIns="0" tIns="0" rIns="0" bIns="0" rtlCol="0" anchor="t">
            <a:spAutoFit/>
          </a:bodyPr>
          <a:lstStyle/>
          <a:p>
            <a:pPr algn="ctr">
              <a:lnSpc>
                <a:spcPts val="12880"/>
              </a:lnSpc>
            </a:pPr>
            <a:r>
              <a:rPr lang="en-US" sz="9200" b="1" i="1" dirty="0">
                <a:solidFill>
                  <a:srgbClr val="FFFFFF"/>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 Three good things</a:t>
            </a:r>
          </a:p>
        </p:txBody>
      </p:sp>
      <p:sp>
        <p:nvSpPr>
          <p:cNvPr id="5" name="TextBox 5"/>
          <p:cNvSpPr txBox="1"/>
          <p:nvPr/>
        </p:nvSpPr>
        <p:spPr>
          <a:xfrm>
            <a:off x="1028700" y="2036128"/>
            <a:ext cx="16194017" cy="7843520"/>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Goal </a:t>
            </a:r>
          </a:p>
          <a:p>
            <a:pPr algn="l">
              <a:lnSpc>
                <a:spcPts val="4480"/>
              </a:lnSpc>
            </a:pPr>
            <a:r>
              <a:rPr lang="en-US" sz="3200">
                <a:solidFill>
                  <a:srgbClr val="28538D"/>
                </a:solidFill>
                <a:latin typeface="Canva Sans"/>
                <a:ea typeface="Canva Sans"/>
                <a:cs typeface="Canva Sans"/>
                <a:sym typeface="Canva Sans"/>
              </a:rPr>
              <a:t>Guide your mentee to focus on the good things in their life, allowing them to develop a more optimistic, resilient attitude. This exercise will help to create a habit of positive thinking.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74A25"/>
                </a:solidFill>
                <a:latin typeface="Canva Sans Bold"/>
                <a:ea typeface="Canva Sans Bold"/>
                <a:cs typeface="Canva Sans Bold"/>
                <a:sym typeface="Canva Sans Bold"/>
              </a:rPr>
              <a:t>Instructions</a:t>
            </a:r>
          </a:p>
          <a:p>
            <a:pPr algn="l">
              <a:lnSpc>
                <a:spcPts val="4480"/>
              </a:lnSpc>
            </a:pPr>
            <a:r>
              <a:rPr lang="en-US" sz="3200">
                <a:solidFill>
                  <a:srgbClr val="28538D"/>
                </a:solidFill>
                <a:latin typeface="Canva Sans"/>
                <a:ea typeface="Canva Sans"/>
                <a:cs typeface="Canva Sans"/>
                <a:sym typeface="Canva Sans"/>
              </a:rPr>
              <a:t>1.Think of three good things that happened to you today and write them down on today's day on the 'Good Things Calendar'. </a:t>
            </a:r>
          </a:p>
          <a:p>
            <a:pPr algn="l">
              <a:lnSpc>
                <a:spcPts val="4480"/>
              </a:lnSpc>
            </a:pPr>
            <a:r>
              <a:rPr lang="en-US" sz="3200">
                <a:solidFill>
                  <a:srgbClr val="28538D"/>
                </a:solidFill>
                <a:latin typeface="Canva Sans"/>
                <a:ea typeface="Canva Sans"/>
                <a:cs typeface="Canva Sans"/>
                <a:sym typeface="Canva Sans"/>
              </a:rPr>
              <a:t>2.Continue to do this at the end of each day for a week. </a:t>
            </a:r>
          </a:p>
          <a:p>
            <a:pPr algn="l">
              <a:lnSpc>
                <a:spcPts val="4480"/>
              </a:lnSpc>
            </a:pPr>
            <a:r>
              <a:rPr lang="en-US" sz="3200">
                <a:solidFill>
                  <a:srgbClr val="28538D"/>
                </a:solidFill>
                <a:latin typeface="Canva Sans"/>
                <a:ea typeface="Canva Sans"/>
                <a:cs typeface="Canva Sans"/>
                <a:sym typeface="Canva Sans"/>
              </a:rPr>
              <a:t>3.Bring your 'Good Things Calendar' to your next mentor session and share your week of good things with your mentor</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28538D"/>
                </a:solidFill>
                <a:latin typeface="Canva Sans Bold"/>
                <a:ea typeface="Canva Sans Bold"/>
                <a:cs typeface="Canva Sans Bold"/>
                <a:sym typeface="Canva Sans Bold"/>
              </a:rPr>
              <a:t>Time: 5 - 10 mins</a:t>
            </a:r>
          </a:p>
          <a:p>
            <a:pPr algn="l">
              <a:lnSpc>
                <a:spcPts val="4480"/>
              </a:lnSpc>
              <a:spcBef>
                <a:spcPct val="0"/>
              </a:spcBef>
            </a:pPr>
            <a:endParaRPr lang="en-US" sz="3200" b="1">
              <a:solidFill>
                <a:srgbClr val="28538D"/>
              </a:solidFill>
              <a:latin typeface="Canva Sans Bold"/>
              <a:ea typeface="Canva Sans Bold"/>
              <a:cs typeface="Canva Sans Bold"/>
              <a:sym typeface="Canva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98172" y="1886260"/>
            <a:ext cx="14531962" cy="7888416"/>
          </a:xfrm>
          <a:custGeom>
            <a:avLst/>
            <a:gdLst/>
            <a:ahLst/>
            <a:cxnLst/>
            <a:rect l="l" t="t" r="r" b="b"/>
            <a:pathLst>
              <a:path w="14531962" h="7888416">
                <a:moveTo>
                  <a:pt x="0" y="0"/>
                </a:moveTo>
                <a:lnTo>
                  <a:pt x="14531961" y="0"/>
                </a:lnTo>
                <a:lnTo>
                  <a:pt x="14531961" y="7888416"/>
                </a:lnTo>
                <a:lnTo>
                  <a:pt x="0" y="7888416"/>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3 – Three good things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3047809"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4: Resilience Plan - The Four S's </a:t>
            </a:r>
          </a:p>
        </p:txBody>
      </p:sp>
      <p:sp>
        <p:nvSpPr>
          <p:cNvPr id="5" name="TextBox 5"/>
          <p:cNvSpPr txBox="1"/>
          <p:nvPr/>
        </p:nvSpPr>
        <p:spPr>
          <a:xfrm>
            <a:off x="1028700" y="2036128"/>
            <a:ext cx="16194017" cy="8007985"/>
          </a:xfrm>
          <a:prstGeom prst="rect">
            <a:avLst/>
          </a:prstGeom>
        </p:spPr>
        <p:txBody>
          <a:bodyPr lIns="0" tIns="0" rIns="0" bIns="0" rtlCol="0" anchor="t">
            <a:spAutoFit/>
          </a:bodyPr>
          <a:lstStyle/>
          <a:p>
            <a:pPr algn="l">
              <a:lnSpc>
                <a:spcPts val="4200"/>
              </a:lnSpc>
            </a:pPr>
            <a:r>
              <a:rPr lang="en-US" sz="3000" b="1">
                <a:solidFill>
                  <a:srgbClr val="C74A25"/>
                </a:solidFill>
                <a:latin typeface="Canva Sans Bold"/>
                <a:ea typeface="Canva Sans Bold"/>
                <a:cs typeface="Canva Sans Bold"/>
                <a:sym typeface="Canva Sans Bold"/>
              </a:rPr>
              <a:t>Introduction</a:t>
            </a:r>
          </a:p>
          <a:p>
            <a:pPr algn="l">
              <a:lnSpc>
                <a:spcPts val="4200"/>
              </a:lnSpc>
            </a:pPr>
            <a:r>
              <a:rPr lang="en-US" sz="3000">
                <a:solidFill>
                  <a:srgbClr val="28538D"/>
                </a:solidFill>
                <a:latin typeface="Canva Sans"/>
                <a:ea typeface="Canva Sans"/>
                <a:cs typeface="Canva Sans"/>
                <a:sym typeface="Canva Sans"/>
              </a:rPr>
              <a:t>Resilience is not a trait that people either have or do not have. It involves behaviours, thoughts, and actions that can be learned and developed in anyone. One way to develop resilience is to draw on your learnings from similar challenges in the past.</a:t>
            </a:r>
          </a:p>
          <a:p>
            <a:pPr algn="l">
              <a:lnSpc>
                <a:spcPts val="4200"/>
              </a:lnSpc>
            </a:pPr>
            <a:r>
              <a:rPr lang="en-US" sz="3000">
                <a:solidFill>
                  <a:srgbClr val="28538D"/>
                </a:solidFill>
                <a:latin typeface="Canva Sans"/>
                <a:ea typeface="Canva Sans"/>
                <a:cs typeface="Canva Sans"/>
                <a:sym typeface="Canva Sans"/>
              </a:rPr>
              <a:t>What helped you through a difficult situation? What supports did you call on, what strategies did you use, what sayings did you hold onto, and what solutions did you find? These resilience resources are also known as the 4 S’s. This tool helps people become more resilient by giving them a framework (The 4 S’s) to bring out what works for them.</a:t>
            </a:r>
          </a:p>
          <a:p>
            <a:pPr algn="l">
              <a:lnSpc>
                <a:spcPts val="4200"/>
              </a:lnSpc>
            </a:pPr>
            <a:endParaRPr lang="en-US" sz="3000">
              <a:solidFill>
                <a:srgbClr val="28538D"/>
              </a:solidFill>
              <a:latin typeface="Canva Sans"/>
              <a:ea typeface="Canva Sans"/>
              <a:cs typeface="Canva Sans"/>
              <a:sym typeface="Canva Sans"/>
            </a:endParaRPr>
          </a:p>
          <a:p>
            <a:pPr algn="l">
              <a:lnSpc>
                <a:spcPts val="4200"/>
              </a:lnSpc>
            </a:pPr>
            <a:r>
              <a:rPr lang="en-US" sz="3000" b="1">
                <a:solidFill>
                  <a:srgbClr val="C74A25"/>
                </a:solidFill>
                <a:latin typeface="Canva Sans Bold"/>
                <a:ea typeface="Canva Sans Bold"/>
                <a:cs typeface="Canva Sans Bold"/>
                <a:sym typeface="Canva Sans Bold"/>
              </a:rPr>
              <a:t>Goal </a:t>
            </a:r>
          </a:p>
          <a:p>
            <a:pPr algn="l">
              <a:lnSpc>
                <a:spcPts val="4200"/>
              </a:lnSpc>
            </a:pPr>
            <a:r>
              <a:rPr lang="en-US" sz="3000">
                <a:solidFill>
                  <a:srgbClr val="28538D"/>
                </a:solidFill>
                <a:latin typeface="Canva Sans"/>
                <a:ea typeface="Canva Sans"/>
                <a:cs typeface="Canva Sans"/>
                <a:sym typeface="Canva Sans"/>
              </a:rPr>
              <a:t>The goal of this tool is to help mentees devise a personal resilience plan based on their existing resources (that is, what has helped them bounce back from difficulties in the past).</a:t>
            </a:r>
          </a:p>
          <a:p>
            <a:pPr algn="l">
              <a:lnSpc>
                <a:spcPts val="4200"/>
              </a:lnSpc>
            </a:pPr>
            <a:r>
              <a:rPr lang="en-US" sz="3000" b="1">
                <a:solidFill>
                  <a:srgbClr val="28538D"/>
                </a:solidFill>
                <a:latin typeface="Canva Sans Bold"/>
                <a:ea typeface="Canva Sans Bold"/>
                <a:cs typeface="Canva Sans Bold"/>
                <a:sym typeface="Canva Sans Bold"/>
              </a:rPr>
              <a:t>Time: 20 mins</a:t>
            </a:r>
          </a:p>
          <a:p>
            <a:pPr algn="l">
              <a:lnSpc>
                <a:spcPts val="4480"/>
              </a:lnSpc>
              <a:spcBef>
                <a:spcPct val="0"/>
              </a:spcBef>
            </a:pPr>
            <a:endParaRPr lang="en-US" sz="3000" b="1">
              <a:solidFill>
                <a:srgbClr val="28538D"/>
              </a:solidFill>
              <a:latin typeface="Canva Sans Bold"/>
              <a:ea typeface="Canva Sans Bold"/>
              <a:cs typeface="Canva Sans Bold"/>
              <a:sym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aphicFrame>
        <p:nvGraphicFramePr>
          <p:cNvPr id="4" name="Table 4"/>
          <p:cNvGraphicFramePr>
            <a:graphicFrameLocks noGrp="1"/>
          </p:cNvGraphicFramePr>
          <p:nvPr/>
        </p:nvGraphicFramePr>
        <p:xfrm>
          <a:off x="2023782" y="1647433"/>
          <a:ext cx="13206352" cy="7967046"/>
        </p:xfrm>
        <a:graphic>
          <a:graphicData uri="http://schemas.openxmlformats.org/drawingml/2006/table">
            <a:tbl>
              <a:tblPr/>
              <a:tblGrid>
                <a:gridCol w="6648546">
                  <a:extLst>
                    <a:ext uri="{9D8B030D-6E8A-4147-A177-3AD203B41FA5}">
                      <a16:colId xmlns:a16="http://schemas.microsoft.com/office/drawing/2014/main" val="20000"/>
                    </a:ext>
                  </a:extLst>
                </a:gridCol>
                <a:gridCol w="6557806">
                  <a:extLst>
                    <a:ext uri="{9D8B030D-6E8A-4147-A177-3AD203B41FA5}">
                      <a16:colId xmlns:a16="http://schemas.microsoft.com/office/drawing/2014/main" val="20001"/>
                    </a:ext>
                  </a:extLst>
                </a:gridCol>
              </a:tblGrid>
              <a:tr h="3865011">
                <a:tc>
                  <a:txBody>
                    <a:bodyPr/>
                    <a:lstStyle/>
                    <a:p>
                      <a:pPr algn="ctr">
                        <a:lnSpc>
                          <a:spcPts val="3919"/>
                        </a:lnSpc>
                        <a:defRPr/>
                      </a:pPr>
                      <a:r>
                        <a:rPr lang="en-US" sz="2799" b="1">
                          <a:solidFill>
                            <a:srgbClr val="000000"/>
                          </a:solidFill>
                          <a:latin typeface="Canva Sans Bold"/>
                          <a:ea typeface="Canva Sans Bold"/>
                          <a:cs typeface="Canva Sans Bold"/>
                          <a:sym typeface="Canva Sans Bold"/>
                        </a:rPr>
                        <a:t>Support</a:t>
                      </a:r>
                      <a:endParaRPr lang="en-US" sz="1100"/>
                    </a:p>
                    <a:p>
                      <a:pPr algn="ctr">
                        <a:lnSpc>
                          <a:spcPts val="3919"/>
                        </a:lnSpc>
                      </a:pPr>
                      <a:r>
                        <a:rPr lang="en-US" sz="2799">
                          <a:solidFill>
                            <a:srgbClr val="000000"/>
                          </a:solidFill>
                          <a:latin typeface="Canva Sans"/>
                          <a:ea typeface="Canva Sans"/>
                          <a:cs typeface="Canva Sans"/>
                          <a:sym typeface="Canva Sans"/>
                        </a:rPr>
                        <a:t> </a:t>
                      </a:r>
                      <a:r>
                        <a:rPr lang="en-US" sz="2799" i="1">
                          <a:solidFill>
                            <a:srgbClr val="000000"/>
                          </a:solidFill>
                          <a:latin typeface="Canva Sans Italics"/>
                          <a:ea typeface="Canva Sans Italics"/>
                          <a:cs typeface="Canva Sans Italics"/>
                          <a:sym typeface="Canva Sans Italics"/>
                        </a:rPr>
                        <a:t>Who helped you or made you feel better?</a:t>
                      </a:r>
                    </a:p>
                    <a:p>
                      <a:pPr algn="ctr">
                        <a:lnSpc>
                          <a:spcPts val="3919"/>
                        </a:lnSpc>
                      </a:pPr>
                      <a:r>
                        <a:rPr lang="en-US" sz="2799">
                          <a:solidFill>
                            <a:srgbClr val="000000"/>
                          </a:solidFill>
                          <a:latin typeface="Canva Sans"/>
                          <a:ea typeface="Canva Sans"/>
                          <a:cs typeface="Canva Sans"/>
                          <a:sym typeface="Canva Sans"/>
                        </a:rPr>
                        <a:t>  </a:t>
                      </a:r>
                    </a:p>
                  </a:txBody>
                  <a:tcPr marL="190500" marR="190500" marT="190500" marB="19050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3919"/>
                        </a:lnSpc>
                        <a:defRPr/>
                      </a:pPr>
                      <a:r>
                        <a:rPr lang="en-US" sz="2799" b="1">
                          <a:solidFill>
                            <a:srgbClr val="000000"/>
                          </a:solidFill>
                          <a:latin typeface="Canva Sans Bold"/>
                          <a:ea typeface="Canva Sans Bold"/>
                          <a:cs typeface="Canva Sans Bold"/>
                          <a:sym typeface="Canva Sans Bold"/>
                        </a:rPr>
                        <a:t>Strategies </a:t>
                      </a:r>
                      <a:endParaRPr lang="en-US" sz="1100"/>
                    </a:p>
                    <a:p>
                      <a:pPr algn="ctr">
                        <a:lnSpc>
                          <a:spcPts val="3919"/>
                        </a:lnSpc>
                      </a:pPr>
                      <a:r>
                        <a:rPr lang="en-US" sz="2799" i="1">
                          <a:solidFill>
                            <a:srgbClr val="000000"/>
                          </a:solidFill>
                          <a:latin typeface="Canva Sans Italics"/>
                          <a:ea typeface="Canva Sans Italics"/>
                          <a:cs typeface="Canva Sans Italics"/>
                          <a:sym typeface="Canva Sans Italics"/>
                        </a:rPr>
                        <a:t>What activities or things kept you going? </a:t>
                      </a:r>
                    </a:p>
                    <a:p>
                      <a:pPr algn="ctr">
                        <a:lnSpc>
                          <a:spcPts val="3919"/>
                        </a:lnSpc>
                      </a:pPr>
                      <a:r>
                        <a:rPr lang="en-US" sz="2799">
                          <a:solidFill>
                            <a:srgbClr val="000000"/>
                          </a:solidFill>
                          <a:latin typeface="Canva Sans"/>
                          <a:ea typeface="Canva Sans"/>
                          <a:cs typeface="Canva Sans"/>
                          <a:sym typeface="Canva Sans"/>
                        </a:rPr>
                        <a:t>  </a:t>
                      </a:r>
                    </a:p>
                  </a:txBody>
                  <a:tcPr marL="190500" marR="190500" marT="190500" marB="19050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2035">
                <a:tc>
                  <a:txBody>
                    <a:bodyPr/>
                    <a:lstStyle/>
                    <a:p>
                      <a:pPr algn="ctr">
                        <a:lnSpc>
                          <a:spcPts val="3919"/>
                        </a:lnSpc>
                        <a:defRPr/>
                      </a:pPr>
                      <a:r>
                        <a:rPr lang="en-US" sz="2799" b="1">
                          <a:solidFill>
                            <a:srgbClr val="000000"/>
                          </a:solidFill>
                          <a:latin typeface="Canva Sans Bold"/>
                          <a:ea typeface="Canva Sans Bold"/>
                          <a:cs typeface="Canva Sans Bold"/>
                          <a:sym typeface="Canva Sans Bold"/>
                        </a:rPr>
                        <a:t>Sayings</a:t>
                      </a:r>
                      <a:endParaRPr lang="en-US" sz="1100"/>
                    </a:p>
                    <a:p>
                      <a:pPr algn="ctr">
                        <a:lnSpc>
                          <a:spcPts val="3919"/>
                        </a:lnSpc>
                      </a:pPr>
                      <a:r>
                        <a:rPr lang="en-US" sz="2799" i="1">
                          <a:solidFill>
                            <a:srgbClr val="000000"/>
                          </a:solidFill>
                          <a:latin typeface="Canva Sans Italics"/>
                          <a:ea typeface="Canva Sans Italics"/>
                          <a:cs typeface="Canva Sans Italics"/>
                          <a:sym typeface="Canva Sans Italics"/>
                        </a:rPr>
                        <a:t> What thoughts gave you comfort or hope? </a:t>
                      </a:r>
                    </a:p>
                    <a:p>
                      <a:pPr algn="ctr">
                        <a:lnSpc>
                          <a:spcPts val="3919"/>
                        </a:lnSpc>
                      </a:pPr>
                      <a:r>
                        <a:rPr lang="en-US" sz="2799">
                          <a:solidFill>
                            <a:srgbClr val="000000"/>
                          </a:solidFill>
                          <a:latin typeface="Canva Sans"/>
                          <a:ea typeface="Canva Sans"/>
                          <a:cs typeface="Canva Sans"/>
                          <a:sym typeface="Canva Sans"/>
                        </a:rPr>
                        <a:t>  </a:t>
                      </a:r>
                    </a:p>
                  </a:txBody>
                  <a:tcPr marL="190500" marR="190500" marT="190500" marB="19050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3919"/>
                        </a:lnSpc>
                        <a:defRPr/>
                      </a:pPr>
                      <a:r>
                        <a:rPr lang="en-US" sz="2799" b="1">
                          <a:solidFill>
                            <a:srgbClr val="000000"/>
                          </a:solidFill>
                          <a:latin typeface="Canva Sans Bold"/>
                          <a:ea typeface="Canva Sans Bold"/>
                          <a:cs typeface="Canva Sans Bold"/>
                          <a:sym typeface="Canva Sans Bold"/>
                        </a:rPr>
                        <a:t>Solutions</a:t>
                      </a:r>
                      <a:endParaRPr lang="en-US" sz="1100"/>
                    </a:p>
                    <a:p>
                      <a:pPr algn="ctr">
                        <a:lnSpc>
                          <a:spcPts val="3919"/>
                        </a:lnSpc>
                      </a:pPr>
                      <a:r>
                        <a:rPr lang="en-US" sz="2799">
                          <a:solidFill>
                            <a:srgbClr val="000000"/>
                          </a:solidFill>
                          <a:latin typeface="Canva Sans"/>
                          <a:ea typeface="Canva Sans"/>
                          <a:cs typeface="Canva Sans"/>
                          <a:sym typeface="Canva Sans"/>
                        </a:rPr>
                        <a:t> </a:t>
                      </a:r>
                      <a:r>
                        <a:rPr lang="en-US" sz="2799" i="1">
                          <a:solidFill>
                            <a:srgbClr val="000000"/>
                          </a:solidFill>
                          <a:latin typeface="Canva Sans Italics"/>
                          <a:ea typeface="Canva Sans Italics"/>
                          <a:cs typeface="Canva Sans Italics"/>
                          <a:sym typeface="Canva Sans Italics"/>
                        </a:rPr>
                        <a:t> What behaviours did you show to</a:t>
                      </a:r>
                    </a:p>
                    <a:p>
                      <a:pPr algn="ctr">
                        <a:lnSpc>
                          <a:spcPts val="3919"/>
                        </a:lnSpc>
                      </a:pPr>
                      <a:r>
                        <a:rPr lang="en-US" sz="2799" i="1">
                          <a:solidFill>
                            <a:srgbClr val="000000"/>
                          </a:solidFill>
                          <a:latin typeface="Canva Sans Italics"/>
                          <a:ea typeface="Canva Sans Italics"/>
                          <a:cs typeface="Canva Sans Italics"/>
                          <a:sym typeface="Canva Sans Italics"/>
                        </a:rPr>
                        <a:t>  move on?</a:t>
                      </a:r>
                    </a:p>
                    <a:p>
                      <a:pPr algn="ctr">
                        <a:lnSpc>
                          <a:spcPts val="3919"/>
                        </a:lnSpc>
                      </a:pPr>
                      <a:r>
                        <a:rPr lang="en-US" sz="2799">
                          <a:solidFill>
                            <a:srgbClr val="000000"/>
                          </a:solidFill>
                          <a:latin typeface="Canva Sans"/>
                          <a:ea typeface="Canva Sans"/>
                          <a:cs typeface="Canva Sans"/>
                          <a:sym typeface="Canva Sans"/>
                        </a:rPr>
                        <a:t>  </a:t>
                      </a:r>
                    </a:p>
                    <a:p>
                      <a:pPr algn="ctr">
                        <a:lnSpc>
                          <a:spcPts val="3919"/>
                        </a:lnSpc>
                      </a:pPr>
                      <a:r>
                        <a:rPr lang="en-US" sz="2799">
                          <a:solidFill>
                            <a:srgbClr val="000000"/>
                          </a:solidFill>
                          <a:latin typeface="Canva Sans"/>
                          <a:ea typeface="Canva Sans"/>
                          <a:cs typeface="Canva Sans"/>
                          <a:sym typeface="Canva Sans"/>
                        </a:rPr>
                        <a:t>  </a:t>
                      </a:r>
                    </a:p>
                  </a:txBody>
                  <a:tcPr marL="190500" marR="190500" marT="190500" marB="19050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5"/>
          <p:cNvSpPr txBox="1"/>
          <p:nvPr/>
        </p:nvSpPr>
        <p:spPr>
          <a:xfrm>
            <a:off x="1028700" y="537527"/>
            <a:ext cx="12923441"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4: Resilience Plan - The Four S's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807298" y="6956655"/>
            <a:ext cx="3811423" cy="3811423"/>
          </a:xfrm>
          <a:custGeom>
            <a:avLst/>
            <a:gdLst/>
            <a:ahLst/>
            <a:cxnLst/>
            <a:rect l="l" t="t" r="r" b="b"/>
            <a:pathLst>
              <a:path w="3811423" h="3811423">
                <a:moveTo>
                  <a:pt x="0" y="3811423"/>
                </a:moveTo>
                <a:lnTo>
                  <a:pt x="3811424" y="3811423"/>
                </a:lnTo>
                <a:lnTo>
                  <a:pt x="3811424"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2231411"/>
            <a:ext cx="14711752" cy="7157069"/>
          </a:xfrm>
          <a:custGeom>
            <a:avLst/>
            <a:gdLst/>
            <a:ahLst/>
            <a:cxnLst/>
            <a:rect l="l" t="t" r="r" b="b"/>
            <a:pathLst>
              <a:path w="14711752" h="7157069">
                <a:moveTo>
                  <a:pt x="0" y="0"/>
                </a:moveTo>
                <a:lnTo>
                  <a:pt x="14711752" y="0"/>
                </a:lnTo>
                <a:lnTo>
                  <a:pt x="14711752" y="7157068"/>
                </a:lnTo>
                <a:lnTo>
                  <a:pt x="0" y="715706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28002"/>
            <a:ext cx="13852228" cy="880110"/>
          </a:xfrm>
          <a:prstGeom prst="rect">
            <a:avLst/>
          </a:prstGeom>
        </p:spPr>
        <p:txBody>
          <a:bodyPr lIns="0" tIns="0" rIns="0" bIns="0" rtlCol="0" anchor="t">
            <a:spAutoFit/>
          </a:bodyPr>
          <a:lstStyle/>
          <a:p>
            <a:pPr algn="l">
              <a:lnSpc>
                <a:spcPts val="7139"/>
              </a:lnSpc>
            </a:pPr>
            <a:r>
              <a:rPr lang="en-US" sz="5100" b="1">
                <a:solidFill>
                  <a:srgbClr val="28538D"/>
                </a:solidFill>
                <a:latin typeface="Canva Sans Bold"/>
                <a:ea typeface="Canva Sans Bold"/>
                <a:cs typeface="Canva Sans Bold"/>
                <a:sym typeface="Canva Sans Bold"/>
              </a:rPr>
              <a:t>Activity 4: Resilience Plan - completed copy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807298" y="6956655"/>
            <a:ext cx="3811423" cy="3811423"/>
          </a:xfrm>
          <a:custGeom>
            <a:avLst/>
            <a:gdLst/>
            <a:ahLst/>
            <a:cxnLst/>
            <a:rect l="l" t="t" r="r" b="b"/>
            <a:pathLst>
              <a:path w="3811423" h="3811423">
                <a:moveTo>
                  <a:pt x="0" y="3811423"/>
                </a:moveTo>
                <a:lnTo>
                  <a:pt x="3811424" y="3811423"/>
                </a:lnTo>
                <a:lnTo>
                  <a:pt x="3811424"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28002"/>
            <a:ext cx="7725966" cy="880110"/>
          </a:xfrm>
          <a:prstGeom prst="rect">
            <a:avLst/>
          </a:prstGeom>
        </p:spPr>
        <p:txBody>
          <a:bodyPr lIns="0" tIns="0" rIns="0" bIns="0" rtlCol="0" anchor="t">
            <a:spAutoFit/>
          </a:bodyPr>
          <a:lstStyle/>
          <a:p>
            <a:pPr algn="l">
              <a:lnSpc>
                <a:spcPts val="7139"/>
              </a:lnSpc>
            </a:pPr>
            <a:r>
              <a:rPr lang="en-US" sz="5100" b="1">
                <a:solidFill>
                  <a:srgbClr val="28538D"/>
                </a:solidFill>
                <a:latin typeface="Canva Sans Bold"/>
                <a:ea typeface="Canva Sans Bold"/>
                <a:cs typeface="Canva Sans Bold"/>
                <a:sym typeface="Canva Sans Bold"/>
              </a:rPr>
              <a:t>Wrapping up the session</a:t>
            </a:r>
          </a:p>
        </p:txBody>
      </p:sp>
      <p:sp>
        <p:nvSpPr>
          <p:cNvPr id="5" name="TextBox 5"/>
          <p:cNvSpPr txBox="1"/>
          <p:nvPr/>
        </p:nvSpPr>
        <p:spPr>
          <a:xfrm>
            <a:off x="1028700" y="2173875"/>
            <a:ext cx="16093489" cy="5196332"/>
          </a:xfrm>
          <a:prstGeom prst="rect">
            <a:avLst/>
          </a:prstGeom>
        </p:spPr>
        <p:txBody>
          <a:bodyPr lIns="0" tIns="0" rIns="0" bIns="0" rtlCol="0" anchor="t">
            <a:spAutoFit/>
          </a:bodyPr>
          <a:lstStyle/>
          <a:p>
            <a:pPr algn="l">
              <a:lnSpc>
                <a:spcPts val="6017"/>
              </a:lnSpc>
            </a:pPr>
            <a:r>
              <a:rPr lang="en-US" sz="3399" b="1">
                <a:solidFill>
                  <a:srgbClr val="C74A25"/>
                </a:solidFill>
                <a:latin typeface="Canva Sans Bold"/>
                <a:ea typeface="Canva Sans Bold"/>
                <a:cs typeface="Canva Sans Bold"/>
                <a:sym typeface="Canva Sans Bold"/>
              </a:rPr>
              <a:t>Reflect on your session by discussing the following questions: </a:t>
            </a:r>
          </a:p>
          <a:p>
            <a:pPr algn="l">
              <a:lnSpc>
                <a:spcPts val="6017"/>
              </a:lnSpc>
            </a:pPr>
            <a:r>
              <a:rPr lang="en-US" sz="3399">
                <a:solidFill>
                  <a:srgbClr val="28538D"/>
                </a:solidFill>
                <a:latin typeface="Canva Sans"/>
                <a:ea typeface="Canva Sans"/>
                <a:cs typeface="Canva Sans"/>
                <a:sym typeface="Canva Sans"/>
              </a:rPr>
              <a:t>1.Why do you think resilience is an important career skill? </a:t>
            </a:r>
          </a:p>
          <a:p>
            <a:pPr algn="l">
              <a:lnSpc>
                <a:spcPts val="6017"/>
              </a:lnSpc>
            </a:pPr>
            <a:r>
              <a:rPr lang="en-US" sz="3399">
                <a:solidFill>
                  <a:srgbClr val="28538D"/>
                </a:solidFill>
                <a:latin typeface="Canva Sans"/>
                <a:ea typeface="Canva Sans"/>
                <a:cs typeface="Canva Sans"/>
                <a:sym typeface="Canva Sans"/>
              </a:rPr>
              <a:t>2.What are the most important aspects of resilience? </a:t>
            </a:r>
          </a:p>
          <a:p>
            <a:pPr algn="l">
              <a:lnSpc>
                <a:spcPts val="6017"/>
              </a:lnSpc>
            </a:pPr>
            <a:r>
              <a:rPr lang="en-US" sz="3399">
                <a:solidFill>
                  <a:srgbClr val="28538D"/>
                </a:solidFill>
                <a:latin typeface="Canva Sans"/>
                <a:ea typeface="Canva Sans"/>
                <a:cs typeface="Canva Sans"/>
                <a:sym typeface="Canva Sans"/>
              </a:rPr>
              <a:t>3.How resilient do you think you have been in the past? Why? </a:t>
            </a:r>
          </a:p>
          <a:p>
            <a:pPr algn="l">
              <a:lnSpc>
                <a:spcPts val="6017"/>
              </a:lnSpc>
            </a:pPr>
            <a:r>
              <a:rPr lang="en-US" sz="3399">
                <a:solidFill>
                  <a:srgbClr val="28538D"/>
                </a:solidFill>
                <a:latin typeface="Canva Sans"/>
                <a:ea typeface="Canva Sans"/>
                <a:cs typeface="Canva Sans"/>
                <a:sym typeface="Canva Sans"/>
              </a:rPr>
              <a:t>4.What strategies will you use to be more resilient going forward? </a:t>
            </a:r>
          </a:p>
          <a:p>
            <a:pPr algn="l">
              <a:lnSpc>
                <a:spcPts val="6017"/>
              </a:lnSpc>
            </a:pPr>
            <a:r>
              <a:rPr lang="en-US" sz="3399">
                <a:solidFill>
                  <a:srgbClr val="28538D"/>
                </a:solidFill>
                <a:latin typeface="Canva Sans"/>
                <a:ea typeface="Canva Sans"/>
                <a:cs typeface="Canva Sans"/>
                <a:sym typeface="Canva Sans"/>
              </a:rPr>
              <a:t>5.How confident are you now in your resilience skills? </a:t>
            </a:r>
          </a:p>
          <a:p>
            <a:pPr algn="ctr">
              <a:lnSpc>
                <a:spcPts val="4759"/>
              </a:lnSpc>
            </a:pPr>
            <a:endParaRPr lang="en-US" sz="3399">
              <a:solidFill>
                <a:srgbClr val="28538D"/>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653463" y="1367473"/>
            <a:ext cx="16194017" cy="9529445"/>
          </a:xfrm>
          <a:prstGeom prst="rect">
            <a:avLst/>
          </a:prstGeom>
        </p:spPr>
        <p:txBody>
          <a:bodyPr lIns="0" tIns="0" rIns="0" bIns="0" rtlCol="0" anchor="t">
            <a:spAutoFit/>
          </a:bodyPr>
          <a:lstStyle/>
          <a:p>
            <a:pPr algn="l">
              <a:lnSpc>
                <a:spcPts val="4480"/>
              </a:lnSpc>
            </a:pPr>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pPr>
            <a:endParaRPr lang="en-US" sz="3200" i="1">
              <a:solidFill>
                <a:srgbClr val="28538D"/>
              </a:solidFill>
              <a:latin typeface="Canva Sans Italics"/>
              <a:ea typeface="Canva Sans Italics"/>
              <a:cs typeface="Canva Sans Italics"/>
              <a:sym typeface="Canva Sans Italics"/>
            </a:endParaRPr>
          </a:p>
          <a:p>
            <a:pPr algn="l">
              <a:lnSpc>
                <a:spcPts val="4480"/>
              </a:lnSpc>
              <a:spcBef>
                <a:spcPct val="0"/>
              </a:spcBef>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748163" y="1752910"/>
            <a:ext cx="16496576" cy="10264775"/>
          </a:xfrm>
          <a:prstGeom prst="rect">
            <a:avLst/>
          </a:prstGeom>
        </p:spPr>
        <p:txBody>
          <a:bodyPr lIns="0" tIns="0" rIns="0" bIns="0" rtlCol="0" anchor="t">
            <a:spAutoFit/>
          </a:bodyPr>
          <a:lstStyle/>
          <a:p>
            <a:pPr algn="l">
              <a:lnSpc>
                <a:spcPts val="5439"/>
              </a:lnSpc>
            </a:pPr>
            <a:r>
              <a:rPr lang="en-US" sz="3399">
                <a:solidFill>
                  <a:srgbClr val="28538D"/>
                </a:solidFill>
                <a:latin typeface="Canva Sans"/>
                <a:ea typeface="Canva Sans"/>
                <a:cs typeface="Canva Sans"/>
                <a:sym typeface="Canva Sans"/>
              </a:rPr>
              <a:t>ad times don't last, things will get better</a:t>
            </a:r>
          </a:p>
          <a:p>
            <a:pPr algn="l">
              <a:lnSpc>
                <a:spcPts val="5439"/>
              </a:lnSpc>
            </a:pPr>
            <a:r>
              <a:rPr lang="en-US" sz="3399">
                <a:solidFill>
                  <a:srgbClr val="28538D"/>
                </a:solidFill>
                <a:latin typeface="Canva Sans"/>
                <a:ea typeface="Canva Sans"/>
                <a:cs typeface="Canva Sans"/>
                <a:sym typeface="Canva Sans"/>
              </a:rPr>
              <a:t>ther people can only help if you share with them</a:t>
            </a:r>
          </a:p>
          <a:p>
            <a:pPr algn="l">
              <a:lnSpc>
                <a:spcPts val="5439"/>
              </a:lnSpc>
            </a:pPr>
            <a:r>
              <a:rPr lang="en-US" sz="3399">
                <a:solidFill>
                  <a:srgbClr val="28538D"/>
                </a:solidFill>
                <a:latin typeface="Canva Sans"/>
                <a:ea typeface="Canva Sans"/>
                <a:cs typeface="Canva Sans"/>
                <a:sym typeface="Canva Sans"/>
              </a:rPr>
              <a:t>nhelpful thinking only makes you feel worse</a:t>
            </a:r>
          </a:p>
          <a:p>
            <a:pPr algn="l">
              <a:lnSpc>
                <a:spcPts val="5439"/>
              </a:lnSpc>
            </a:pPr>
            <a:r>
              <a:rPr lang="en-US" sz="3399">
                <a:solidFill>
                  <a:srgbClr val="28538D"/>
                </a:solidFill>
                <a:latin typeface="Canva Sans"/>
                <a:ea typeface="Canva Sans"/>
                <a:cs typeface="Canva Sans"/>
                <a:sym typeface="Canva Sans"/>
              </a:rPr>
              <a:t>obody is perfect!</a:t>
            </a:r>
          </a:p>
          <a:p>
            <a:pPr algn="l">
              <a:lnSpc>
                <a:spcPts val="5439"/>
              </a:lnSpc>
            </a:pPr>
            <a:r>
              <a:rPr lang="en-US" sz="3399">
                <a:solidFill>
                  <a:srgbClr val="28538D"/>
                </a:solidFill>
                <a:latin typeface="Canva Sans"/>
                <a:ea typeface="Canva Sans"/>
                <a:cs typeface="Canva Sans"/>
                <a:sym typeface="Canva Sans"/>
              </a:rPr>
              <a:t>oncentrate on the good things in life</a:t>
            </a:r>
          </a:p>
          <a:p>
            <a:pPr algn="l">
              <a:lnSpc>
                <a:spcPts val="5847"/>
              </a:lnSpc>
            </a:pPr>
            <a:r>
              <a:rPr lang="en-US" sz="3399">
                <a:solidFill>
                  <a:srgbClr val="28538D"/>
                </a:solidFill>
                <a:latin typeface="Canva Sans"/>
                <a:ea typeface="Canva Sans"/>
                <a:cs typeface="Canva Sans"/>
                <a:sym typeface="Canva Sans"/>
              </a:rPr>
              <a:t>verybody suffers and experiences setbacks – they are part of normal life! </a:t>
            </a:r>
          </a:p>
          <a:p>
            <a:pPr algn="l">
              <a:lnSpc>
                <a:spcPts val="3637"/>
              </a:lnSpc>
            </a:pPr>
            <a:endParaRPr lang="en-US" sz="3399">
              <a:solidFill>
                <a:srgbClr val="28538D"/>
              </a:solidFill>
              <a:latin typeface="Canva Sans"/>
              <a:ea typeface="Canva Sans"/>
              <a:cs typeface="Canva Sans"/>
              <a:sym typeface="Canva Sans"/>
            </a:endParaRPr>
          </a:p>
          <a:p>
            <a:pPr algn="l">
              <a:lnSpc>
                <a:spcPts val="3637"/>
              </a:lnSpc>
            </a:pPr>
            <a:r>
              <a:rPr lang="en-US" sz="3399">
                <a:solidFill>
                  <a:srgbClr val="28538D"/>
                </a:solidFill>
                <a:latin typeface="Canva Sans"/>
                <a:ea typeface="Canva Sans"/>
                <a:cs typeface="Canva Sans"/>
                <a:sym typeface="Canva Sans"/>
              </a:rPr>
              <a:t>lame fairly – negative events are often a combination of things you did, things others did, and sometimes just bad luck!</a:t>
            </a:r>
          </a:p>
          <a:p>
            <a:pPr algn="l">
              <a:lnSpc>
                <a:spcPts val="5439"/>
              </a:lnSpc>
            </a:pPr>
            <a:r>
              <a:rPr lang="en-US" sz="3399">
                <a:solidFill>
                  <a:srgbClr val="28538D"/>
                </a:solidFill>
                <a:latin typeface="Canva Sans"/>
                <a:ea typeface="Canva Sans"/>
                <a:cs typeface="Canva Sans"/>
                <a:sym typeface="Canva Sans"/>
              </a:rPr>
              <a:t>ccept what you can't change and change what you can </a:t>
            </a:r>
          </a:p>
          <a:p>
            <a:pPr algn="l">
              <a:lnSpc>
                <a:spcPts val="5439"/>
              </a:lnSpc>
            </a:pPr>
            <a:r>
              <a:rPr lang="en-US" sz="3399">
                <a:solidFill>
                  <a:srgbClr val="28538D"/>
                </a:solidFill>
                <a:latin typeface="Canva Sans"/>
                <a:ea typeface="Canva Sans"/>
                <a:cs typeface="Canva Sans"/>
                <a:sym typeface="Canva Sans"/>
              </a:rPr>
              <a:t>atastrophising only makes things worse</a:t>
            </a:r>
          </a:p>
          <a:p>
            <a:pPr algn="l">
              <a:lnSpc>
                <a:spcPts val="4351"/>
              </a:lnSpc>
            </a:pPr>
            <a:r>
              <a:rPr lang="en-US" sz="3399">
                <a:solidFill>
                  <a:srgbClr val="28538D"/>
                </a:solidFill>
                <a:latin typeface="Canva Sans"/>
                <a:ea typeface="Canva Sans"/>
                <a:cs typeface="Canva Sans"/>
                <a:sym typeface="Canva Sans"/>
              </a:rPr>
              <a:t>eep things in perspective – even the worst moment is but one moment </a:t>
            </a:r>
          </a:p>
          <a:p>
            <a:pPr algn="l">
              <a:lnSpc>
                <a:spcPts val="4351"/>
              </a:lnSpc>
            </a:pPr>
            <a:r>
              <a:rPr lang="en-US" sz="3399">
                <a:solidFill>
                  <a:srgbClr val="28538D"/>
                </a:solidFill>
                <a:latin typeface="Canva Sans"/>
                <a:ea typeface="Canva Sans"/>
                <a:cs typeface="Canva Sans"/>
                <a:sym typeface="Canva Sans"/>
              </a:rPr>
              <a:t>in life </a:t>
            </a:r>
          </a:p>
          <a:p>
            <a:pPr algn="l">
              <a:lnSpc>
                <a:spcPts val="4480"/>
              </a:lnSpc>
            </a:pPr>
            <a:endParaRPr lang="en-US" sz="3399">
              <a:solidFill>
                <a:srgbClr val="28538D"/>
              </a:solidFill>
              <a:latin typeface="Canva Sans"/>
              <a:ea typeface="Canva Sans"/>
              <a:cs typeface="Canva Sans"/>
              <a:sym typeface="Canva Sans"/>
            </a:endParaRPr>
          </a:p>
          <a:p>
            <a:pPr algn="l">
              <a:lnSpc>
                <a:spcPts val="4480"/>
              </a:lnSpc>
            </a:pPr>
            <a:endParaRPr lang="en-US" sz="3399">
              <a:solidFill>
                <a:srgbClr val="28538D"/>
              </a:solidFill>
              <a:latin typeface="Canva Sans"/>
              <a:ea typeface="Canva Sans"/>
              <a:cs typeface="Canva Sans"/>
              <a:sym typeface="Canva Sans"/>
            </a:endParaRPr>
          </a:p>
          <a:p>
            <a:pPr algn="l">
              <a:lnSpc>
                <a:spcPts val="4480"/>
              </a:lnSpc>
            </a:pPr>
            <a:endParaRPr lang="en-US" sz="3399">
              <a:solidFill>
                <a:srgbClr val="28538D"/>
              </a:solidFill>
              <a:latin typeface="Canva Sans"/>
              <a:ea typeface="Canva Sans"/>
              <a:cs typeface="Canva Sans"/>
              <a:sym typeface="Canva Sans"/>
            </a:endParaRPr>
          </a:p>
          <a:p>
            <a:pPr algn="l">
              <a:lnSpc>
                <a:spcPts val="4480"/>
              </a:lnSpc>
              <a:spcBef>
                <a:spcPct val="0"/>
              </a:spcBef>
            </a:pPr>
            <a:endParaRPr lang="en-US" sz="3399">
              <a:solidFill>
                <a:srgbClr val="28538D"/>
              </a:solidFill>
              <a:latin typeface="Canva Sans"/>
              <a:ea typeface="Canva Sans"/>
              <a:cs typeface="Canva Sans"/>
              <a:sym typeface="Canva Sans"/>
            </a:endParaRPr>
          </a:p>
        </p:txBody>
      </p:sp>
      <p:sp>
        <p:nvSpPr>
          <p:cNvPr id="5" name="Freeform 5"/>
          <p:cNvSpPr/>
          <p:nvPr/>
        </p:nvSpPr>
        <p:spPr>
          <a:xfrm>
            <a:off x="883371" y="6256736"/>
            <a:ext cx="793131" cy="948438"/>
          </a:xfrm>
          <a:custGeom>
            <a:avLst/>
            <a:gdLst/>
            <a:ahLst/>
            <a:cxnLst/>
            <a:rect l="l" t="t" r="r" b="b"/>
            <a:pathLst>
              <a:path w="793131" h="948438">
                <a:moveTo>
                  <a:pt x="0" y="0"/>
                </a:moveTo>
                <a:lnTo>
                  <a:pt x="793132" y="0"/>
                </a:lnTo>
                <a:lnTo>
                  <a:pt x="793132" y="948438"/>
                </a:lnTo>
                <a:lnTo>
                  <a:pt x="0" y="948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855669" y="1489828"/>
            <a:ext cx="820833" cy="924883"/>
          </a:xfrm>
          <a:custGeom>
            <a:avLst/>
            <a:gdLst/>
            <a:ahLst/>
            <a:cxnLst/>
            <a:rect l="l" t="t" r="r" b="b"/>
            <a:pathLst>
              <a:path w="820833" h="924883">
                <a:moveTo>
                  <a:pt x="0" y="0"/>
                </a:moveTo>
                <a:lnTo>
                  <a:pt x="820834" y="0"/>
                </a:lnTo>
                <a:lnTo>
                  <a:pt x="820834" y="924883"/>
                </a:lnTo>
                <a:lnTo>
                  <a:pt x="0" y="924883"/>
                </a:lnTo>
                <a:lnTo>
                  <a:pt x="0" y="0"/>
                </a:lnTo>
                <a:close/>
              </a:path>
            </a:pathLst>
          </a:custGeom>
          <a:blipFill>
            <a:blip r:embed="rId7"/>
            <a:stretch>
              <a:fillRect/>
            </a:stretch>
          </a:blipFill>
        </p:spPr>
        <p:txBody>
          <a:bodyPr/>
          <a:lstStyle/>
          <a:p>
            <a:endParaRPr lang="en-GB"/>
          </a:p>
        </p:txBody>
      </p:sp>
      <p:sp>
        <p:nvSpPr>
          <p:cNvPr id="7" name="Freeform 7"/>
          <p:cNvSpPr/>
          <p:nvPr/>
        </p:nvSpPr>
        <p:spPr>
          <a:xfrm>
            <a:off x="893597" y="2322540"/>
            <a:ext cx="782906" cy="829569"/>
          </a:xfrm>
          <a:custGeom>
            <a:avLst/>
            <a:gdLst/>
            <a:ahLst/>
            <a:cxnLst/>
            <a:rect l="l" t="t" r="r" b="b"/>
            <a:pathLst>
              <a:path w="782906" h="829569">
                <a:moveTo>
                  <a:pt x="0" y="0"/>
                </a:moveTo>
                <a:lnTo>
                  <a:pt x="782906" y="0"/>
                </a:lnTo>
                <a:lnTo>
                  <a:pt x="782906" y="829569"/>
                </a:lnTo>
                <a:lnTo>
                  <a:pt x="0" y="8295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845156" y="3059939"/>
            <a:ext cx="858370" cy="887204"/>
          </a:xfrm>
          <a:custGeom>
            <a:avLst/>
            <a:gdLst/>
            <a:ahLst/>
            <a:cxnLst/>
            <a:rect l="l" t="t" r="r" b="b"/>
            <a:pathLst>
              <a:path w="858370" h="887204">
                <a:moveTo>
                  <a:pt x="0" y="0"/>
                </a:moveTo>
                <a:lnTo>
                  <a:pt x="858369" y="0"/>
                </a:lnTo>
                <a:lnTo>
                  <a:pt x="858369" y="887204"/>
                </a:lnTo>
                <a:lnTo>
                  <a:pt x="0" y="8872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937055" y="3854972"/>
            <a:ext cx="723013" cy="700419"/>
          </a:xfrm>
          <a:custGeom>
            <a:avLst/>
            <a:gdLst/>
            <a:ahLst/>
            <a:cxnLst/>
            <a:rect l="l" t="t" r="r" b="b"/>
            <a:pathLst>
              <a:path w="723013" h="700419">
                <a:moveTo>
                  <a:pt x="0" y="0"/>
                </a:moveTo>
                <a:lnTo>
                  <a:pt x="723013" y="0"/>
                </a:lnTo>
                <a:lnTo>
                  <a:pt x="723013" y="700418"/>
                </a:lnTo>
                <a:lnTo>
                  <a:pt x="0" y="700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0" name="Freeform 10"/>
          <p:cNvSpPr/>
          <p:nvPr/>
        </p:nvSpPr>
        <p:spPr>
          <a:xfrm>
            <a:off x="807619" y="4463220"/>
            <a:ext cx="809538" cy="810551"/>
          </a:xfrm>
          <a:custGeom>
            <a:avLst/>
            <a:gdLst/>
            <a:ahLst/>
            <a:cxnLst/>
            <a:rect l="l" t="t" r="r" b="b"/>
            <a:pathLst>
              <a:path w="809538" h="810551">
                <a:moveTo>
                  <a:pt x="0" y="0"/>
                </a:moveTo>
                <a:lnTo>
                  <a:pt x="809537" y="0"/>
                </a:lnTo>
                <a:lnTo>
                  <a:pt x="809537" y="810551"/>
                </a:lnTo>
                <a:lnTo>
                  <a:pt x="0" y="8105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1" name="Freeform 11"/>
          <p:cNvSpPr/>
          <p:nvPr/>
        </p:nvSpPr>
        <p:spPr>
          <a:xfrm>
            <a:off x="910032" y="5181600"/>
            <a:ext cx="664057" cy="827486"/>
          </a:xfrm>
          <a:custGeom>
            <a:avLst/>
            <a:gdLst/>
            <a:ahLst/>
            <a:cxnLst/>
            <a:rect l="l" t="t" r="r" b="b"/>
            <a:pathLst>
              <a:path w="664057" h="827486">
                <a:moveTo>
                  <a:pt x="0" y="0"/>
                </a:moveTo>
                <a:lnTo>
                  <a:pt x="664057" y="0"/>
                </a:lnTo>
                <a:lnTo>
                  <a:pt x="664057" y="827486"/>
                </a:lnTo>
                <a:lnTo>
                  <a:pt x="0" y="82748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2" name="Freeform 12"/>
          <p:cNvSpPr/>
          <p:nvPr/>
        </p:nvSpPr>
        <p:spPr>
          <a:xfrm>
            <a:off x="928748" y="7167074"/>
            <a:ext cx="739626" cy="818397"/>
          </a:xfrm>
          <a:custGeom>
            <a:avLst/>
            <a:gdLst/>
            <a:ahLst/>
            <a:cxnLst/>
            <a:rect l="l" t="t" r="r" b="b"/>
            <a:pathLst>
              <a:path w="739626" h="818397">
                <a:moveTo>
                  <a:pt x="0" y="0"/>
                </a:moveTo>
                <a:lnTo>
                  <a:pt x="739626" y="0"/>
                </a:lnTo>
                <a:lnTo>
                  <a:pt x="739626" y="818397"/>
                </a:lnTo>
                <a:lnTo>
                  <a:pt x="0" y="81839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3" name="Freeform 13"/>
          <p:cNvSpPr/>
          <p:nvPr/>
        </p:nvSpPr>
        <p:spPr>
          <a:xfrm>
            <a:off x="910032" y="7956896"/>
            <a:ext cx="839381" cy="818397"/>
          </a:xfrm>
          <a:custGeom>
            <a:avLst/>
            <a:gdLst/>
            <a:ahLst/>
            <a:cxnLst/>
            <a:rect l="l" t="t" r="r" b="b"/>
            <a:pathLst>
              <a:path w="839381" h="818397">
                <a:moveTo>
                  <a:pt x="0" y="0"/>
                </a:moveTo>
                <a:lnTo>
                  <a:pt x="839382" y="0"/>
                </a:lnTo>
                <a:lnTo>
                  <a:pt x="839382" y="818397"/>
                </a:lnTo>
                <a:lnTo>
                  <a:pt x="0" y="81839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4" name="Freeform 14"/>
          <p:cNvSpPr/>
          <p:nvPr/>
        </p:nvSpPr>
        <p:spPr>
          <a:xfrm>
            <a:off x="958693" y="8756243"/>
            <a:ext cx="761109" cy="818397"/>
          </a:xfrm>
          <a:custGeom>
            <a:avLst/>
            <a:gdLst/>
            <a:ahLst/>
            <a:cxnLst/>
            <a:rect l="l" t="t" r="r" b="b"/>
            <a:pathLst>
              <a:path w="761109" h="818397">
                <a:moveTo>
                  <a:pt x="0" y="0"/>
                </a:moveTo>
                <a:lnTo>
                  <a:pt x="761109" y="0"/>
                </a:lnTo>
                <a:lnTo>
                  <a:pt x="761109" y="818396"/>
                </a:lnTo>
                <a:lnTo>
                  <a:pt x="0" y="81839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5" name="TextBox 15"/>
          <p:cNvSpPr txBox="1"/>
          <p:nvPr/>
        </p:nvSpPr>
        <p:spPr>
          <a:xfrm>
            <a:off x="845156" y="414969"/>
            <a:ext cx="13913069"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‘Bounce Back’ - an acronym for resilience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 Exploring Reslience</a:t>
            </a:r>
          </a:p>
        </p:txBody>
      </p:sp>
      <p:sp>
        <p:nvSpPr>
          <p:cNvPr id="5" name="TextBox 5"/>
          <p:cNvSpPr txBox="1"/>
          <p:nvPr/>
        </p:nvSpPr>
        <p:spPr>
          <a:xfrm>
            <a:off x="1028700" y="2036128"/>
            <a:ext cx="16194017" cy="7843520"/>
          </a:xfrm>
          <a:prstGeom prst="rect">
            <a:avLst/>
          </a:prstGeom>
        </p:spPr>
        <p:txBody>
          <a:bodyPr lIns="0" tIns="0" rIns="0" bIns="0" rtlCol="0" anchor="t">
            <a:spAutoFit/>
          </a:bodyPr>
          <a:lstStyle/>
          <a:p>
            <a:pPr algn="l">
              <a:lnSpc>
                <a:spcPts val="4480"/>
              </a:lnSpc>
            </a:pPr>
            <a:r>
              <a:rPr lang="en-US" sz="3200" b="1">
                <a:solidFill>
                  <a:srgbClr val="C84A25"/>
                </a:solidFill>
                <a:latin typeface="Canva Sans Bold"/>
                <a:ea typeface="Canva Sans Bold"/>
                <a:cs typeface="Canva Sans Bold"/>
                <a:sym typeface="Canva Sans Bold"/>
              </a:rPr>
              <a:t>Goal</a:t>
            </a:r>
          </a:p>
          <a:p>
            <a:pPr algn="l">
              <a:lnSpc>
                <a:spcPts val="4480"/>
              </a:lnSpc>
            </a:pPr>
            <a:r>
              <a:rPr lang="en-US" sz="3200">
                <a:solidFill>
                  <a:srgbClr val="28538D"/>
                </a:solidFill>
                <a:latin typeface="Canva Sans"/>
                <a:ea typeface="Canva Sans"/>
                <a:cs typeface="Canva Sans"/>
                <a:sym typeface="Canva Sans"/>
              </a:rPr>
              <a:t>Help your mentee to explore what resilience is, what it looks like, and why it's important.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C84A25"/>
                </a:solidFill>
                <a:latin typeface="Canva Sans Bold"/>
                <a:ea typeface="Canva Sans Bold"/>
                <a:cs typeface="Canva Sans Bold"/>
                <a:sym typeface="Canva Sans Bold"/>
              </a:rPr>
              <a:t>Instructions</a:t>
            </a:r>
          </a:p>
          <a:p>
            <a:pPr algn="l">
              <a:lnSpc>
                <a:spcPts val="4480"/>
              </a:lnSpc>
            </a:pPr>
            <a:r>
              <a:rPr lang="en-US" sz="3200">
                <a:solidFill>
                  <a:srgbClr val="28538D"/>
                </a:solidFill>
                <a:latin typeface="Canva Sans"/>
                <a:ea typeface="Canva Sans"/>
                <a:cs typeface="Canva Sans"/>
                <a:sym typeface="Canva Sans"/>
              </a:rPr>
              <a:t>1.Discuss what resilience is. You may want to use the "Bounce Back" acronym as a starting point for your discussion</a:t>
            </a:r>
          </a:p>
          <a:p>
            <a:pPr algn="l">
              <a:lnSpc>
                <a:spcPts val="4480"/>
              </a:lnSpc>
            </a:pPr>
            <a:r>
              <a:rPr lang="en-US" sz="3200">
                <a:solidFill>
                  <a:srgbClr val="28538D"/>
                </a:solidFill>
                <a:latin typeface="Canva Sans"/>
                <a:ea typeface="Canva Sans"/>
                <a:cs typeface="Canva Sans"/>
                <a:sym typeface="Canva Sans"/>
              </a:rPr>
              <a:t>2.Brainstorm what it looks like, feels like and sounds like to be resilient, and fill your ideas into the resilience pie chart  </a:t>
            </a:r>
          </a:p>
          <a:p>
            <a:pPr algn="l">
              <a:lnSpc>
                <a:spcPts val="4480"/>
              </a:lnSpc>
            </a:pPr>
            <a:r>
              <a:rPr lang="en-US" sz="3200">
                <a:solidFill>
                  <a:srgbClr val="28538D"/>
                </a:solidFill>
                <a:latin typeface="Canva Sans"/>
                <a:ea typeface="Canva Sans"/>
                <a:cs typeface="Canva Sans"/>
                <a:sym typeface="Canva Sans"/>
              </a:rPr>
              <a:t>3.Help your mentee to recognise their own levels of resilience by completing the ‘resilience scale’ quiz </a:t>
            </a:r>
          </a:p>
          <a:p>
            <a:pPr algn="l">
              <a:lnSpc>
                <a:spcPts val="4480"/>
              </a:lnSpc>
            </a:pPr>
            <a:endParaRPr lang="en-US" sz="3200">
              <a:solidFill>
                <a:srgbClr val="28538D"/>
              </a:solidFill>
              <a:latin typeface="Canva Sans"/>
              <a:ea typeface="Canva Sans"/>
              <a:cs typeface="Canva Sans"/>
              <a:sym typeface="Canva Sans"/>
            </a:endParaRPr>
          </a:p>
          <a:p>
            <a:pPr algn="l">
              <a:lnSpc>
                <a:spcPts val="4480"/>
              </a:lnSpc>
            </a:pPr>
            <a:r>
              <a:rPr lang="en-US" sz="3200" b="1">
                <a:solidFill>
                  <a:srgbClr val="28538D"/>
                </a:solidFill>
                <a:latin typeface="Canva Sans Bold"/>
                <a:ea typeface="Canva Sans Bold"/>
                <a:cs typeface="Canva Sans Bold"/>
                <a:sym typeface="Canva Sans Bold"/>
              </a:rPr>
              <a:t>Time: 15 mins</a:t>
            </a:r>
          </a:p>
          <a:p>
            <a:pPr algn="l">
              <a:lnSpc>
                <a:spcPts val="4480"/>
              </a:lnSpc>
              <a:spcBef>
                <a:spcPct val="0"/>
              </a:spcBef>
            </a:pPr>
            <a:endParaRPr lang="en-US" sz="3200" b="1">
              <a:solidFill>
                <a:srgbClr val="28538D"/>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552227" y="1886260"/>
            <a:ext cx="8272245" cy="7898123"/>
          </a:xfrm>
          <a:custGeom>
            <a:avLst/>
            <a:gdLst/>
            <a:ahLst/>
            <a:cxnLst/>
            <a:rect l="l" t="t" r="r" b="b"/>
            <a:pathLst>
              <a:path w="8272245" h="7898123">
                <a:moveTo>
                  <a:pt x="0" y="0"/>
                </a:moveTo>
                <a:lnTo>
                  <a:pt x="8272245" y="0"/>
                </a:lnTo>
                <a:lnTo>
                  <a:pt x="8272245" y="7898123"/>
                </a:lnTo>
                <a:lnTo>
                  <a:pt x="0" y="789812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1 - Exploring Reslience</a:t>
            </a:r>
          </a:p>
        </p:txBody>
      </p:sp>
      <p:sp>
        <p:nvSpPr>
          <p:cNvPr id="6" name="TextBox 6"/>
          <p:cNvSpPr txBox="1"/>
          <p:nvPr/>
        </p:nvSpPr>
        <p:spPr>
          <a:xfrm>
            <a:off x="756018" y="2803357"/>
            <a:ext cx="3746699" cy="887095"/>
          </a:xfrm>
          <a:prstGeom prst="rect">
            <a:avLst/>
          </a:prstGeom>
        </p:spPr>
        <p:txBody>
          <a:bodyPr lIns="0" tIns="0" rIns="0" bIns="0" rtlCol="0" anchor="t">
            <a:spAutoFit/>
          </a:bodyPr>
          <a:lstStyle/>
          <a:p>
            <a:pPr algn="ctr">
              <a:lnSpc>
                <a:spcPts val="7279"/>
              </a:lnSpc>
            </a:pPr>
            <a:r>
              <a:rPr lang="en-US" sz="5199">
                <a:solidFill>
                  <a:srgbClr val="C74A25"/>
                </a:solidFill>
                <a:latin typeface="Canva Sans"/>
                <a:ea typeface="Canva Sans"/>
                <a:cs typeface="Canva Sans"/>
                <a:sym typeface="Canva Sans"/>
              </a:rPr>
              <a:t>Resilience...</a:t>
            </a:r>
          </a:p>
        </p:txBody>
      </p:sp>
      <p:sp>
        <p:nvSpPr>
          <p:cNvPr id="7" name="TextBox 7"/>
          <p:cNvSpPr txBox="1"/>
          <p:nvPr/>
        </p:nvSpPr>
        <p:spPr>
          <a:xfrm>
            <a:off x="5180322" y="5105400"/>
            <a:ext cx="1945581" cy="976630"/>
          </a:xfrm>
          <a:prstGeom prst="rect">
            <a:avLst/>
          </a:prstGeom>
        </p:spPr>
        <p:txBody>
          <a:bodyPr lIns="0" tIns="0" rIns="0" bIns="0" rtlCol="0" anchor="t">
            <a:spAutoFit/>
          </a:bodyPr>
          <a:lstStyle/>
          <a:p>
            <a:pPr algn="ctr">
              <a:lnSpc>
                <a:spcPts val="3920"/>
              </a:lnSpc>
            </a:pPr>
            <a:r>
              <a:rPr lang="en-US" sz="2800">
                <a:solidFill>
                  <a:srgbClr val="000000"/>
                </a:solidFill>
                <a:latin typeface="Canva Sans"/>
                <a:ea typeface="Canva Sans"/>
                <a:cs typeface="Canva Sans"/>
                <a:sym typeface="Canva Sans"/>
              </a:rPr>
              <a:t>Looks like...</a:t>
            </a:r>
          </a:p>
          <a:p>
            <a:pPr algn="ctr">
              <a:lnSpc>
                <a:spcPts val="3920"/>
              </a:lnSpc>
            </a:pPr>
            <a:endParaRPr lang="en-US" sz="2800">
              <a:solidFill>
                <a:srgbClr val="000000"/>
              </a:solidFill>
              <a:latin typeface="Canva Sans"/>
              <a:ea typeface="Canva Sans"/>
              <a:cs typeface="Canva Sans"/>
              <a:sym typeface="Canva Sans"/>
            </a:endParaRPr>
          </a:p>
        </p:txBody>
      </p:sp>
      <p:sp>
        <p:nvSpPr>
          <p:cNvPr id="8" name="TextBox 8"/>
          <p:cNvSpPr txBox="1"/>
          <p:nvPr/>
        </p:nvSpPr>
        <p:spPr>
          <a:xfrm>
            <a:off x="7572982" y="2327742"/>
            <a:ext cx="2230735" cy="481330"/>
          </a:xfrm>
          <a:prstGeom prst="rect">
            <a:avLst/>
          </a:prstGeom>
        </p:spPr>
        <p:txBody>
          <a:bodyPr lIns="0" tIns="0" rIns="0" bIns="0" rtlCol="0" anchor="t">
            <a:spAutoFit/>
          </a:bodyPr>
          <a:lstStyle/>
          <a:p>
            <a:pPr algn="ctr">
              <a:lnSpc>
                <a:spcPts val="3920"/>
              </a:lnSpc>
            </a:pPr>
            <a:r>
              <a:rPr lang="en-US" sz="2800">
                <a:solidFill>
                  <a:srgbClr val="000000"/>
                </a:solidFill>
                <a:latin typeface="Canva Sans"/>
                <a:ea typeface="Canva Sans"/>
                <a:cs typeface="Canva Sans"/>
                <a:sym typeface="Canva Sans"/>
              </a:rPr>
              <a:t>Sounds like...</a:t>
            </a:r>
          </a:p>
        </p:txBody>
      </p:sp>
      <p:sp>
        <p:nvSpPr>
          <p:cNvPr id="9" name="TextBox 9"/>
          <p:cNvSpPr txBox="1"/>
          <p:nvPr/>
        </p:nvSpPr>
        <p:spPr>
          <a:xfrm>
            <a:off x="10475486" y="5105400"/>
            <a:ext cx="1840409" cy="481330"/>
          </a:xfrm>
          <a:prstGeom prst="rect">
            <a:avLst/>
          </a:prstGeom>
        </p:spPr>
        <p:txBody>
          <a:bodyPr lIns="0" tIns="0" rIns="0" bIns="0" rtlCol="0" anchor="t">
            <a:spAutoFit/>
          </a:bodyPr>
          <a:lstStyle/>
          <a:p>
            <a:pPr algn="ctr">
              <a:lnSpc>
                <a:spcPts val="3920"/>
              </a:lnSpc>
            </a:pPr>
            <a:r>
              <a:rPr lang="en-US" sz="2800">
                <a:solidFill>
                  <a:srgbClr val="000000"/>
                </a:solidFill>
                <a:latin typeface="Canva Sans"/>
                <a:ea typeface="Canva Sans"/>
                <a:cs typeface="Canva Sans"/>
                <a:sym typeface="Canva Sans"/>
              </a:rPr>
              <a:t>Feels like...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609880" y="1886260"/>
            <a:ext cx="14277442" cy="6752952"/>
          </a:xfrm>
          <a:custGeom>
            <a:avLst/>
            <a:gdLst/>
            <a:ahLst/>
            <a:cxnLst/>
            <a:rect l="l" t="t" r="r" b="b"/>
            <a:pathLst>
              <a:path w="14277442" h="6752952">
                <a:moveTo>
                  <a:pt x="0" y="0"/>
                </a:moveTo>
                <a:lnTo>
                  <a:pt x="14277442" y="0"/>
                </a:lnTo>
                <a:lnTo>
                  <a:pt x="14277442" y="6752951"/>
                </a:lnTo>
                <a:lnTo>
                  <a:pt x="0" y="6752951"/>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Resilience scale quiz</a:t>
            </a:r>
          </a:p>
        </p:txBody>
      </p:sp>
      <p:sp>
        <p:nvSpPr>
          <p:cNvPr id="6" name="TextBox 6"/>
          <p:cNvSpPr txBox="1"/>
          <p:nvPr/>
        </p:nvSpPr>
        <p:spPr>
          <a:xfrm>
            <a:off x="651593" y="8679815"/>
            <a:ext cx="16194017" cy="1099820"/>
          </a:xfrm>
          <a:prstGeom prst="rect">
            <a:avLst/>
          </a:prstGeom>
        </p:spPr>
        <p:txBody>
          <a:bodyPr lIns="0" tIns="0" rIns="0" bIns="0" rtlCol="0" anchor="t">
            <a:spAutoFit/>
          </a:bodyPr>
          <a:lstStyle/>
          <a:p>
            <a:pPr algn="l">
              <a:lnSpc>
                <a:spcPts val="4480"/>
              </a:lnSpc>
            </a:pPr>
            <a:r>
              <a:rPr lang="en-US" sz="3200" b="1" u="sng">
                <a:solidFill>
                  <a:srgbClr val="28538D"/>
                </a:solidFill>
                <a:latin typeface="Canva Sans Bold"/>
                <a:ea typeface="Canva Sans Bold"/>
                <a:cs typeface="Canva Sans Bold"/>
                <a:sym typeface="Canva Sans Bold"/>
              </a:rPr>
              <a:t>Scores:</a:t>
            </a:r>
            <a:r>
              <a:rPr lang="en-US" sz="3200">
                <a:solidFill>
                  <a:srgbClr val="28538D"/>
                </a:solidFill>
                <a:latin typeface="Canva Sans"/>
                <a:ea typeface="Canva Sans"/>
                <a:cs typeface="Canva Sans"/>
                <a:sym typeface="Canva Sans"/>
              </a:rPr>
              <a:t> </a:t>
            </a:r>
            <a:r>
              <a:rPr lang="en-US" sz="3200" b="1">
                <a:solidFill>
                  <a:srgbClr val="28538D"/>
                </a:solidFill>
                <a:latin typeface="Canva Sans Bold"/>
                <a:ea typeface="Canva Sans Bold"/>
                <a:cs typeface="Canva Sans Bold"/>
                <a:sym typeface="Canva Sans Bold"/>
              </a:rPr>
              <a:t>71+</a:t>
            </a:r>
            <a:r>
              <a:rPr lang="en-US" sz="3200">
                <a:solidFill>
                  <a:srgbClr val="28538D"/>
                </a:solidFill>
                <a:latin typeface="Canva Sans"/>
                <a:ea typeface="Canva Sans"/>
                <a:cs typeface="Canva Sans"/>
                <a:sym typeface="Canva Sans"/>
              </a:rPr>
              <a:t> very high resilience, </a:t>
            </a:r>
            <a:r>
              <a:rPr lang="en-US" sz="3200" b="1">
                <a:solidFill>
                  <a:srgbClr val="28538D"/>
                </a:solidFill>
                <a:latin typeface="Canva Sans Bold"/>
                <a:ea typeface="Canva Sans Bold"/>
                <a:cs typeface="Canva Sans Bold"/>
                <a:sym typeface="Canva Sans Bold"/>
              </a:rPr>
              <a:t>70-56</a:t>
            </a:r>
            <a:r>
              <a:rPr lang="en-US" sz="3200">
                <a:solidFill>
                  <a:srgbClr val="28538D"/>
                </a:solidFill>
                <a:latin typeface="Canva Sans"/>
                <a:ea typeface="Canva Sans"/>
                <a:cs typeface="Canva Sans"/>
                <a:sym typeface="Canva Sans"/>
              </a:rPr>
              <a:t> High resilience, </a:t>
            </a:r>
            <a:r>
              <a:rPr lang="en-US" sz="3200" b="1">
                <a:solidFill>
                  <a:srgbClr val="28538D"/>
                </a:solidFill>
                <a:latin typeface="Canva Sans Bold"/>
                <a:ea typeface="Canva Sans Bold"/>
                <a:cs typeface="Canva Sans Bold"/>
                <a:sym typeface="Canva Sans Bold"/>
              </a:rPr>
              <a:t>55-40 </a:t>
            </a:r>
            <a:r>
              <a:rPr lang="en-US" sz="3200">
                <a:solidFill>
                  <a:srgbClr val="28538D"/>
                </a:solidFill>
                <a:latin typeface="Canva Sans"/>
                <a:ea typeface="Canva Sans"/>
                <a:cs typeface="Canva Sans"/>
                <a:sym typeface="Canva Sans"/>
              </a:rPr>
              <a:t>Average resilience,</a:t>
            </a:r>
          </a:p>
          <a:p>
            <a:pPr algn="l">
              <a:lnSpc>
                <a:spcPts val="4480"/>
              </a:lnSpc>
              <a:spcBef>
                <a:spcPct val="0"/>
              </a:spcBef>
            </a:pPr>
            <a:r>
              <a:rPr lang="en-US" sz="3200" b="1">
                <a:solidFill>
                  <a:srgbClr val="28538D"/>
                </a:solidFill>
                <a:latin typeface="Canva Sans Bold"/>
                <a:ea typeface="Canva Sans Bold"/>
                <a:cs typeface="Canva Sans Bold"/>
                <a:sym typeface="Canva Sans Bold"/>
              </a:rPr>
              <a:t>Less than 40</a:t>
            </a:r>
            <a:r>
              <a:rPr lang="en-US" sz="3200">
                <a:solidFill>
                  <a:srgbClr val="28538D"/>
                </a:solidFill>
                <a:latin typeface="Canva Sans"/>
                <a:ea typeface="Canva Sans"/>
                <a:cs typeface="Canva Sans"/>
                <a:sym typeface="Canva Sans"/>
              </a:rPr>
              <a:t> low resilience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726141" y="537527"/>
            <a:ext cx="12812485"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Doors closed, doors open</a:t>
            </a:r>
          </a:p>
        </p:txBody>
      </p:sp>
      <p:sp>
        <p:nvSpPr>
          <p:cNvPr id="5" name="TextBox 5"/>
          <p:cNvSpPr txBox="1"/>
          <p:nvPr/>
        </p:nvSpPr>
        <p:spPr>
          <a:xfrm>
            <a:off x="726141" y="1627404"/>
            <a:ext cx="16533159" cy="10153650"/>
          </a:xfrm>
          <a:prstGeom prst="rect">
            <a:avLst/>
          </a:prstGeom>
        </p:spPr>
        <p:txBody>
          <a:bodyPr lIns="0" tIns="0" rIns="0" bIns="0" rtlCol="0" anchor="t">
            <a:spAutoFit/>
          </a:bodyPr>
          <a:lstStyle/>
          <a:p>
            <a:pPr algn="l">
              <a:lnSpc>
                <a:spcPts val="3919"/>
              </a:lnSpc>
            </a:pPr>
            <a:r>
              <a:rPr lang="en-US" sz="2799" b="1">
                <a:solidFill>
                  <a:srgbClr val="C74A25"/>
                </a:solidFill>
                <a:latin typeface="Canva Sans Bold"/>
                <a:ea typeface="Canva Sans Bold"/>
                <a:cs typeface="Canva Sans Bold"/>
                <a:sym typeface="Canva Sans Bold"/>
              </a:rPr>
              <a:t>Goal </a:t>
            </a:r>
          </a:p>
          <a:p>
            <a:pPr algn="l">
              <a:lnSpc>
                <a:spcPts val="3919"/>
              </a:lnSpc>
            </a:pPr>
            <a:r>
              <a:rPr lang="en-US" sz="2799">
                <a:solidFill>
                  <a:srgbClr val="28538D"/>
                </a:solidFill>
                <a:latin typeface="Canva Sans"/>
                <a:ea typeface="Canva Sans"/>
                <a:cs typeface="Canva Sans"/>
                <a:sym typeface="Canva Sans"/>
              </a:rPr>
              <a:t>Guide your mentee into understanding that the end of something can be the beginning of something new. The end of something is not only negative but can also create room for something positive again. This exercise can help them shift their perspective from focusing on what is not there, to seeing the potential of the future and develop a more optimistic outlook in the face of setbacks or failures. </a:t>
            </a:r>
          </a:p>
          <a:p>
            <a:pPr algn="l">
              <a:lnSpc>
                <a:spcPts val="3919"/>
              </a:lnSpc>
            </a:pPr>
            <a:endParaRPr lang="en-US" sz="2799">
              <a:solidFill>
                <a:srgbClr val="28538D"/>
              </a:solidFill>
              <a:latin typeface="Canva Sans"/>
              <a:ea typeface="Canva Sans"/>
              <a:cs typeface="Canva Sans"/>
              <a:sym typeface="Canva Sans"/>
            </a:endParaRPr>
          </a:p>
          <a:p>
            <a:pPr algn="l">
              <a:lnSpc>
                <a:spcPts val="3919"/>
              </a:lnSpc>
            </a:pPr>
            <a:r>
              <a:rPr lang="en-US" sz="2799">
                <a:solidFill>
                  <a:srgbClr val="28538D"/>
                </a:solidFill>
                <a:latin typeface="Canva Sans"/>
                <a:ea typeface="Canva Sans"/>
                <a:cs typeface="Canva Sans"/>
                <a:sym typeface="Canva Sans"/>
              </a:rPr>
              <a:t>I</a:t>
            </a:r>
            <a:r>
              <a:rPr lang="en-US" sz="2799" b="1">
                <a:solidFill>
                  <a:srgbClr val="C74A25"/>
                </a:solidFill>
                <a:latin typeface="Canva Sans Bold"/>
                <a:ea typeface="Canva Sans Bold"/>
                <a:cs typeface="Canva Sans Bold"/>
                <a:sym typeface="Canva Sans Bold"/>
              </a:rPr>
              <a:t>nstructions</a:t>
            </a:r>
          </a:p>
          <a:p>
            <a:pPr algn="l">
              <a:lnSpc>
                <a:spcPts val="3919"/>
              </a:lnSpc>
            </a:pPr>
            <a:r>
              <a:rPr lang="en-US" sz="2799">
                <a:solidFill>
                  <a:srgbClr val="28538D"/>
                </a:solidFill>
                <a:latin typeface="Canva Sans"/>
                <a:ea typeface="Canva Sans"/>
                <a:cs typeface="Canva Sans"/>
                <a:sym typeface="Canva Sans"/>
              </a:rPr>
              <a:t>Think about a time in your life where you were rejected, you missed out on something important, or a big plan collapsed. These could be points in your life where a door has closed. </a:t>
            </a:r>
          </a:p>
          <a:p>
            <a:pPr algn="l">
              <a:lnSpc>
                <a:spcPts val="3919"/>
              </a:lnSpc>
            </a:pPr>
            <a:r>
              <a:rPr lang="en-US" sz="2799">
                <a:solidFill>
                  <a:srgbClr val="28538D"/>
                </a:solidFill>
                <a:latin typeface="Canva Sans"/>
                <a:ea typeface="Canva Sans"/>
                <a:cs typeface="Canva Sans"/>
                <a:sym typeface="Canva Sans"/>
              </a:rPr>
              <a:t>Now think about what happened after: what doors opened after? What doors opened after? What would never have happened if the first door didn't close? </a:t>
            </a:r>
          </a:p>
          <a:p>
            <a:pPr algn="l">
              <a:lnSpc>
                <a:spcPts val="3919"/>
              </a:lnSpc>
            </a:pPr>
            <a:r>
              <a:rPr lang="en-US" sz="2799">
                <a:solidFill>
                  <a:srgbClr val="28538D"/>
                </a:solidFill>
                <a:latin typeface="Canva Sans"/>
                <a:ea typeface="Canva Sans"/>
                <a:cs typeface="Canva Sans"/>
                <a:sym typeface="Canva Sans"/>
              </a:rPr>
              <a:t>Share your screen and write down your thoughts and experiences on the closed and open doors </a:t>
            </a:r>
          </a:p>
          <a:p>
            <a:pPr algn="l">
              <a:lnSpc>
                <a:spcPts val="3919"/>
              </a:lnSpc>
            </a:pPr>
            <a:r>
              <a:rPr lang="en-US" sz="2799" b="1">
                <a:solidFill>
                  <a:srgbClr val="28538D"/>
                </a:solidFill>
                <a:latin typeface="Canva Sans Bold"/>
                <a:ea typeface="Canva Sans Bold"/>
                <a:cs typeface="Canva Sans Bold"/>
                <a:sym typeface="Canva Sans Bold"/>
              </a:rPr>
              <a:t>Time - 10 mins</a:t>
            </a:r>
          </a:p>
          <a:p>
            <a:pPr algn="l">
              <a:lnSpc>
                <a:spcPts val="3919"/>
              </a:lnSpc>
            </a:pPr>
            <a:r>
              <a:rPr lang="en-US" sz="2799" b="1">
                <a:solidFill>
                  <a:srgbClr val="C74A25"/>
                </a:solidFill>
                <a:latin typeface="Canva Sans Bold"/>
                <a:ea typeface="Canva Sans Bold"/>
                <a:cs typeface="Canva Sans Bold"/>
                <a:sym typeface="Canva Sans Bold"/>
              </a:rPr>
              <a:t>Mentor tip - Share your experiences too so your mentee can feel more confident to talk</a:t>
            </a:r>
          </a:p>
          <a:p>
            <a:pPr algn="l">
              <a:lnSpc>
                <a:spcPts val="3919"/>
              </a:lnSpc>
            </a:pPr>
            <a:endParaRPr lang="en-US" sz="2799" b="1">
              <a:solidFill>
                <a:srgbClr val="C74A25"/>
              </a:solidFill>
              <a:latin typeface="Canva Sans Bold"/>
              <a:ea typeface="Canva Sans Bold"/>
              <a:cs typeface="Canva Sans Bold"/>
              <a:sym typeface="Canva Sans Bold"/>
            </a:endParaRPr>
          </a:p>
          <a:p>
            <a:pPr algn="l">
              <a:lnSpc>
                <a:spcPts val="4480"/>
              </a:lnSpc>
            </a:pPr>
            <a:endParaRPr lang="en-US" sz="2799" b="1">
              <a:solidFill>
                <a:srgbClr val="C74A25"/>
              </a:solidFill>
              <a:latin typeface="Canva Sans Bold"/>
              <a:ea typeface="Canva Sans Bold"/>
              <a:cs typeface="Canva Sans Bold"/>
              <a:sym typeface="Canva Sans Bold"/>
            </a:endParaRPr>
          </a:p>
          <a:p>
            <a:pPr algn="l">
              <a:lnSpc>
                <a:spcPts val="4480"/>
              </a:lnSpc>
            </a:pPr>
            <a:endParaRPr lang="en-US" sz="2799" b="1">
              <a:solidFill>
                <a:srgbClr val="C74A25"/>
              </a:solidFill>
              <a:latin typeface="Canva Sans Bold"/>
              <a:ea typeface="Canva Sans Bold"/>
              <a:cs typeface="Canva Sans Bold"/>
              <a:sym typeface="Canva Sans Bold"/>
            </a:endParaRPr>
          </a:p>
          <a:p>
            <a:pPr algn="l">
              <a:lnSpc>
                <a:spcPts val="4480"/>
              </a:lnSpc>
            </a:pPr>
            <a:endParaRPr lang="en-US" sz="2799" b="1">
              <a:solidFill>
                <a:srgbClr val="C74A25"/>
              </a:solidFill>
              <a:latin typeface="Canva Sans Bold"/>
              <a:ea typeface="Canva Sans Bold"/>
              <a:cs typeface="Canva Sans Bold"/>
              <a:sym typeface="Canva Sans Bold"/>
            </a:endParaRPr>
          </a:p>
          <a:p>
            <a:pPr algn="l">
              <a:lnSpc>
                <a:spcPts val="4480"/>
              </a:lnSpc>
              <a:spcBef>
                <a:spcPct val="0"/>
              </a:spcBef>
            </a:pPr>
            <a:endParaRPr lang="en-US" sz="2799" b="1">
              <a:solidFill>
                <a:srgbClr val="C74A25"/>
              </a:solidFill>
              <a:latin typeface="Canva Sans Bold"/>
              <a:ea typeface="Canva Sans Bold"/>
              <a:cs typeface="Canva Sans Bold"/>
              <a:sym typeface="Canva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2110348"/>
            <a:ext cx="14620452" cy="7147952"/>
          </a:xfrm>
          <a:custGeom>
            <a:avLst/>
            <a:gdLst/>
            <a:ahLst/>
            <a:cxnLst/>
            <a:rect l="l" t="t" r="r" b="b"/>
            <a:pathLst>
              <a:path w="14620452" h="7147952">
                <a:moveTo>
                  <a:pt x="0" y="0"/>
                </a:moveTo>
                <a:lnTo>
                  <a:pt x="14620452" y="0"/>
                </a:lnTo>
                <a:lnTo>
                  <a:pt x="14620452" y="7147952"/>
                </a:lnTo>
                <a:lnTo>
                  <a:pt x="0" y="714795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28700" y="537527"/>
            <a:ext cx="12442691"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Doors closed, doors open</a:t>
            </a:r>
          </a:p>
        </p:txBody>
      </p:sp>
      <p:sp>
        <p:nvSpPr>
          <p:cNvPr id="6" name="TextBox 6"/>
          <p:cNvSpPr txBox="1"/>
          <p:nvPr/>
        </p:nvSpPr>
        <p:spPr>
          <a:xfrm>
            <a:off x="2740255" y="3969049"/>
            <a:ext cx="2654960" cy="905510"/>
          </a:xfrm>
          <a:prstGeom prst="rect">
            <a:avLst/>
          </a:prstGeom>
        </p:spPr>
        <p:txBody>
          <a:bodyPr lIns="0" tIns="0" rIns="0" bIns="0" rtlCol="0" anchor="t">
            <a:spAutoFit/>
          </a:bodyPr>
          <a:lstStyle/>
          <a:p>
            <a:pPr algn="ctr">
              <a:lnSpc>
                <a:spcPts val="3639"/>
              </a:lnSpc>
            </a:pPr>
            <a:r>
              <a:rPr lang="en-US" sz="2599">
                <a:solidFill>
                  <a:srgbClr val="28538D"/>
                </a:solidFill>
                <a:latin typeface="Canva Sans"/>
                <a:ea typeface="Canva Sans"/>
                <a:cs typeface="Canva Sans"/>
                <a:sym typeface="Canva Sans"/>
              </a:rPr>
              <a:t>A door closed for me when....</a:t>
            </a:r>
          </a:p>
        </p:txBody>
      </p:sp>
      <p:sp>
        <p:nvSpPr>
          <p:cNvPr id="7" name="TextBox 7"/>
          <p:cNvSpPr txBox="1"/>
          <p:nvPr/>
        </p:nvSpPr>
        <p:spPr>
          <a:xfrm>
            <a:off x="9144000" y="3544869"/>
            <a:ext cx="2654960" cy="1362710"/>
          </a:xfrm>
          <a:prstGeom prst="rect">
            <a:avLst/>
          </a:prstGeom>
        </p:spPr>
        <p:txBody>
          <a:bodyPr lIns="0" tIns="0" rIns="0" bIns="0" rtlCol="0" anchor="t">
            <a:spAutoFit/>
          </a:bodyPr>
          <a:lstStyle/>
          <a:p>
            <a:pPr algn="ctr">
              <a:lnSpc>
                <a:spcPts val="3639"/>
              </a:lnSpc>
            </a:pPr>
            <a:r>
              <a:rPr lang="en-US" sz="2599">
                <a:solidFill>
                  <a:srgbClr val="28538D"/>
                </a:solidFill>
                <a:latin typeface="Canva Sans"/>
                <a:ea typeface="Canva Sans"/>
                <a:cs typeface="Canva Sans"/>
                <a:sym typeface="Canva Sans"/>
              </a:rPr>
              <a:t>But a door opened for me when...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537527"/>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Activity 2 follow up discussion</a:t>
            </a:r>
          </a:p>
        </p:txBody>
      </p:sp>
      <p:sp>
        <p:nvSpPr>
          <p:cNvPr id="5" name="TextBox 5"/>
          <p:cNvSpPr txBox="1"/>
          <p:nvPr/>
        </p:nvSpPr>
        <p:spPr>
          <a:xfrm>
            <a:off x="1028700" y="2036128"/>
            <a:ext cx="16194017" cy="7281545"/>
          </a:xfrm>
          <a:prstGeom prst="rect">
            <a:avLst/>
          </a:prstGeom>
        </p:spPr>
        <p:txBody>
          <a:bodyPr lIns="0" tIns="0" rIns="0" bIns="0" rtlCol="0" anchor="t">
            <a:spAutoFit/>
          </a:bodyPr>
          <a:lstStyle/>
          <a:p>
            <a:pPr algn="l">
              <a:lnSpc>
                <a:spcPts val="4480"/>
              </a:lnSpc>
            </a:pPr>
            <a:r>
              <a:rPr lang="en-US" sz="3200" b="1">
                <a:solidFill>
                  <a:srgbClr val="C74A25"/>
                </a:solidFill>
                <a:latin typeface="Canva Sans Bold"/>
                <a:ea typeface="Canva Sans Bold"/>
                <a:cs typeface="Canva Sans Bold"/>
                <a:sym typeface="Canva Sans Bold"/>
              </a:rPr>
              <a:t>Now reflect upon your experiences and respond with some of the following questions: </a:t>
            </a:r>
          </a:p>
          <a:p>
            <a:pPr algn="l">
              <a:lnSpc>
                <a:spcPts val="4480"/>
              </a:lnSpc>
            </a:pPr>
            <a:endParaRPr lang="en-US" sz="3200" b="1">
              <a:solidFill>
                <a:srgbClr val="C74A25"/>
              </a:solidFill>
              <a:latin typeface="Canva Sans Bold"/>
              <a:ea typeface="Canva Sans Bold"/>
              <a:cs typeface="Canva Sans Bold"/>
              <a:sym typeface="Canva Sans Bold"/>
            </a:endParaRPr>
          </a:p>
          <a:p>
            <a:pPr algn="l">
              <a:lnSpc>
                <a:spcPts val="4480"/>
              </a:lnSpc>
            </a:pPr>
            <a:r>
              <a:rPr lang="en-US" sz="3200">
                <a:solidFill>
                  <a:srgbClr val="28538D"/>
                </a:solidFill>
                <a:latin typeface="Canva Sans"/>
                <a:ea typeface="Canva Sans"/>
                <a:cs typeface="Canva Sans"/>
                <a:sym typeface="Canva Sans"/>
              </a:rPr>
              <a:t>•What led to the door closing? What helped you open the new door?</a:t>
            </a:r>
          </a:p>
          <a:p>
            <a:pPr algn="l">
              <a:lnSpc>
                <a:spcPts val="4480"/>
              </a:lnSpc>
            </a:pPr>
            <a:r>
              <a:rPr lang="en-US" sz="3200">
                <a:solidFill>
                  <a:srgbClr val="28538D"/>
                </a:solidFill>
                <a:latin typeface="Canva Sans"/>
                <a:ea typeface="Canva Sans"/>
                <a:cs typeface="Canva Sans"/>
                <a:sym typeface="Canva Sans"/>
              </a:rPr>
              <a:t>•What were the effects of the door closing on you? How long did they last? </a:t>
            </a:r>
          </a:p>
          <a:p>
            <a:pPr algn="l">
              <a:lnSpc>
                <a:spcPts val="4480"/>
              </a:lnSpc>
            </a:pPr>
            <a:r>
              <a:rPr lang="en-US" sz="3200">
                <a:solidFill>
                  <a:srgbClr val="28538D"/>
                </a:solidFill>
                <a:latin typeface="Canva Sans"/>
                <a:ea typeface="Canva Sans"/>
                <a:cs typeface="Canva Sans"/>
                <a:sym typeface="Canva Sans"/>
              </a:rPr>
              <a:t>•How long did it take you to realise that a new door was open?</a:t>
            </a:r>
          </a:p>
          <a:p>
            <a:pPr algn="l">
              <a:lnSpc>
                <a:spcPts val="4480"/>
              </a:lnSpc>
            </a:pPr>
            <a:r>
              <a:rPr lang="en-US" sz="3200">
                <a:solidFill>
                  <a:srgbClr val="28538D"/>
                </a:solidFill>
                <a:latin typeface="Canva Sans"/>
                <a:ea typeface="Canva Sans"/>
                <a:cs typeface="Canva Sans"/>
                <a:sym typeface="Canva Sans"/>
              </a:rPr>
              <a:t>•Was it easy or hard for you to see the new open door? </a:t>
            </a:r>
          </a:p>
          <a:p>
            <a:pPr algn="l">
              <a:lnSpc>
                <a:spcPts val="4480"/>
              </a:lnSpc>
            </a:pPr>
            <a:r>
              <a:rPr lang="en-US" sz="3200">
                <a:solidFill>
                  <a:srgbClr val="28538D"/>
                </a:solidFill>
                <a:latin typeface="Canva Sans"/>
                <a:ea typeface="Canva Sans"/>
                <a:cs typeface="Canva Sans"/>
                <a:sym typeface="Canva Sans"/>
              </a:rPr>
              <a:t>•What might have prevented you from seeing the new open door?</a:t>
            </a:r>
          </a:p>
          <a:p>
            <a:pPr algn="l">
              <a:lnSpc>
                <a:spcPts val="4480"/>
              </a:lnSpc>
            </a:pPr>
            <a:r>
              <a:rPr lang="en-US" sz="3200">
                <a:solidFill>
                  <a:srgbClr val="28538D"/>
                </a:solidFill>
                <a:latin typeface="Canva Sans"/>
                <a:ea typeface="Canva Sans"/>
                <a:cs typeface="Canva Sans"/>
                <a:sym typeface="Canva Sans"/>
              </a:rPr>
              <a:t>•What can you do next time to recognise new opportunities sooner?</a:t>
            </a:r>
          </a:p>
          <a:p>
            <a:pPr algn="l">
              <a:lnSpc>
                <a:spcPts val="4480"/>
              </a:lnSpc>
            </a:pPr>
            <a:r>
              <a:rPr lang="en-US" sz="3200">
                <a:solidFill>
                  <a:srgbClr val="28538D"/>
                </a:solidFill>
                <a:latin typeface="Canva Sans"/>
                <a:ea typeface="Canva Sans"/>
                <a:cs typeface="Canva Sans"/>
                <a:sym typeface="Canva Sans"/>
              </a:rPr>
              <a:t>•What character strengths did you use in this exercise?</a:t>
            </a:r>
          </a:p>
          <a:p>
            <a:pPr algn="l">
              <a:lnSpc>
                <a:spcPts val="4480"/>
              </a:lnSpc>
            </a:pPr>
            <a:r>
              <a:rPr lang="en-US" sz="3200">
                <a:solidFill>
                  <a:srgbClr val="28538D"/>
                </a:solidFill>
                <a:latin typeface="Canva Sans"/>
                <a:ea typeface="Canva Sans"/>
                <a:cs typeface="Canva Sans"/>
                <a:sym typeface="Canva Sans"/>
              </a:rPr>
              <a:t>•What will a closed door represent to you now?</a:t>
            </a:r>
          </a:p>
          <a:p>
            <a:pPr algn="l">
              <a:lnSpc>
                <a:spcPts val="4480"/>
              </a:lnSpc>
            </a:pPr>
            <a:r>
              <a:rPr lang="en-US" sz="3200">
                <a:solidFill>
                  <a:srgbClr val="28538D"/>
                </a:solidFill>
                <a:latin typeface="Canva Sans"/>
                <a:ea typeface="Canva Sans"/>
                <a:cs typeface="Canva Sans"/>
                <a:sym typeface="Canva Sans"/>
              </a:rPr>
              <a:t>•What did you learn from the door closing?</a:t>
            </a:r>
          </a:p>
          <a:p>
            <a:pPr algn="l">
              <a:lnSpc>
                <a:spcPts val="4480"/>
              </a:lnSpc>
              <a:spcBef>
                <a:spcPct val="0"/>
              </a:spcBef>
            </a:pPr>
            <a:endParaRPr lang="en-US" sz="3200">
              <a:solidFill>
                <a:srgbClr val="28538D"/>
              </a:solidFill>
              <a:latin typeface="Canva Sans"/>
              <a:ea typeface="Canva Sans"/>
              <a:cs typeface="Canva Sans"/>
              <a:sym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Custom</PresentationFormat>
  <Paragraphs>117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(new)</dc:title>
  <cp:lastModifiedBy>Kate Powys-Maurice</cp:lastModifiedBy>
  <cp:revision>2</cp:revision>
  <dcterms:created xsi:type="dcterms:W3CDTF">2006-08-16T00:00:00Z</dcterms:created>
  <dcterms:modified xsi:type="dcterms:W3CDTF">2024-09-02T11:19:12Z</dcterms:modified>
  <dc:identifier>DAGNoOtVZ8I</dc:identifier>
</cp:coreProperties>
</file>