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nva Sans" panose="020B0604020202020204" charset="0"/>
      <p:regular r:id="rId15"/>
    </p:embeddedFont>
    <p:embeddedFont>
      <p:font typeface="Canva Sans Bold" panose="020B0604020202020204" charset="0"/>
      <p:regular r:id="rId16"/>
    </p:embeddedFont>
    <p:embeddedFont>
      <p:font typeface="Canva Sans Bold Italics" panose="020B0604020202020204" charset="0"/>
      <p:regular r:id="rId17"/>
    </p:embeddedFont>
    <p:embeddedFont>
      <p:font typeface="Canva Sans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nationalcareers.service.gov.uk/careers-advice/interview-advice/the-star-method" TargetMode="Externa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04800" y="0"/>
            <a:ext cx="102170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5039013"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28204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 Writing a CV </a:t>
            </a:r>
          </a:p>
        </p:txBody>
      </p:sp>
      <p:sp>
        <p:nvSpPr>
          <p:cNvPr id="5" name="TextBox 5"/>
          <p:cNvSpPr txBox="1"/>
          <p:nvPr/>
        </p:nvSpPr>
        <p:spPr>
          <a:xfrm>
            <a:off x="1028700" y="1976754"/>
            <a:ext cx="14495474" cy="7281546"/>
          </a:xfrm>
          <a:prstGeom prst="rect">
            <a:avLst/>
          </a:prstGeom>
        </p:spPr>
        <p:txBody>
          <a:bodyPr lIns="0" tIns="0" rIns="0" bIns="0" rtlCol="0" anchor="t">
            <a:spAutoFit/>
          </a:bodyPr>
          <a:lstStyle/>
          <a:p>
            <a:pPr algn="l">
              <a:lnSpc>
                <a:spcPts val="4479"/>
              </a:lnSpc>
              <a:spcBef>
                <a:spcPct val="0"/>
              </a:spcBef>
            </a:pPr>
            <a:r>
              <a:rPr lang="en-US" sz="3199" b="1">
                <a:solidFill>
                  <a:srgbClr val="C74A25"/>
                </a:solidFill>
                <a:latin typeface="Canva Sans Bold"/>
                <a:ea typeface="Canva Sans Bold"/>
                <a:cs typeface="Canva Sans Bold"/>
                <a:sym typeface="Canva Sans Bold"/>
              </a:rPr>
              <a:t>Goal</a:t>
            </a:r>
          </a:p>
          <a:p>
            <a:pPr algn="l">
              <a:lnSpc>
                <a:spcPts val="4479"/>
              </a:lnSpc>
              <a:spcBef>
                <a:spcPct val="0"/>
              </a:spcBef>
            </a:pPr>
            <a:r>
              <a:rPr lang="en-US" sz="3199">
                <a:solidFill>
                  <a:srgbClr val="28538D"/>
                </a:solidFill>
                <a:latin typeface="Canva Sans"/>
                <a:ea typeface="Canva Sans"/>
                <a:cs typeface="Canva Sans"/>
                <a:sym typeface="Canva Sans"/>
              </a:rPr>
              <a:t>Help your mentee to write an effective CV</a:t>
            </a:r>
          </a:p>
          <a:p>
            <a:pPr algn="l">
              <a:lnSpc>
                <a:spcPts val="4479"/>
              </a:lnSpc>
              <a:spcBef>
                <a:spcPct val="0"/>
              </a:spcBef>
            </a:pPr>
            <a:endParaRPr lang="en-US" sz="3199">
              <a:solidFill>
                <a:srgbClr val="28538D"/>
              </a:solidFill>
              <a:latin typeface="Canva Sans"/>
              <a:ea typeface="Canva Sans"/>
              <a:cs typeface="Canva Sans"/>
              <a:sym typeface="Canva Sans"/>
            </a:endParaRPr>
          </a:p>
          <a:p>
            <a:pPr algn="l">
              <a:lnSpc>
                <a:spcPts val="4479"/>
              </a:lnSpc>
              <a:spcBef>
                <a:spcPct val="0"/>
              </a:spcBef>
            </a:pPr>
            <a:r>
              <a:rPr lang="en-US" sz="3199" b="1">
                <a:solidFill>
                  <a:srgbClr val="C74A25"/>
                </a:solidFill>
                <a:latin typeface="Canva Sans Bold"/>
                <a:ea typeface="Canva Sans Bold"/>
                <a:cs typeface="Canva Sans Bold"/>
                <a:sym typeface="Canva Sans Bold"/>
              </a:rPr>
              <a:t>Instructions </a:t>
            </a:r>
          </a:p>
          <a:p>
            <a:pPr algn="l">
              <a:lnSpc>
                <a:spcPts val="4479"/>
              </a:lnSpc>
              <a:spcBef>
                <a:spcPct val="0"/>
              </a:spcBef>
            </a:pPr>
            <a:r>
              <a:rPr lang="en-US" sz="3199" b="1">
                <a:solidFill>
                  <a:srgbClr val="28538D"/>
                </a:solidFill>
                <a:latin typeface="Canva Sans Bold"/>
                <a:ea typeface="Canva Sans Bold"/>
                <a:cs typeface="Canva Sans Bold"/>
                <a:sym typeface="Canva Sans Bold"/>
              </a:rPr>
              <a:t>Step 1:</a:t>
            </a:r>
            <a:r>
              <a:rPr lang="en-US" sz="3199">
                <a:solidFill>
                  <a:srgbClr val="28538D"/>
                </a:solidFill>
                <a:latin typeface="Canva Sans"/>
                <a:ea typeface="Canva Sans"/>
                <a:cs typeface="Canva Sans"/>
                <a:sym typeface="Canva Sans"/>
              </a:rPr>
              <a:t> Open the CV template word document provided in the toolkit. You may want to share this document with your mentee, and/or share your screen so you work on it together </a:t>
            </a:r>
          </a:p>
          <a:p>
            <a:pPr algn="l">
              <a:lnSpc>
                <a:spcPts val="4479"/>
              </a:lnSpc>
              <a:spcBef>
                <a:spcPct val="0"/>
              </a:spcBef>
            </a:pPr>
            <a:endParaRPr lang="en-US" sz="3199">
              <a:solidFill>
                <a:srgbClr val="28538D"/>
              </a:solidFill>
              <a:latin typeface="Canva Sans"/>
              <a:ea typeface="Canva Sans"/>
              <a:cs typeface="Canva Sans"/>
              <a:sym typeface="Canva Sans"/>
            </a:endParaRPr>
          </a:p>
          <a:p>
            <a:pPr algn="l">
              <a:lnSpc>
                <a:spcPts val="4479"/>
              </a:lnSpc>
              <a:spcBef>
                <a:spcPct val="0"/>
              </a:spcBef>
            </a:pPr>
            <a:r>
              <a:rPr lang="en-US" sz="3199" b="1">
                <a:solidFill>
                  <a:srgbClr val="28538D"/>
                </a:solidFill>
                <a:latin typeface="Canva Sans Bold"/>
                <a:ea typeface="Canva Sans Bold"/>
                <a:cs typeface="Canva Sans Bold"/>
                <a:sym typeface="Canva Sans Bold"/>
              </a:rPr>
              <a:t>Step 2:</a:t>
            </a:r>
            <a:r>
              <a:rPr lang="en-US" sz="3199">
                <a:solidFill>
                  <a:srgbClr val="28538D"/>
                </a:solidFill>
                <a:latin typeface="Canva Sans"/>
                <a:ea typeface="Canva Sans"/>
                <a:cs typeface="Canva Sans"/>
                <a:sym typeface="Canva Sans"/>
              </a:rPr>
              <a:t> Follow the ‘How to guide’ on the next pages, and support your mentee to fill in the template based on their own qualifications, experience, and industry they are hoping to apply for</a:t>
            </a:r>
          </a:p>
          <a:p>
            <a:pPr algn="l">
              <a:lnSpc>
                <a:spcPts val="4479"/>
              </a:lnSpc>
              <a:spcBef>
                <a:spcPct val="0"/>
              </a:spcBef>
            </a:pPr>
            <a:endParaRPr lang="en-US" sz="3199">
              <a:solidFill>
                <a:srgbClr val="28538D"/>
              </a:solidFill>
              <a:latin typeface="Canva Sans"/>
              <a:ea typeface="Canva Sans"/>
              <a:cs typeface="Canva Sans"/>
              <a:sym typeface="Canva Sans"/>
            </a:endParaRPr>
          </a:p>
          <a:p>
            <a:pPr algn="l">
              <a:lnSpc>
                <a:spcPts val="4479"/>
              </a:lnSpc>
              <a:spcBef>
                <a:spcPct val="0"/>
              </a:spcBef>
            </a:pPr>
            <a:r>
              <a:rPr lang="en-US" sz="3199" b="1">
                <a:solidFill>
                  <a:srgbClr val="C74A25"/>
                </a:solidFill>
                <a:latin typeface="Canva Sans Bold"/>
                <a:ea typeface="Canva Sans Bold"/>
                <a:cs typeface="Canva Sans Bold"/>
                <a:sym typeface="Canva Sans Bold"/>
              </a:rPr>
              <a:t>Time 30+ mins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5039013"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47052"/>
            <a:ext cx="12820462" cy="778510"/>
          </a:xfrm>
          <a:prstGeom prst="rect">
            <a:avLst/>
          </a:prstGeom>
        </p:spPr>
        <p:txBody>
          <a:bodyPr lIns="0" tIns="0" rIns="0" bIns="0" rtlCol="0" anchor="t">
            <a:spAutoFit/>
          </a:bodyPr>
          <a:lstStyle/>
          <a:p>
            <a:pPr algn="l">
              <a:lnSpc>
                <a:spcPts val="6440"/>
              </a:lnSpc>
            </a:pPr>
            <a:r>
              <a:rPr lang="en-US" sz="4600" b="1">
                <a:solidFill>
                  <a:srgbClr val="28538D"/>
                </a:solidFill>
                <a:latin typeface="Canva Sans Bold"/>
                <a:ea typeface="Canva Sans Bold"/>
                <a:cs typeface="Canva Sans Bold"/>
                <a:sym typeface="Canva Sans Bold"/>
              </a:rPr>
              <a:t>Activity 2 - Writing a CV, ‘How to Guide’ </a:t>
            </a:r>
          </a:p>
        </p:txBody>
      </p:sp>
      <p:sp>
        <p:nvSpPr>
          <p:cNvPr id="5" name="TextBox 5"/>
          <p:cNvSpPr txBox="1"/>
          <p:nvPr/>
        </p:nvSpPr>
        <p:spPr>
          <a:xfrm>
            <a:off x="1028700" y="1829110"/>
            <a:ext cx="16230600" cy="8215630"/>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1. Contact details</a:t>
            </a:r>
          </a:p>
          <a:p>
            <a:pPr algn="l">
              <a:lnSpc>
                <a:spcPts val="3360"/>
              </a:lnSpc>
            </a:pPr>
            <a:r>
              <a:rPr lang="en-US" sz="2400">
                <a:solidFill>
                  <a:srgbClr val="28538D"/>
                </a:solidFill>
                <a:latin typeface="Canva Sans"/>
                <a:ea typeface="Canva Sans"/>
                <a:cs typeface="Canva Sans"/>
                <a:sym typeface="Canva Sans"/>
              </a:rPr>
              <a:t>You’ll need to provide details of how employers can get in touch with you if they want to offer you an interview.</a:t>
            </a:r>
          </a:p>
          <a:p>
            <a:pPr algn="l">
              <a:lnSpc>
                <a:spcPts val="3360"/>
              </a:lnSpc>
            </a:pPr>
            <a:r>
              <a:rPr lang="en-US" sz="2400">
                <a:solidFill>
                  <a:srgbClr val="28538D"/>
                </a:solidFill>
                <a:latin typeface="Canva Sans"/>
                <a:ea typeface="Canva Sans"/>
                <a:cs typeface="Canva Sans"/>
                <a:sym typeface="Canva Sans"/>
              </a:rPr>
              <a:t>You should only include your:</a:t>
            </a:r>
          </a:p>
          <a:p>
            <a:pPr algn="l">
              <a:lnSpc>
                <a:spcPts val="3360"/>
              </a:lnSpc>
            </a:pPr>
            <a:r>
              <a:rPr lang="en-US" sz="2400">
                <a:solidFill>
                  <a:srgbClr val="28538D"/>
                </a:solidFill>
                <a:latin typeface="Canva Sans"/>
                <a:ea typeface="Canva Sans"/>
                <a:cs typeface="Canva Sans"/>
                <a:sym typeface="Canva Sans"/>
              </a:rPr>
              <a:t>•name at the top of the page - no need to add 'CV' or 'curriculum vitae'</a:t>
            </a:r>
          </a:p>
          <a:p>
            <a:pPr algn="l">
              <a:lnSpc>
                <a:spcPts val="3360"/>
              </a:lnSpc>
            </a:pPr>
            <a:r>
              <a:rPr lang="en-US" sz="2400">
                <a:solidFill>
                  <a:srgbClr val="28538D"/>
                </a:solidFill>
                <a:latin typeface="Canva Sans"/>
                <a:ea typeface="Canva Sans"/>
                <a:cs typeface="Canva Sans"/>
                <a:sym typeface="Canva Sans"/>
              </a:rPr>
              <a:t>•phone number which employers can reach you on during the working day</a:t>
            </a:r>
          </a:p>
          <a:p>
            <a:pPr algn="l">
              <a:lnSpc>
                <a:spcPts val="3360"/>
              </a:lnSpc>
            </a:pPr>
            <a:r>
              <a:rPr lang="en-US" sz="2400">
                <a:solidFill>
                  <a:srgbClr val="28538D"/>
                </a:solidFill>
                <a:latin typeface="Canva Sans"/>
                <a:ea typeface="Canva Sans"/>
                <a:cs typeface="Canva Sans"/>
                <a:sym typeface="Canva Sans"/>
              </a:rPr>
              <a:t>•email address - always use a professional sounding email address</a:t>
            </a:r>
          </a:p>
          <a:p>
            <a:pPr algn="l">
              <a:lnSpc>
                <a:spcPts val="3360"/>
              </a:lnSpc>
            </a:pPr>
            <a:r>
              <a:rPr lang="en-US" sz="2400">
                <a:solidFill>
                  <a:srgbClr val="28538D"/>
                </a:solidFill>
                <a:latin typeface="Canva Sans"/>
                <a:ea typeface="Canva Sans"/>
                <a:cs typeface="Canva Sans"/>
                <a:sym typeface="Canva Sans"/>
              </a:rPr>
              <a:t>•You can also provide a link to your professional networking profile, like LinkedIn.</a:t>
            </a:r>
          </a:p>
          <a:p>
            <a:pPr algn="l">
              <a:lnSpc>
                <a:spcPts val="3360"/>
              </a:lnSpc>
            </a:pPr>
            <a:r>
              <a:rPr lang="en-US" sz="2400">
                <a:solidFill>
                  <a:srgbClr val="28538D"/>
                </a:solidFill>
                <a:latin typeface="Canva Sans"/>
                <a:ea typeface="Canva Sans"/>
                <a:cs typeface="Canva Sans"/>
                <a:sym typeface="Canva Sans"/>
              </a:rPr>
              <a:t>•Do not include your age, date of birth, marital status or nationality.</a:t>
            </a:r>
          </a:p>
          <a:p>
            <a:pPr algn="l">
              <a:lnSpc>
                <a:spcPts val="3360"/>
              </a:lnSpc>
            </a:pPr>
            <a:endParaRPr lang="en-US" sz="2400">
              <a:solidFill>
                <a:srgbClr val="28538D"/>
              </a:solidFill>
              <a:latin typeface="Canva Sans"/>
              <a:ea typeface="Canva Sans"/>
              <a:cs typeface="Canva Sans"/>
              <a:sym typeface="Canva Sans"/>
            </a:endParaRPr>
          </a:p>
          <a:p>
            <a:pPr algn="l">
              <a:lnSpc>
                <a:spcPts val="4200"/>
              </a:lnSpc>
            </a:pPr>
            <a:r>
              <a:rPr lang="en-US" sz="3000" b="1">
                <a:solidFill>
                  <a:srgbClr val="C74A25"/>
                </a:solidFill>
                <a:latin typeface="Canva Sans Bold"/>
                <a:ea typeface="Canva Sans Bold"/>
                <a:cs typeface="Canva Sans Bold"/>
                <a:sym typeface="Canva Sans Bold"/>
              </a:rPr>
              <a:t>2. Personal Statement</a:t>
            </a:r>
          </a:p>
          <a:p>
            <a:pPr algn="l">
              <a:lnSpc>
                <a:spcPts val="3360"/>
              </a:lnSpc>
            </a:pPr>
            <a:r>
              <a:rPr lang="en-US" sz="2400">
                <a:solidFill>
                  <a:srgbClr val="28538D"/>
                </a:solidFill>
                <a:latin typeface="Canva Sans"/>
                <a:ea typeface="Canva Sans"/>
                <a:cs typeface="Canva Sans"/>
                <a:sym typeface="Canva Sans"/>
              </a:rPr>
              <a:t>This is a few short lines that sum up who you are and what you hope to do. It should go just under your name and contact details.</a:t>
            </a:r>
          </a:p>
          <a:p>
            <a:pPr algn="l">
              <a:lnSpc>
                <a:spcPts val="3360"/>
              </a:lnSpc>
            </a:pPr>
            <a:r>
              <a:rPr lang="en-US" sz="2400">
                <a:solidFill>
                  <a:srgbClr val="28538D"/>
                </a:solidFill>
                <a:latin typeface="Canva Sans"/>
                <a:ea typeface="Canva Sans"/>
                <a:cs typeface="Canva Sans"/>
                <a:sym typeface="Canva Sans"/>
              </a:rPr>
              <a:t>Think about the job you want and what the employer is looking for. Make your profile sound like you're the right person for the job. See the CV template for an example. </a:t>
            </a:r>
          </a:p>
          <a:p>
            <a:pPr algn="l">
              <a:lnSpc>
                <a:spcPts val="3360"/>
              </a:lnSpc>
            </a:pPr>
            <a:endParaRPr lang="en-US" sz="2400">
              <a:solidFill>
                <a:srgbClr val="28538D"/>
              </a:solidFill>
              <a:latin typeface="Canva Sans"/>
              <a:ea typeface="Canva Sans"/>
              <a:cs typeface="Canva Sans"/>
              <a:sym typeface="Canva Sans"/>
            </a:endParaRPr>
          </a:p>
          <a:p>
            <a:pPr algn="l">
              <a:lnSpc>
                <a:spcPts val="3360"/>
              </a:lnSpc>
            </a:pPr>
            <a:endParaRPr lang="en-US" sz="2400">
              <a:solidFill>
                <a:srgbClr val="28538D"/>
              </a:solidFill>
              <a:latin typeface="Canva Sans"/>
              <a:ea typeface="Canva Sans"/>
              <a:cs typeface="Canva Sans"/>
              <a:sym typeface="Canva Sans"/>
            </a:endParaRPr>
          </a:p>
          <a:p>
            <a:pPr algn="l">
              <a:lnSpc>
                <a:spcPts val="3360"/>
              </a:lnSpc>
            </a:pPr>
            <a:endParaRPr lang="en-US" sz="2400">
              <a:solidFill>
                <a:srgbClr val="28538D"/>
              </a:solidFill>
              <a:latin typeface="Canva Sans"/>
              <a:ea typeface="Canva Sans"/>
              <a:cs typeface="Canva Sans"/>
              <a:sym typeface="Canva Sans"/>
            </a:endParaRPr>
          </a:p>
          <a:p>
            <a:pPr algn="l">
              <a:lnSpc>
                <a:spcPts val="3640"/>
              </a:lnSpc>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5039013"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47052"/>
            <a:ext cx="12820462" cy="778510"/>
          </a:xfrm>
          <a:prstGeom prst="rect">
            <a:avLst/>
          </a:prstGeom>
        </p:spPr>
        <p:txBody>
          <a:bodyPr lIns="0" tIns="0" rIns="0" bIns="0" rtlCol="0" anchor="t">
            <a:spAutoFit/>
          </a:bodyPr>
          <a:lstStyle/>
          <a:p>
            <a:pPr algn="l">
              <a:lnSpc>
                <a:spcPts val="6440"/>
              </a:lnSpc>
            </a:pPr>
            <a:r>
              <a:rPr lang="en-US" sz="4600" b="1">
                <a:solidFill>
                  <a:srgbClr val="28538D"/>
                </a:solidFill>
                <a:latin typeface="Canva Sans Bold"/>
                <a:ea typeface="Canva Sans Bold"/>
                <a:cs typeface="Canva Sans Bold"/>
                <a:sym typeface="Canva Sans Bold"/>
              </a:rPr>
              <a:t>Activity 2 - Writing a CV, ‘How to Guide’ </a:t>
            </a:r>
          </a:p>
        </p:txBody>
      </p:sp>
      <p:sp>
        <p:nvSpPr>
          <p:cNvPr id="5" name="TextBox 5"/>
          <p:cNvSpPr txBox="1"/>
          <p:nvPr/>
        </p:nvSpPr>
        <p:spPr>
          <a:xfrm>
            <a:off x="1028700" y="3779218"/>
            <a:ext cx="14780519" cy="7548880"/>
          </a:xfrm>
          <a:prstGeom prst="rect">
            <a:avLst/>
          </a:prstGeom>
        </p:spPr>
        <p:txBody>
          <a:bodyPr lIns="0" tIns="0" rIns="0" bIns="0" rtlCol="0" anchor="t">
            <a:spAutoFit/>
          </a:bodyPr>
          <a:lstStyle/>
          <a:p>
            <a:pPr algn="l">
              <a:lnSpc>
                <a:spcPts val="4200"/>
              </a:lnSpc>
            </a:pPr>
            <a:endParaRPr/>
          </a:p>
          <a:p>
            <a:pPr algn="l">
              <a:lnSpc>
                <a:spcPts val="4060"/>
              </a:lnSpc>
            </a:pPr>
            <a:r>
              <a:rPr lang="en-US" sz="2900" b="1">
                <a:solidFill>
                  <a:srgbClr val="C74A25"/>
                </a:solidFill>
                <a:latin typeface="Canva Sans Bold"/>
                <a:ea typeface="Canva Sans Bold"/>
                <a:cs typeface="Canva Sans Bold"/>
                <a:sym typeface="Canva Sans Bold"/>
              </a:rPr>
              <a:t>4. Work history</a:t>
            </a:r>
          </a:p>
          <a:p>
            <a:pPr algn="l">
              <a:lnSpc>
                <a:spcPts val="3220"/>
              </a:lnSpc>
            </a:pPr>
            <a:r>
              <a:rPr lang="en-US" sz="2300">
                <a:solidFill>
                  <a:srgbClr val="28538D"/>
                </a:solidFill>
                <a:latin typeface="Canva Sans"/>
                <a:ea typeface="Canva Sans"/>
                <a:cs typeface="Canva Sans"/>
                <a:sym typeface="Canva Sans"/>
              </a:rPr>
              <a:t>Include placements, volunteering and any paid jobs you’ve had. You should list these with the most recent first, and include:</a:t>
            </a:r>
          </a:p>
          <a:p>
            <a:pPr algn="l">
              <a:lnSpc>
                <a:spcPts val="3220"/>
              </a:lnSpc>
            </a:pPr>
            <a:r>
              <a:rPr lang="en-US" sz="2300">
                <a:solidFill>
                  <a:srgbClr val="28538D"/>
                </a:solidFill>
                <a:latin typeface="Canva Sans"/>
                <a:ea typeface="Canva Sans"/>
                <a:cs typeface="Canva Sans"/>
                <a:sym typeface="Canva Sans"/>
              </a:rPr>
              <a:t>•the employer details</a:t>
            </a:r>
          </a:p>
          <a:p>
            <a:pPr algn="l">
              <a:lnSpc>
                <a:spcPts val="3220"/>
              </a:lnSpc>
            </a:pPr>
            <a:r>
              <a:rPr lang="en-US" sz="2300">
                <a:solidFill>
                  <a:srgbClr val="28538D"/>
                </a:solidFill>
                <a:latin typeface="Canva Sans"/>
                <a:ea typeface="Canva Sans"/>
                <a:cs typeface="Canva Sans"/>
                <a:sym typeface="Canva Sans"/>
              </a:rPr>
              <a:t>•the job title</a:t>
            </a:r>
          </a:p>
          <a:p>
            <a:pPr algn="l">
              <a:lnSpc>
                <a:spcPts val="3220"/>
              </a:lnSpc>
            </a:pPr>
            <a:r>
              <a:rPr lang="en-US" sz="2300">
                <a:solidFill>
                  <a:srgbClr val="28538D"/>
                </a:solidFill>
                <a:latin typeface="Canva Sans"/>
                <a:ea typeface="Canva Sans"/>
                <a:cs typeface="Canva Sans"/>
                <a:sym typeface="Canva Sans"/>
              </a:rPr>
              <a:t>•the dates you worked there</a:t>
            </a:r>
          </a:p>
          <a:p>
            <a:pPr algn="l">
              <a:lnSpc>
                <a:spcPts val="3220"/>
              </a:lnSpc>
            </a:pPr>
            <a:r>
              <a:rPr lang="en-US" sz="2300">
                <a:solidFill>
                  <a:srgbClr val="28538D"/>
                </a:solidFill>
                <a:latin typeface="Canva Sans"/>
                <a:ea typeface="Canva Sans"/>
                <a:cs typeface="Canva Sans"/>
                <a:sym typeface="Canva Sans"/>
              </a:rPr>
              <a:t>•what you did, usually 2 to 3 lines</a:t>
            </a:r>
          </a:p>
          <a:p>
            <a:pPr algn="l">
              <a:lnSpc>
                <a:spcPts val="3220"/>
              </a:lnSpc>
            </a:pPr>
            <a:r>
              <a:rPr lang="en-US" sz="2300">
                <a:solidFill>
                  <a:srgbClr val="28538D"/>
                </a:solidFill>
                <a:latin typeface="Canva Sans"/>
                <a:ea typeface="Canva Sans"/>
                <a:cs typeface="Canva Sans"/>
                <a:sym typeface="Canva Sans"/>
              </a:rPr>
              <a:t>If you’re applying for your first job, you can focus on skills you’ve learned through: projects; part-time work; work experience; internships and placements; or volunteering</a:t>
            </a:r>
          </a:p>
          <a:p>
            <a:pPr algn="l">
              <a:lnSpc>
                <a:spcPts val="3220"/>
              </a:lnSpc>
            </a:pPr>
            <a:r>
              <a:rPr lang="en-US" sz="2300">
                <a:solidFill>
                  <a:srgbClr val="28538D"/>
                </a:solidFill>
                <a:latin typeface="Canva Sans"/>
                <a:ea typeface="Canva Sans"/>
                <a:cs typeface="Canva Sans"/>
                <a:sym typeface="Canva Sans"/>
              </a:rPr>
              <a:t>Use active words to highlight your strengths and skills, to describe things you've done like organised, created, built, managed, planned.</a:t>
            </a:r>
          </a:p>
          <a:p>
            <a:pPr algn="l">
              <a:lnSpc>
                <a:spcPts val="3220"/>
              </a:lnSpc>
            </a:pPr>
            <a:r>
              <a:rPr lang="en-US" sz="2300">
                <a:solidFill>
                  <a:srgbClr val="28538D"/>
                </a:solidFill>
                <a:latin typeface="Canva Sans"/>
                <a:ea typeface="Canva Sans"/>
                <a:cs typeface="Canva Sans"/>
                <a:sym typeface="Canva Sans"/>
              </a:rPr>
              <a:t>Give positive examples of your achievements rather than just listing responsibilities. Use the </a:t>
            </a:r>
            <a:r>
              <a:rPr lang="en-US" sz="2300" u="sng">
                <a:solidFill>
                  <a:srgbClr val="28538D"/>
                </a:solidFill>
                <a:latin typeface="Canva Sans"/>
                <a:ea typeface="Canva Sans"/>
                <a:cs typeface="Canva Sans"/>
                <a:sym typeface="Canva Sans"/>
                <a:hlinkClick r:id="rId5" tooltip="https://nationalcareers.service.gov.uk/careers-advice/interview-advice/the-star-method"/>
              </a:rPr>
              <a:t>STAR method</a:t>
            </a:r>
            <a:r>
              <a:rPr lang="en-US" sz="2300">
                <a:solidFill>
                  <a:srgbClr val="28538D"/>
                </a:solidFill>
                <a:latin typeface="Canva Sans"/>
                <a:ea typeface="Canva Sans"/>
                <a:cs typeface="Canva Sans"/>
                <a:sym typeface="Canva Sans"/>
              </a:rPr>
              <a:t> to help </a:t>
            </a:r>
            <a:r>
              <a:rPr lang="en-US" sz="2300" i="1">
                <a:solidFill>
                  <a:srgbClr val="28538D"/>
                </a:solidFill>
                <a:latin typeface="Canva Sans Italics"/>
                <a:ea typeface="Canva Sans Italics"/>
                <a:cs typeface="Canva Sans Italics"/>
                <a:sym typeface="Canva Sans Italics"/>
              </a:rPr>
              <a:t>(find more information on the STAR method in the Interview Skills resource) </a:t>
            </a:r>
          </a:p>
          <a:p>
            <a:pPr algn="l">
              <a:lnSpc>
                <a:spcPts val="3360"/>
              </a:lnSpc>
            </a:pPr>
            <a:endParaRPr lang="en-US" sz="2300" i="1">
              <a:solidFill>
                <a:srgbClr val="28538D"/>
              </a:solidFill>
              <a:latin typeface="Canva Sans Italics"/>
              <a:ea typeface="Canva Sans Italics"/>
              <a:cs typeface="Canva Sans Italics"/>
              <a:sym typeface="Canva Sans Italics"/>
            </a:endParaRPr>
          </a:p>
          <a:p>
            <a:pPr algn="l">
              <a:lnSpc>
                <a:spcPts val="3360"/>
              </a:lnSpc>
            </a:pPr>
            <a:endParaRPr lang="en-US" sz="2300" i="1">
              <a:solidFill>
                <a:srgbClr val="28538D"/>
              </a:solidFill>
              <a:latin typeface="Canva Sans Italics"/>
              <a:ea typeface="Canva Sans Italics"/>
              <a:cs typeface="Canva Sans Italics"/>
              <a:sym typeface="Canva Sans Italics"/>
            </a:endParaRPr>
          </a:p>
          <a:p>
            <a:pPr algn="l">
              <a:lnSpc>
                <a:spcPts val="3360"/>
              </a:lnSpc>
            </a:pPr>
            <a:endParaRPr lang="en-US" sz="2300" i="1">
              <a:solidFill>
                <a:srgbClr val="28538D"/>
              </a:solidFill>
              <a:latin typeface="Canva Sans Italics"/>
              <a:ea typeface="Canva Sans Italics"/>
              <a:cs typeface="Canva Sans Italics"/>
              <a:sym typeface="Canva Sans Italics"/>
            </a:endParaRPr>
          </a:p>
          <a:p>
            <a:pPr algn="l">
              <a:lnSpc>
                <a:spcPts val="3640"/>
              </a:lnSpc>
            </a:pPr>
            <a:endParaRPr lang="en-US" sz="2300" i="1">
              <a:solidFill>
                <a:srgbClr val="28538D"/>
              </a:solidFill>
              <a:latin typeface="Canva Sans Italics"/>
              <a:ea typeface="Canva Sans Italics"/>
              <a:cs typeface="Canva Sans Italics"/>
              <a:sym typeface="Canva Sans Italics"/>
            </a:endParaRPr>
          </a:p>
        </p:txBody>
      </p:sp>
      <p:sp>
        <p:nvSpPr>
          <p:cNvPr id="6" name="TextBox 6"/>
          <p:cNvSpPr txBox="1"/>
          <p:nvPr/>
        </p:nvSpPr>
        <p:spPr>
          <a:xfrm>
            <a:off x="1028700" y="1955721"/>
            <a:ext cx="16230600" cy="2105660"/>
          </a:xfrm>
          <a:prstGeom prst="rect">
            <a:avLst/>
          </a:prstGeom>
        </p:spPr>
        <p:txBody>
          <a:bodyPr lIns="0" tIns="0" rIns="0" bIns="0" rtlCol="0" anchor="t">
            <a:spAutoFit/>
          </a:bodyPr>
          <a:lstStyle/>
          <a:p>
            <a:pPr algn="l">
              <a:lnSpc>
                <a:spcPts val="4059"/>
              </a:lnSpc>
              <a:spcBef>
                <a:spcPct val="0"/>
              </a:spcBef>
            </a:pPr>
            <a:r>
              <a:rPr lang="en-US" sz="2899" b="1">
                <a:solidFill>
                  <a:srgbClr val="C74A25"/>
                </a:solidFill>
                <a:latin typeface="Canva Sans Bold"/>
                <a:ea typeface="Canva Sans Bold"/>
                <a:cs typeface="Canva Sans Bold"/>
                <a:sym typeface="Canva Sans Bold"/>
              </a:rPr>
              <a:t>3. Key skills and achievements </a:t>
            </a:r>
          </a:p>
          <a:p>
            <a:pPr algn="l">
              <a:lnSpc>
                <a:spcPts val="3220"/>
              </a:lnSpc>
              <a:spcBef>
                <a:spcPct val="0"/>
              </a:spcBef>
            </a:pPr>
            <a:r>
              <a:rPr lang="en-US" sz="2300">
                <a:solidFill>
                  <a:srgbClr val="28538D"/>
                </a:solidFill>
                <a:latin typeface="Canva Sans"/>
                <a:ea typeface="Canva Sans"/>
                <a:cs typeface="Canva Sans"/>
                <a:sym typeface="Canva Sans"/>
              </a:rPr>
              <a:t>Provide details of skills and achievements you have gained that will be relevant to the job you are applying for. Be sure to refer to the job description and match the words you use to the keywords included there. </a:t>
            </a:r>
          </a:p>
          <a:p>
            <a:pPr algn="l">
              <a:lnSpc>
                <a:spcPts val="3220"/>
              </a:lnSpc>
              <a:spcBef>
                <a:spcPct val="0"/>
              </a:spcBef>
            </a:pPr>
            <a:r>
              <a:rPr lang="en-US" sz="2300">
                <a:solidFill>
                  <a:srgbClr val="28538D"/>
                </a:solidFill>
                <a:latin typeface="Canva Sans"/>
                <a:ea typeface="Canva Sans"/>
                <a:cs typeface="Canva Sans"/>
                <a:sym typeface="Canva Sans"/>
              </a:rPr>
              <a:t>Skills you could include here could be: IT skills such as Microsoft Office; 'soft' skills such as communication; and qualifications taken outside of school, such as First Aid.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5039013"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47052"/>
            <a:ext cx="12820462" cy="778510"/>
          </a:xfrm>
          <a:prstGeom prst="rect">
            <a:avLst/>
          </a:prstGeom>
        </p:spPr>
        <p:txBody>
          <a:bodyPr lIns="0" tIns="0" rIns="0" bIns="0" rtlCol="0" anchor="t">
            <a:spAutoFit/>
          </a:bodyPr>
          <a:lstStyle/>
          <a:p>
            <a:pPr algn="l">
              <a:lnSpc>
                <a:spcPts val="6440"/>
              </a:lnSpc>
            </a:pPr>
            <a:r>
              <a:rPr lang="en-US" sz="4600" b="1">
                <a:solidFill>
                  <a:srgbClr val="28538D"/>
                </a:solidFill>
                <a:latin typeface="Canva Sans Bold"/>
                <a:ea typeface="Canva Sans Bold"/>
                <a:cs typeface="Canva Sans Bold"/>
                <a:sym typeface="Canva Sans Bold"/>
              </a:rPr>
              <a:t>Activity 2 - Writing a CV, ‘How to Guide’ </a:t>
            </a:r>
          </a:p>
        </p:txBody>
      </p:sp>
      <p:sp>
        <p:nvSpPr>
          <p:cNvPr id="5" name="TextBox 5"/>
          <p:cNvSpPr txBox="1"/>
          <p:nvPr/>
        </p:nvSpPr>
        <p:spPr>
          <a:xfrm>
            <a:off x="1028700" y="1955721"/>
            <a:ext cx="16230600" cy="8277860"/>
          </a:xfrm>
          <a:prstGeom prst="rect">
            <a:avLst/>
          </a:prstGeom>
        </p:spPr>
        <p:txBody>
          <a:bodyPr lIns="0" tIns="0" rIns="0" bIns="0" rtlCol="0" anchor="t">
            <a:spAutoFit/>
          </a:bodyPr>
          <a:lstStyle/>
          <a:p>
            <a:pPr algn="l">
              <a:lnSpc>
                <a:spcPts val="4059"/>
              </a:lnSpc>
              <a:spcBef>
                <a:spcPct val="0"/>
              </a:spcBef>
            </a:pPr>
            <a:r>
              <a:rPr lang="en-US" sz="2899" b="1">
                <a:solidFill>
                  <a:srgbClr val="C74A25"/>
                </a:solidFill>
                <a:latin typeface="Canva Sans Bold"/>
                <a:ea typeface="Canva Sans Bold"/>
                <a:cs typeface="Canva Sans Bold"/>
                <a:sym typeface="Canva Sans Bold"/>
              </a:rPr>
              <a:t>5. Education</a:t>
            </a:r>
          </a:p>
          <a:p>
            <a:pPr algn="l">
              <a:lnSpc>
                <a:spcPts val="3359"/>
              </a:lnSpc>
              <a:spcBef>
                <a:spcPct val="0"/>
              </a:spcBef>
            </a:pPr>
            <a:r>
              <a:rPr lang="en-US" sz="2400">
                <a:solidFill>
                  <a:srgbClr val="28538D"/>
                </a:solidFill>
                <a:latin typeface="Canva Sans"/>
                <a:ea typeface="Canva Sans"/>
                <a:cs typeface="Canva Sans"/>
                <a:sym typeface="Canva Sans"/>
              </a:rPr>
              <a:t>In chronological order, you’ll need to include the:</a:t>
            </a:r>
          </a:p>
          <a:p>
            <a:pPr algn="l">
              <a:lnSpc>
                <a:spcPts val="3359"/>
              </a:lnSpc>
              <a:spcBef>
                <a:spcPct val="0"/>
              </a:spcBef>
            </a:pPr>
            <a:r>
              <a:rPr lang="en-US" sz="2400">
                <a:solidFill>
                  <a:srgbClr val="28538D"/>
                </a:solidFill>
                <a:latin typeface="Canva Sans"/>
                <a:ea typeface="Canva Sans"/>
                <a:cs typeface="Canva Sans"/>
                <a:sym typeface="Canva Sans"/>
              </a:rPr>
              <a:t>•names of your qualifications</a:t>
            </a:r>
          </a:p>
          <a:p>
            <a:pPr algn="l">
              <a:lnSpc>
                <a:spcPts val="3359"/>
              </a:lnSpc>
              <a:spcBef>
                <a:spcPct val="0"/>
              </a:spcBef>
            </a:pPr>
            <a:r>
              <a:rPr lang="en-US" sz="2400">
                <a:solidFill>
                  <a:srgbClr val="28538D"/>
                </a:solidFill>
                <a:latin typeface="Canva Sans"/>
                <a:ea typeface="Canva Sans"/>
                <a:cs typeface="Canva Sans"/>
                <a:sym typeface="Canva Sans"/>
              </a:rPr>
              <a:t>•school, college or university where you studied</a:t>
            </a:r>
          </a:p>
          <a:p>
            <a:pPr algn="l">
              <a:lnSpc>
                <a:spcPts val="3359"/>
              </a:lnSpc>
              <a:spcBef>
                <a:spcPct val="0"/>
              </a:spcBef>
            </a:pPr>
            <a:r>
              <a:rPr lang="en-US" sz="2400">
                <a:solidFill>
                  <a:srgbClr val="28538D"/>
                </a:solidFill>
                <a:latin typeface="Canva Sans"/>
                <a:ea typeface="Canva Sans"/>
                <a:cs typeface="Canva Sans"/>
                <a:sym typeface="Canva Sans"/>
              </a:rPr>
              <a:t>•dates you attended</a:t>
            </a:r>
          </a:p>
          <a:p>
            <a:pPr algn="l">
              <a:lnSpc>
                <a:spcPts val="3220"/>
              </a:lnSpc>
              <a:spcBef>
                <a:spcPct val="0"/>
              </a:spcBef>
            </a:pPr>
            <a:endParaRPr lang="en-US" sz="2400">
              <a:solidFill>
                <a:srgbClr val="28538D"/>
              </a:solidFill>
              <a:latin typeface="Canva Sans"/>
              <a:ea typeface="Canva Sans"/>
              <a:cs typeface="Canva Sans"/>
              <a:sym typeface="Canva Sans"/>
            </a:endParaRPr>
          </a:p>
          <a:p>
            <a:pPr algn="l">
              <a:lnSpc>
                <a:spcPts val="4059"/>
              </a:lnSpc>
              <a:spcBef>
                <a:spcPct val="0"/>
              </a:spcBef>
            </a:pPr>
            <a:r>
              <a:rPr lang="en-US" sz="2899" b="1">
                <a:solidFill>
                  <a:srgbClr val="C74A25"/>
                </a:solidFill>
                <a:latin typeface="Canva Sans Bold"/>
                <a:ea typeface="Canva Sans Bold"/>
                <a:cs typeface="Canva Sans Bold"/>
                <a:sym typeface="Canva Sans Bold"/>
              </a:rPr>
              <a:t>6. Hobbies, interests or achievements</a:t>
            </a:r>
          </a:p>
          <a:p>
            <a:pPr algn="l">
              <a:lnSpc>
                <a:spcPts val="3359"/>
              </a:lnSpc>
              <a:spcBef>
                <a:spcPct val="0"/>
              </a:spcBef>
            </a:pPr>
            <a:r>
              <a:rPr lang="en-US" sz="2400">
                <a:solidFill>
                  <a:srgbClr val="28538D"/>
                </a:solidFill>
                <a:latin typeface="Canva Sans"/>
                <a:ea typeface="Canva Sans"/>
                <a:cs typeface="Canva Sans"/>
                <a:sym typeface="Canva Sans"/>
              </a:rPr>
              <a:t>Try to show the skills you have through your hobbies and interests. Keep this section to short and to the point, focusing on examples that show you have relevant skills for the job.</a:t>
            </a:r>
          </a:p>
          <a:p>
            <a:pPr algn="l">
              <a:lnSpc>
                <a:spcPts val="4059"/>
              </a:lnSpc>
              <a:spcBef>
                <a:spcPct val="0"/>
              </a:spcBef>
            </a:pPr>
            <a:endParaRPr lang="en-US" sz="2400">
              <a:solidFill>
                <a:srgbClr val="28538D"/>
              </a:solidFill>
              <a:latin typeface="Canva Sans"/>
              <a:ea typeface="Canva Sans"/>
              <a:cs typeface="Canva Sans"/>
              <a:sym typeface="Canva Sans"/>
            </a:endParaRPr>
          </a:p>
          <a:p>
            <a:pPr algn="l">
              <a:lnSpc>
                <a:spcPts val="4059"/>
              </a:lnSpc>
              <a:spcBef>
                <a:spcPct val="0"/>
              </a:spcBef>
            </a:pPr>
            <a:r>
              <a:rPr lang="en-US" sz="2899" b="1">
                <a:solidFill>
                  <a:srgbClr val="C74A25"/>
                </a:solidFill>
                <a:latin typeface="Canva Sans Bold"/>
                <a:ea typeface="Canva Sans Bold"/>
                <a:cs typeface="Canva Sans Bold"/>
                <a:sym typeface="Canva Sans Bold"/>
              </a:rPr>
              <a:t>7. References</a:t>
            </a:r>
          </a:p>
          <a:p>
            <a:pPr algn="l">
              <a:lnSpc>
                <a:spcPts val="3359"/>
              </a:lnSpc>
              <a:spcBef>
                <a:spcPct val="0"/>
              </a:spcBef>
            </a:pPr>
            <a:r>
              <a:rPr lang="en-US" sz="2400">
                <a:solidFill>
                  <a:srgbClr val="28538D"/>
                </a:solidFill>
                <a:latin typeface="Canva Sans"/>
                <a:ea typeface="Canva Sans"/>
                <a:cs typeface="Canva Sans"/>
                <a:sym typeface="Canva Sans"/>
              </a:rPr>
              <a:t>You can leave out the details of your references at this point, or mention that 'references are available on request'. </a:t>
            </a:r>
          </a:p>
          <a:p>
            <a:pPr algn="l">
              <a:lnSpc>
                <a:spcPts val="3359"/>
              </a:lnSpc>
              <a:spcBef>
                <a:spcPct val="0"/>
              </a:spcBef>
            </a:pPr>
            <a:r>
              <a:rPr lang="en-US" sz="2400">
                <a:solidFill>
                  <a:srgbClr val="28538D"/>
                </a:solidFill>
                <a:latin typeface="Canva Sans"/>
                <a:ea typeface="Canva Sans"/>
                <a:cs typeface="Canva Sans"/>
                <a:sym typeface="Canva Sans"/>
              </a:rPr>
              <a:t>The recruiter will ask for these when you get through to the next stage.</a:t>
            </a:r>
          </a:p>
          <a:p>
            <a:pPr algn="l">
              <a:lnSpc>
                <a:spcPts val="3359"/>
              </a:lnSpc>
              <a:spcBef>
                <a:spcPct val="0"/>
              </a:spcBef>
            </a:pPr>
            <a:endParaRPr lang="en-US" sz="2400">
              <a:solidFill>
                <a:srgbClr val="28538D"/>
              </a:solidFill>
              <a:latin typeface="Canva Sans"/>
              <a:ea typeface="Canva Sans"/>
              <a:cs typeface="Canva Sans"/>
              <a:sym typeface="Canva Sans"/>
            </a:endParaRPr>
          </a:p>
          <a:p>
            <a:pPr algn="l">
              <a:lnSpc>
                <a:spcPts val="3359"/>
              </a:lnSpc>
              <a:spcBef>
                <a:spcPct val="0"/>
              </a:spcBef>
            </a:pPr>
            <a:endParaRPr lang="en-US" sz="2400">
              <a:solidFill>
                <a:srgbClr val="28538D"/>
              </a:solidFill>
              <a:latin typeface="Canva Sans"/>
              <a:ea typeface="Canva Sans"/>
              <a:cs typeface="Canva Sans"/>
              <a:sym typeface="Canva Sans"/>
            </a:endParaRPr>
          </a:p>
          <a:p>
            <a:pPr algn="l">
              <a:lnSpc>
                <a:spcPts val="3359"/>
              </a:lnSpc>
              <a:spcBef>
                <a:spcPct val="0"/>
              </a:spcBef>
            </a:pPr>
            <a:endParaRPr lang="en-US" sz="2400">
              <a:solidFill>
                <a:srgbClr val="28538D"/>
              </a:solidFill>
              <a:latin typeface="Canva Sans"/>
              <a:ea typeface="Canva Sans"/>
              <a:cs typeface="Canva Sans"/>
              <a:sym typeface="Canva Sans"/>
            </a:endParaRPr>
          </a:p>
          <a:p>
            <a:pPr algn="l">
              <a:lnSpc>
                <a:spcPts val="3220"/>
              </a:lnSpc>
              <a:spcBef>
                <a:spcPct val="0"/>
              </a:spcBef>
            </a:pPr>
            <a:endParaRPr lang="en-US" sz="2400">
              <a:solidFill>
                <a:srgbClr val="28538D"/>
              </a:solidFill>
              <a:latin typeface="Canva Sans"/>
              <a:ea typeface="Canva Sans"/>
              <a:cs typeface="Canva Sans"/>
              <a:sym typeface="Canva Sans"/>
            </a:endParaRPr>
          </a:p>
          <a:p>
            <a:pPr algn="l">
              <a:lnSpc>
                <a:spcPts val="3220"/>
              </a:lnSpc>
              <a:spcBef>
                <a:spcPct val="0"/>
              </a:spcBef>
            </a:pPr>
            <a:endParaRPr lang="en-US" sz="2400">
              <a:solidFill>
                <a:srgbClr val="28538D"/>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653463" y="1976755"/>
            <a:ext cx="16194017"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Good CV vs Bad CV</a:t>
            </a:r>
          </a:p>
        </p:txBody>
      </p:sp>
      <p:sp>
        <p:nvSpPr>
          <p:cNvPr id="5" name="TextBox 5"/>
          <p:cNvSpPr txBox="1"/>
          <p:nvPr/>
        </p:nvSpPr>
        <p:spPr>
          <a:xfrm>
            <a:off x="1028700" y="1629085"/>
            <a:ext cx="16194017" cy="9829800"/>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Instructions</a:t>
            </a:r>
          </a:p>
          <a:p>
            <a:pPr algn="l">
              <a:lnSpc>
                <a:spcPts val="4060"/>
              </a:lnSpc>
            </a:pPr>
            <a:r>
              <a:rPr lang="en-US" sz="2900" b="1">
                <a:solidFill>
                  <a:srgbClr val="28538D"/>
                </a:solidFill>
                <a:latin typeface="Canva Sans Bold"/>
                <a:ea typeface="Canva Sans Bold"/>
                <a:cs typeface="Canva Sans Bold"/>
                <a:sym typeface="Canva Sans Bold"/>
              </a:rPr>
              <a:t>Step 1: </a:t>
            </a:r>
            <a:r>
              <a:rPr lang="en-US" sz="2900">
                <a:solidFill>
                  <a:srgbClr val="28538D"/>
                </a:solidFill>
                <a:latin typeface="Canva Sans"/>
                <a:ea typeface="Canva Sans"/>
                <a:cs typeface="Canva Sans"/>
                <a:sym typeface="Canva Sans"/>
              </a:rPr>
              <a:t>Check your mentees understanding of the </a:t>
            </a:r>
            <a:r>
              <a:rPr lang="en-US" sz="2900" b="1">
                <a:solidFill>
                  <a:srgbClr val="28538D"/>
                </a:solidFill>
                <a:latin typeface="Canva Sans Bold"/>
                <a:ea typeface="Canva Sans Bold"/>
                <a:cs typeface="Canva Sans Bold"/>
                <a:sym typeface="Canva Sans Bold"/>
              </a:rPr>
              <a:t>purpose of a CV</a:t>
            </a:r>
            <a:r>
              <a:rPr lang="en-US" sz="2900">
                <a:solidFill>
                  <a:srgbClr val="28538D"/>
                </a:solidFill>
                <a:latin typeface="Canva Sans"/>
                <a:ea typeface="Canva Sans"/>
                <a:cs typeface="Canva Sans"/>
                <a:sym typeface="Canva Sans"/>
              </a:rPr>
              <a:t> by asking the following questions: </a:t>
            </a:r>
          </a:p>
          <a:p>
            <a:pPr algn="l">
              <a:lnSpc>
                <a:spcPts val="4060"/>
              </a:lnSpc>
            </a:pPr>
            <a:endParaRPr lang="en-US" sz="2900">
              <a:solidFill>
                <a:srgbClr val="28538D"/>
              </a:solidFill>
              <a:latin typeface="Canva Sans"/>
              <a:ea typeface="Canva Sans"/>
              <a:cs typeface="Canva Sans"/>
              <a:sym typeface="Canva Sans"/>
            </a:endParaRPr>
          </a:p>
          <a:p>
            <a:pPr marL="626112" lvl="1" indent="-313056" algn="l">
              <a:lnSpc>
                <a:spcPts val="4060"/>
              </a:lnSpc>
              <a:buFont typeface="Arial"/>
              <a:buChar char="•"/>
            </a:pPr>
            <a:r>
              <a:rPr lang="en-US" sz="2900">
                <a:solidFill>
                  <a:srgbClr val="28538D"/>
                </a:solidFill>
                <a:latin typeface="Canva Sans"/>
                <a:ea typeface="Canva Sans"/>
                <a:cs typeface="Canva Sans"/>
                <a:sym typeface="Canva Sans"/>
              </a:rPr>
              <a:t>What do you think is the purpose of a CV?</a:t>
            </a:r>
          </a:p>
          <a:p>
            <a:pPr marL="626112" lvl="1" indent="-313056" algn="l">
              <a:lnSpc>
                <a:spcPts val="4060"/>
              </a:lnSpc>
              <a:buFont typeface="Arial"/>
              <a:buChar char="•"/>
            </a:pPr>
            <a:r>
              <a:rPr lang="en-US" sz="2900">
                <a:solidFill>
                  <a:srgbClr val="28538D"/>
                </a:solidFill>
                <a:latin typeface="Canva Sans"/>
                <a:ea typeface="Canva Sans"/>
                <a:cs typeface="Canva Sans"/>
                <a:sym typeface="Canva Sans"/>
              </a:rPr>
              <a:t>What do you think an employer is looking for in a CV? </a:t>
            </a:r>
          </a:p>
          <a:p>
            <a:pPr marL="626112" lvl="1" indent="-313056" algn="l">
              <a:lnSpc>
                <a:spcPts val="4060"/>
              </a:lnSpc>
              <a:buFont typeface="Arial"/>
              <a:buChar char="•"/>
            </a:pPr>
            <a:r>
              <a:rPr lang="en-US" sz="2900">
                <a:solidFill>
                  <a:srgbClr val="28538D"/>
                </a:solidFill>
                <a:latin typeface="Canva Sans"/>
                <a:ea typeface="Canva Sans"/>
                <a:cs typeface="Canva Sans"/>
                <a:sym typeface="Canva Sans"/>
              </a:rPr>
              <a:t>How long do you think it takes an employer to make a decision when first seeing a CV? </a:t>
            </a:r>
          </a:p>
          <a:p>
            <a:pPr marL="626112" lvl="1" indent="-313056" algn="l">
              <a:lnSpc>
                <a:spcPts val="4060"/>
              </a:lnSpc>
              <a:buFont typeface="Arial"/>
              <a:buChar char="•"/>
            </a:pPr>
            <a:r>
              <a:rPr lang="en-US" sz="2900">
                <a:solidFill>
                  <a:srgbClr val="28538D"/>
                </a:solidFill>
                <a:latin typeface="Canva Sans"/>
                <a:ea typeface="Canva Sans"/>
                <a:cs typeface="Canva Sans"/>
                <a:sym typeface="Canva Sans"/>
              </a:rPr>
              <a:t>How long do you think a CV should be?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28538D"/>
                </a:solidFill>
                <a:latin typeface="Canva Sans Bold"/>
                <a:ea typeface="Canva Sans Bold"/>
                <a:cs typeface="Canva Sans Bold"/>
                <a:sym typeface="Canva Sans Bold"/>
              </a:rPr>
              <a:t>Step 2: </a:t>
            </a:r>
            <a:r>
              <a:rPr lang="en-US" sz="2900">
                <a:solidFill>
                  <a:srgbClr val="28538D"/>
                </a:solidFill>
                <a:latin typeface="Canva Sans"/>
                <a:ea typeface="Canva Sans"/>
                <a:cs typeface="Canva Sans"/>
                <a:sym typeface="Canva Sans"/>
              </a:rPr>
              <a:t>Share CV examples </a:t>
            </a:r>
            <a:r>
              <a:rPr lang="en-US" sz="2900" i="1">
                <a:solidFill>
                  <a:srgbClr val="28538D"/>
                </a:solidFill>
                <a:latin typeface="Canva Sans Italics"/>
                <a:ea typeface="Canva Sans Italics"/>
                <a:cs typeface="Canva Sans Italics"/>
                <a:sym typeface="Canva Sans Italics"/>
              </a:rPr>
              <a:t>(next few pages, or find your own online</a:t>
            </a:r>
            <a:r>
              <a:rPr lang="en-US" sz="2900">
                <a:solidFill>
                  <a:srgbClr val="28538D"/>
                </a:solidFill>
                <a:latin typeface="Canva Sans"/>
                <a:ea typeface="Canva Sans"/>
                <a:cs typeface="Canva Sans"/>
                <a:sym typeface="Canva Sans"/>
              </a:rPr>
              <a:t>), and discuss the prompt questions for each</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28538D"/>
                </a:solidFill>
                <a:latin typeface="Canva Sans Bold"/>
                <a:ea typeface="Canva Sans Bold"/>
                <a:cs typeface="Canva Sans Bold"/>
                <a:sym typeface="Canva Sans Bold"/>
              </a:rPr>
              <a:t>Step 3:</a:t>
            </a:r>
            <a:r>
              <a:rPr lang="en-US" sz="2900">
                <a:solidFill>
                  <a:srgbClr val="28538D"/>
                </a:solidFill>
                <a:latin typeface="Canva Sans"/>
                <a:ea typeface="Canva Sans"/>
                <a:cs typeface="Canva Sans"/>
                <a:sym typeface="Canva Sans"/>
              </a:rPr>
              <a:t> Based on the example CVs, discuss the 'Do's' and 'Do Nots' of CV writing. Encourage your mentee to write down their thoughts or fill in the table together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Time 15 – 20 mins</a:t>
            </a:r>
            <a:r>
              <a:rPr lang="en-US" sz="2900">
                <a:solidFill>
                  <a:srgbClr val="C74A25"/>
                </a:solidFill>
                <a:latin typeface="Canva Sans"/>
                <a:ea typeface="Canva Sans"/>
                <a:cs typeface="Canva Sans"/>
                <a:sym typeface="Canva Sans"/>
              </a:rPr>
              <a:t> </a:t>
            </a:r>
          </a:p>
          <a:p>
            <a:pPr algn="l">
              <a:lnSpc>
                <a:spcPts val="4200"/>
              </a:lnSpc>
            </a:pPr>
            <a:endParaRPr lang="en-US" sz="2900">
              <a:solidFill>
                <a:srgbClr val="C74A25"/>
              </a:solidFill>
              <a:latin typeface="Canva Sans"/>
              <a:ea typeface="Canva Sans"/>
              <a:cs typeface="Canva Sans"/>
              <a:sym typeface="Canva Sans"/>
            </a:endParaRPr>
          </a:p>
          <a:p>
            <a:pPr algn="l">
              <a:lnSpc>
                <a:spcPts val="4200"/>
              </a:lnSpc>
            </a:pPr>
            <a:endParaRPr lang="en-US" sz="2900">
              <a:solidFill>
                <a:srgbClr val="C74A25"/>
              </a:solidFill>
              <a:latin typeface="Canva Sans"/>
              <a:ea typeface="Canva Sans"/>
              <a:cs typeface="Canva Sans"/>
              <a:sym typeface="Canva Sans"/>
            </a:endParaRPr>
          </a:p>
          <a:p>
            <a:pPr algn="l">
              <a:lnSpc>
                <a:spcPts val="4200"/>
              </a:lnSpc>
              <a:spcBef>
                <a:spcPct val="0"/>
              </a:spcBef>
            </a:pPr>
            <a:endParaRPr lang="en-US" sz="2900">
              <a:solidFill>
                <a:srgbClr val="C74A25"/>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41559" y="170515"/>
            <a:ext cx="8702441" cy="10068860"/>
          </a:xfrm>
          <a:custGeom>
            <a:avLst/>
            <a:gdLst/>
            <a:ahLst/>
            <a:cxnLst/>
            <a:rect l="l" t="t" r="r" b="b"/>
            <a:pathLst>
              <a:path w="8702441" h="10068860">
                <a:moveTo>
                  <a:pt x="0" y="0"/>
                </a:moveTo>
                <a:lnTo>
                  <a:pt x="8702441" y="0"/>
                </a:lnTo>
                <a:lnTo>
                  <a:pt x="8702441" y="10068860"/>
                </a:lnTo>
                <a:lnTo>
                  <a:pt x="0" y="10068860"/>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9667186" y="2953575"/>
            <a:ext cx="4676255" cy="755015"/>
          </a:xfrm>
          <a:prstGeom prst="rect">
            <a:avLst/>
          </a:prstGeom>
        </p:spPr>
        <p:txBody>
          <a:bodyPr lIns="0" tIns="0" rIns="0" bIns="0" rtlCol="0" anchor="t">
            <a:spAutoFit/>
          </a:bodyPr>
          <a:lstStyle/>
          <a:p>
            <a:pPr algn="l">
              <a:lnSpc>
                <a:spcPts val="6160"/>
              </a:lnSpc>
            </a:pPr>
            <a:r>
              <a:rPr lang="en-US" sz="4400" b="1">
                <a:solidFill>
                  <a:srgbClr val="28538D"/>
                </a:solidFill>
                <a:latin typeface="Canva Sans Bold"/>
                <a:ea typeface="Canva Sans Bold"/>
                <a:cs typeface="Canva Sans Bold"/>
                <a:sym typeface="Canva Sans Bold"/>
              </a:rPr>
              <a:t>CV Example 1</a:t>
            </a:r>
          </a:p>
        </p:txBody>
      </p:sp>
      <p:sp>
        <p:nvSpPr>
          <p:cNvPr id="6" name="TextBox 6"/>
          <p:cNvSpPr txBox="1"/>
          <p:nvPr/>
        </p:nvSpPr>
        <p:spPr>
          <a:xfrm>
            <a:off x="9478871" y="4215132"/>
            <a:ext cx="6606437" cy="4177665"/>
          </a:xfrm>
          <a:prstGeom prst="rect">
            <a:avLst/>
          </a:prstGeom>
        </p:spPr>
        <p:txBody>
          <a:bodyPr lIns="0" tIns="0" rIns="0" bIns="0" rtlCol="0" anchor="t">
            <a:spAutoFit/>
          </a:bodyPr>
          <a:lstStyle/>
          <a:p>
            <a:pPr marL="626112" lvl="1" indent="-313056" algn="l">
              <a:lnSpc>
                <a:spcPts val="4060"/>
              </a:lnSpc>
              <a:buAutoNum type="arabicPeriod"/>
            </a:pPr>
            <a:r>
              <a:rPr lang="en-US" sz="2900">
                <a:solidFill>
                  <a:srgbClr val="28538D"/>
                </a:solidFill>
                <a:latin typeface="Canva Sans"/>
                <a:ea typeface="Canva Sans"/>
                <a:cs typeface="Canva Sans"/>
                <a:sym typeface="Canva Sans"/>
              </a:rPr>
              <a:t>What do you think of this CV? Why?​</a:t>
            </a:r>
          </a:p>
          <a:p>
            <a:pPr marL="626112" lvl="1" indent="-313056" algn="l">
              <a:lnSpc>
                <a:spcPts val="4060"/>
              </a:lnSpc>
              <a:buAutoNum type="arabicPeriod"/>
            </a:pPr>
            <a:r>
              <a:rPr lang="en-US" sz="2900">
                <a:solidFill>
                  <a:srgbClr val="28538D"/>
                </a:solidFill>
                <a:latin typeface="Canva Sans"/>
                <a:ea typeface="Canva Sans"/>
                <a:cs typeface="Canva Sans"/>
                <a:sym typeface="Canva Sans"/>
              </a:rPr>
              <a:t>If you were an employer, what impression do you get of this person? ​</a:t>
            </a:r>
          </a:p>
          <a:p>
            <a:pPr marL="626112" lvl="1" indent="-313056" algn="l">
              <a:lnSpc>
                <a:spcPts val="4060"/>
              </a:lnSpc>
              <a:buAutoNum type="arabicPeriod"/>
            </a:pPr>
            <a:r>
              <a:rPr lang="en-US" sz="2900">
                <a:solidFill>
                  <a:srgbClr val="28538D"/>
                </a:solidFill>
                <a:latin typeface="Canva Sans"/>
                <a:ea typeface="Canva Sans"/>
                <a:cs typeface="Canva Sans"/>
                <a:sym typeface="Canva Sans"/>
              </a:rPr>
              <a:t>Would you hire them? Why/why not? </a:t>
            </a:r>
          </a:p>
          <a:p>
            <a:pPr algn="l">
              <a:lnSpc>
                <a:spcPts val="4759"/>
              </a:lnSpc>
            </a:pPr>
            <a:endParaRPr lang="en-US" sz="2900">
              <a:solidFill>
                <a:srgbClr val="28538D"/>
              </a:solidFill>
              <a:latin typeface="Canva Sans"/>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349130" y="212415"/>
            <a:ext cx="8243916" cy="9793172"/>
          </a:xfrm>
          <a:custGeom>
            <a:avLst/>
            <a:gdLst/>
            <a:ahLst/>
            <a:cxnLst/>
            <a:rect l="l" t="t" r="r" b="b"/>
            <a:pathLst>
              <a:path w="8243916" h="9793172">
                <a:moveTo>
                  <a:pt x="0" y="0"/>
                </a:moveTo>
                <a:lnTo>
                  <a:pt x="8243916" y="0"/>
                </a:lnTo>
                <a:lnTo>
                  <a:pt x="8243916" y="9793171"/>
                </a:lnTo>
                <a:lnTo>
                  <a:pt x="0" y="9793171"/>
                </a:lnTo>
                <a:lnTo>
                  <a:pt x="0" y="0"/>
                </a:lnTo>
                <a:close/>
              </a:path>
            </a:pathLst>
          </a:custGeom>
          <a:blipFill>
            <a:blip r:embed="rId5"/>
            <a:stretch>
              <a:fillRect/>
            </a:stretch>
          </a:blipFill>
        </p:spPr>
        <p:txBody>
          <a:bodyPr/>
          <a:lstStyle/>
          <a:p>
            <a:endParaRPr lang="en-GB"/>
          </a:p>
        </p:txBody>
      </p:sp>
      <p:sp>
        <p:nvSpPr>
          <p:cNvPr id="5" name="Freeform 5"/>
          <p:cNvSpPr/>
          <p:nvPr/>
        </p:nvSpPr>
        <p:spPr>
          <a:xfrm>
            <a:off x="7694000" y="6479827"/>
            <a:ext cx="8550717" cy="2996918"/>
          </a:xfrm>
          <a:custGeom>
            <a:avLst/>
            <a:gdLst/>
            <a:ahLst/>
            <a:cxnLst/>
            <a:rect l="l" t="t" r="r" b="b"/>
            <a:pathLst>
              <a:path w="8550717" h="2996918">
                <a:moveTo>
                  <a:pt x="0" y="0"/>
                </a:moveTo>
                <a:lnTo>
                  <a:pt x="8550717" y="0"/>
                </a:lnTo>
                <a:lnTo>
                  <a:pt x="8550717" y="2996918"/>
                </a:lnTo>
                <a:lnTo>
                  <a:pt x="0" y="2996918"/>
                </a:lnTo>
                <a:lnTo>
                  <a:pt x="0" y="0"/>
                </a:lnTo>
                <a:close/>
              </a:path>
            </a:pathLst>
          </a:custGeom>
          <a:blipFill>
            <a:blip r:embed="rId6"/>
            <a:stretch>
              <a:fillRect t="-716" b="-716"/>
            </a:stretch>
          </a:blipFill>
        </p:spPr>
        <p:txBody>
          <a:bodyPr/>
          <a:lstStyle/>
          <a:p>
            <a:endParaRPr lang="en-GB"/>
          </a:p>
        </p:txBody>
      </p:sp>
      <p:sp>
        <p:nvSpPr>
          <p:cNvPr id="6" name="TextBox 6"/>
          <p:cNvSpPr txBox="1"/>
          <p:nvPr/>
        </p:nvSpPr>
        <p:spPr>
          <a:xfrm>
            <a:off x="9332315" y="1322945"/>
            <a:ext cx="4676255" cy="755015"/>
          </a:xfrm>
          <a:prstGeom prst="rect">
            <a:avLst/>
          </a:prstGeom>
        </p:spPr>
        <p:txBody>
          <a:bodyPr lIns="0" tIns="0" rIns="0" bIns="0" rtlCol="0" anchor="t">
            <a:spAutoFit/>
          </a:bodyPr>
          <a:lstStyle/>
          <a:p>
            <a:pPr algn="l">
              <a:lnSpc>
                <a:spcPts val="6160"/>
              </a:lnSpc>
            </a:pPr>
            <a:r>
              <a:rPr lang="en-US" sz="4400" b="1">
                <a:solidFill>
                  <a:srgbClr val="28538D"/>
                </a:solidFill>
                <a:latin typeface="Canva Sans Bold"/>
                <a:ea typeface="Canva Sans Bold"/>
                <a:cs typeface="Canva Sans Bold"/>
                <a:sym typeface="Canva Sans Bold"/>
              </a:rPr>
              <a:t>CV Example 2</a:t>
            </a:r>
          </a:p>
        </p:txBody>
      </p:sp>
      <p:sp>
        <p:nvSpPr>
          <p:cNvPr id="7" name="TextBox 7"/>
          <p:cNvSpPr txBox="1"/>
          <p:nvPr/>
        </p:nvSpPr>
        <p:spPr>
          <a:xfrm>
            <a:off x="9144000" y="2584502"/>
            <a:ext cx="6606437" cy="3401695"/>
          </a:xfrm>
          <a:prstGeom prst="rect">
            <a:avLst/>
          </a:prstGeom>
        </p:spPr>
        <p:txBody>
          <a:bodyPr lIns="0" tIns="0" rIns="0" bIns="0" rtlCol="0" anchor="t">
            <a:spAutoFit/>
          </a:bodyPr>
          <a:lstStyle/>
          <a:p>
            <a:pPr marL="582933" lvl="1" indent="-291467" algn="l">
              <a:lnSpc>
                <a:spcPts val="3780"/>
              </a:lnSpc>
              <a:buAutoNum type="arabicPeriod"/>
            </a:pPr>
            <a:r>
              <a:rPr lang="en-US" sz="2700">
                <a:solidFill>
                  <a:srgbClr val="28538D"/>
                </a:solidFill>
                <a:latin typeface="Canva Sans"/>
                <a:ea typeface="Canva Sans"/>
                <a:cs typeface="Canva Sans"/>
                <a:sym typeface="Canva Sans"/>
              </a:rPr>
              <a:t>What do you think of this CV? Why?​</a:t>
            </a:r>
          </a:p>
          <a:p>
            <a:pPr marL="582933" lvl="1" indent="-291467" algn="l">
              <a:lnSpc>
                <a:spcPts val="3780"/>
              </a:lnSpc>
              <a:buAutoNum type="arabicPeriod"/>
            </a:pPr>
            <a:r>
              <a:rPr lang="en-US" sz="2700">
                <a:solidFill>
                  <a:srgbClr val="28538D"/>
                </a:solidFill>
                <a:latin typeface="Canva Sans"/>
                <a:ea typeface="Canva Sans"/>
                <a:cs typeface="Canva Sans"/>
                <a:sym typeface="Canva Sans"/>
              </a:rPr>
              <a:t>If you were an employer, what impression do you get of this person? ​</a:t>
            </a:r>
          </a:p>
          <a:p>
            <a:pPr marL="582933" lvl="1" indent="-291467" algn="l">
              <a:lnSpc>
                <a:spcPts val="3780"/>
              </a:lnSpc>
              <a:buAutoNum type="arabicPeriod"/>
            </a:pPr>
            <a:r>
              <a:rPr lang="en-US" sz="2700">
                <a:solidFill>
                  <a:srgbClr val="28538D"/>
                </a:solidFill>
                <a:latin typeface="Canva Sans"/>
                <a:ea typeface="Canva Sans"/>
                <a:cs typeface="Canva Sans"/>
                <a:sym typeface="Canva Sans"/>
              </a:rPr>
              <a:t>Would you hire them? Why/why not? </a:t>
            </a:r>
          </a:p>
          <a:p>
            <a:pPr algn="l">
              <a:lnSpc>
                <a:spcPts val="4480"/>
              </a:lnSpc>
            </a:pPr>
            <a:endParaRPr lang="en-US" sz="2700">
              <a:solidFill>
                <a:srgbClr val="28538D"/>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01537" y="831987"/>
            <a:ext cx="15843180" cy="8426313"/>
          </a:xfrm>
          <a:custGeom>
            <a:avLst/>
            <a:gdLst/>
            <a:ahLst/>
            <a:cxnLst/>
            <a:rect l="l" t="t" r="r" b="b"/>
            <a:pathLst>
              <a:path w="15843180" h="8426313">
                <a:moveTo>
                  <a:pt x="0" y="0"/>
                </a:moveTo>
                <a:lnTo>
                  <a:pt x="15843180" y="0"/>
                </a:lnTo>
                <a:lnTo>
                  <a:pt x="15843180" y="8426313"/>
                </a:lnTo>
                <a:lnTo>
                  <a:pt x="0" y="842631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9332315" y="1322945"/>
            <a:ext cx="4676255" cy="755015"/>
          </a:xfrm>
          <a:prstGeom prst="rect">
            <a:avLst/>
          </a:prstGeom>
        </p:spPr>
        <p:txBody>
          <a:bodyPr lIns="0" tIns="0" rIns="0" bIns="0" rtlCol="0" anchor="t">
            <a:spAutoFit/>
          </a:bodyPr>
          <a:lstStyle/>
          <a:p>
            <a:pPr algn="l">
              <a:lnSpc>
                <a:spcPts val="6160"/>
              </a:lnSpc>
            </a:pPr>
            <a:r>
              <a:rPr lang="en-US" sz="4400" b="1">
                <a:solidFill>
                  <a:srgbClr val="28538D"/>
                </a:solidFill>
                <a:latin typeface="Canva Sans Bold"/>
                <a:ea typeface="Canva Sans Bold"/>
                <a:cs typeface="Canva Sans Bold"/>
                <a:sym typeface="Canva Sans Bold"/>
              </a:rPr>
              <a:t>CV Example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01253" y="1563543"/>
            <a:ext cx="15054923" cy="7912140"/>
          </a:xfrm>
          <a:custGeom>
            <a:avLst/>
            <a:gdLst/>
            <a:ahLst/>
            <a:cxnLst/>
            <a:rect l="l" t="t" r="r" b="b"/>
            <a:pathLst>
              <a:path w="15054923" h="7912140">
                <a:moveTo>
                  <a:pt x="0" y="0"/>
                </a:moveTo>
                <a:lnTo>
                  <a:pt x="15054923" y="0"/>
                </a:lnTo>
                <a:lnTo>
                  <a:pt x="15054923" y="7912141"/>
                </a:lnTo>
                <a:lnTo>
                  <a:pt x="0" y="7912141"/>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236730" y="547052"/>
            <a:ext cx="4676255" cy="755015"/>
          </a:xfrm>
          <a:prstGeom prst="rect">
            <a:avLst/>
          </a:prstGeom>
        </p:spPr>
        <p:txBody>
          <a:bodyPr lIns="0" tIns="0" rIns="0" bIns="0" rtlCol="0" anchor="t">
            <a:spAutoFit/>
          </a:bodyPr>
          <a:lstStyle/>
          <a:p>
            <a:pPr algn="l">
              <a:lnSpc>
                <a:spcPts val="6160"/>
              </a:lnSpc>
            </a:pPr>
            <a:r>
              <a:rPr lang="en-US" sz="4400" b="1">
                <a:solidFill>
                  <a:srgbClr val="28538D"/>
                </a:solidFill>
                <a:latin typeface="Canva Sans Bold"/>
                <a:ea typeface="Canva Sans Bold"/>
                <a:cs typeface="Canva Sans Bold"/>
                <a:sym typeface="Canva Sans Bold"/>
              </a:rPr>
              <a:t>CV Example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2544761" y="2628035"/>
          <a:ext cx="13198478" cy="6349424"/>
        </p:xfrm>
        <a:graphic>
          <a:graphicData uri="http://schemas.openxmlformats.org/drawingml/2006/table">
            <a:tbl>
              <a:tblPr/>
              <a:tblGrid>
                <a:gridCol w="6623656">
                  <a:extLst>
                    <a:ext uri="{9D8B030D-6E8A-4147-A177-3AD203B41FA5}">
                      <a16:colId xmlns:a16="http://schemas.microsoft.com/office/drawing/2014/main" val="20000"/>
                    </a:ext>
                  </a:extLst>
                </a:gridCol>
                <a:gridCol w="6574822">
                  <a:extLst>
                    <a:ext uri="{9D8B030D-6E8A-4147-A177-3AD203B41FA5}">
                      <a16:colId xmlns:a16="http://schemas.microsoft.com/office/drawing/2014/main" val="20001"/>
                    </a:ext>
                  </a:extLst>
                </a:gridCol>
              </a:tblGrid>
              <a:tr h="1313564">
                <a:tc>
                  <a:txBody>
                    <a:bodyPr/>
                    <a:lstStyle/>
                    <a:p>
                      <a:pPr algn="l">
                        <a:lnSpc>
                          <a:spcPts val="6160"/>
                        </a:lnSpc>
                        <a:defRPr/>
                      </a:pPr>
                      <a:r>
                        <a:rPr lang="en-US" sz="4400">
                          <a:solidFill>
                            <a:srgbClr val="000000"/>
                          </a:solidFill>
                          <a:latin typeface="Canva Sans"/>
                          <a:ea typeface="Canva Sans"/>
                          <a:cs typeface="Canva Sans"/>
                          <a:sym typeface="Canva Sans"/>
                        </a:rPr>
                        <a:t> DO</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B3"/>
                    </a:solidFill>
                  </a:tcPr>
                </a:tc>
                <a:tc>
                  <a:txBody>
                    <a:bodyPr/>
                    <a:lstStyle/>
                    <a:p>
                      <a:pPr algn="l">
                        <a:lnSpc>
                          <a:spcPts val="6160"/>
                        </a:lnSpc>
                        <a:defRPr/>
                      </a:pPr>
                      <a:r>
                        <a:rPr lang="en-US" sz="4400">
                          <a:solidFill>
                            <a:srgbClr val="000000"/>
                          </a:solidFill>
                          <a:latin typeface="Canva Sans"/>
                          <a:ea typeface="Canva Sans"/>
                          <a:cs typeface="Canva Sans"/>
                          <a:sym typeface="Canva Sans"/>
                        </a:rPr>
                        <a:t>DO NOT</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EF0"/>
                    </a:solidFill>
                  </a:tcPr>
                </a:tc>
                <a:extLst>
                  <a:ext uri="{0D108BD9-81ED-4DB2-BD59-A6C34878D82A}">
                    <a16:rowId xmlns:a16="http://schemas.microsoft.com/office/drawing/2014/main" val="10000"/>
                  </a:ext>
                </a:extLst>
              </a:tr>
              <a:tr h="5035859">
                <a:tc>
                  <a:txBody>
                    <a:bodyPr/>
                    <a:lstStyle/>
                    <a:p>
                      <a:pPr algn="l">
                        <a:lnSpc>
                          <a:spcPts val="6160"/>
                        </a:lnSpc>
                        <a:defRPr/>
                      </a:pPr>
                      <a:endParaRPr lang="en-US" sz="1100"/>
                    </a:p>
                    <a:p>
                      <a:pPr algn="l">
                        <a:lnSpc>
                          <a:spcPts val="6160"/>
                        </a:lnSpc>
                      </a:pPr>
                      <a:r>
                        <a:rPr lang="en-US" sz="4400">
                          <a:solidFill>
                            <a:srgbClr val="000000"/>
                          </a:solidFill>
                          <a:latin typeface="Canva Sans"/>
                          <a:ea typeface="Canva Sans"/>
                          <a:cs typeface="Canva Sans"/>
                          <a:sym typeface="Canva Sans"/>
                        </a:rPr>
                        <a:t>  </a:t>
                      </a:r>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B3"/>
                    </a:solidFill>
                  </a:tcPr>
                </a:tc>
                <a:tc>
                  <a:txBody>
                    <a:bodyPr/>
                    <a:lstStyle/>
                    <a:p>
                      <a:pPr algn="l">
                        <a:lnSpc>
                          <a:spcPts val="6160"/>
                        </a:lnSpc>
                        <a:defRPr/>
                      </a:pP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EF0"/>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1028700" y="537527"/>
            <a:ext cx="128204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Step 3 - CV do’s and don’ts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1028700" y="2667000"/>
          <a:ext cx="14201433" cy="7477287"/>
        </p:xfrm>
        <a:graphic>
          <a:graphicData uri="http://schemas.openxmlformats.org/drawingml/2006/table">
            <a:tbl>
              <a:tblPr/>
              <a:tblGrid>
                <a:gridCol w="7232224">
                  <a:extLst>
                    <a:ext uri="{9D8B030D-6E8A-4147-A177-3AD203B41FA5}">
                      <a16:colId xmlns:a16="http://schemas.microsoft.com/office/drawing/2014/main" val="20000"/>
                    </a:ext>
                  </a:extLst>
                </a:gridCol>
                <a:gridCol w="6969209">
                  <a:extLst>
                    <a:ext uri="{9D8B030D-6E8A-4147-A177-3AD203B41FA5}">
                      <a16:colId xmlns:a16="http://schemas.microsoft.com/office/drawing/2014/main" val="20001"/>
                    </a:ext>
                  </a:extLst>
                </a:gridCol>
              </a:tblGrid>
              <a:tr h="1136370">
                <a:tc>
                  <a:txBody>
                    <a:bodyPr/>
                    <a:lstStyle/>
                    <a:p>
                      <a:pPr algn="l">
                        <a:lnSpc>
                          <a:spcPts val="5180"/>
                        </a:lnSpc>
                        <a:defRPr/>
                      </a:pPr>
                      <a:r>
                        <a:rPr lang="en-US" sz="3700">
                          <a:solidFill>
                            <a:srgbClr val="000000"/>
                          </a:solidFill>
                          <a:latin typeface="Canva Sans"/>
                          <a:ea typeface="Canva Sans"/>
                          <a:cs typeface="Canva Sans"/>
                          <a:sym typeface="Canva Sans"/>
                        </a:rPr>
                        <a:t> DO</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B3"/>
                    </a:solidFill>
                  </a:tcPr>
                </a:tc>
                <a:tc>
                  <a:txBody>
                    <a:bodyPr/>
                    <a:lstStyle/>
                    <a:p>
                      <a:pPr algn="l">
                        <a:lnSpc>
                          <a:spcPts val="5180"/>
                        </a:lnSpc>
                        <a:defRPr/>
                      </a:pPr>
                      <a:r>
                        <a:rPr lang="en-US" sz="3700">
                          <a:solidFill>
                            <a:srgbClr val="000000"/>
                          </a:solidFill>
                          <a:latin typeface="Canva Sans"/>
                          <a:ea typeface="Canva Sans"/>
                          <a:cs typeface="Canva Sans"/>
                          <a:sym typeface="Canva Sans"/>
                        </a:rPr>
                        <a:t>DO NOT</a:t>
                      </a:r>
                      <a:endParaRPr lang="en-US" sz="1100"/>
                    </a:p>
                  </a:txBody>
                  <a:tcPr marL="190500" marR="190500" marT="190500" marB="1905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EF0"/>
                    </a:solidFill>
                  </a:tcPr>
                </a:tc>
                <a:extLst>
                  <a:ext uri="{0D108BD9-81ED-4DB2-BD59-A6C34878D82A}">
                    <a16:rowId xmlns:a16="http://schemas.microsoft.com/office/drawing/2014/main" val="10000"/>
                  </a:ext>
                </a:extLst>
              </a:tr>
              <a:tr h="6340917">
                <a:tc>
                  <a:txBody>
                    <a:bodyPr/>
                    <a:lstStyle/>
                    <a:p>
                      <a:pPr marL="518160" lvl="1" indent="-259080" algn="l">
                        <a:lnSpc>
                          <a:spcPts val="3359"/>
                        </a:lnSpc>
                        <a:buFont typeface="Arial"/>
                        <a:buChar char="•"/>
                        <a:defRPr/>
                      </a:pPr>
                      <a:r>
                        <a:rPr lang="en-US" sz="2400">
                          <a:solidFill>
                            <a:srgbClr val="000000"/>
                          </a:solidFill>
                          <a:latin typeface="Canva Sans"/>
                          <a:ea typeface="Canva Sans"/>
                          <a:cs typeface="Canva Sans"/>
                          <a:sym typeface="Canva Sans"/>
                        </a:rPr>
                        <a:t>Research the company and the job before you start</a:t>
                      </a:r>
                      <a:endParaRPr lang="en-US" sz="1100"/>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match the words you use to the keywords in the job description</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use a clear font, headings, bullet points and spacing to make it easier to read</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be clear and to the point and keep it to 2 sides of A4</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Keep it concise and relevant</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Include dates for work experience and qualifications</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Sell yourself!</a:t>
                      </a:r>
                    </a:p>
                    <a:p>
                      <a:pPr marL="518160" lvl="1" indent="-259080" algn="l">
                        <a:lnSpc>
                          <a:spcPts val="3359"/>
                        </a:lnSpc>
                        <a:buFont typeface="Arial"/>
                        <a:buChar char="•"/>
                      </a:pPr>
                      <a:r>
                        <a:rPr lang="en-US" sz="2400">
                          <a:solidFill>
                            <a:srgbClr val="000000"/>
                          </a:solidFill>
                          <a:latin typeface="Canva Sans"/>
                          <a:ea typeface="Canva Sans"/>
                          <a:cs typeface="Canva Sans"/>
                          <a:sym typeface="Canva Sans"/>
                        </a:rPr>
                        <a:t>get someone else to proofread it, and double check spelling and grammar</a:t>
                      </a:r>
                    </a:p>
                  </a:txBody>
                  <a:tcPr marL="190500" marR="190500" marT="190500" marB="190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0B3"/>
                    </a:solidFill>
                  </a:tcPr>
                </a:tc>
                <a:tc>
                  <a:txBody>
                    <a:bodyPr/>
                    <a:lstStyle/>
                    <a:p>
                      <a:pPr algn="l">
                        <a:lnSpc>
                          <a:spcPts val="3359"/>
                        </a:lnSpc>
                        <a:defRPr/>
                      </a:pPr>
                      <a:r>
                        <a:rPr lang="en-US" sz="2400">
                          <a:solidFill>
                            <a:srgbClr val="000000"/>
                          </a:solidFill>
                          <a:latin typeface="Canva Sans"/>
                          <a:ea typeface="Canva Sans"/>
                          <a:cs typeface="Canva Sans"/>
                          <a:sym typeface="Canva Sans"/>
                        </a:rPr>
                        <a:t>•Include irrelevant information or add too much information</a:t>
                      </a:r>
                      <a:endParaRPr lang="en-US" sz="1100"/>
                    </a:p>
                    <a:p>
                      <a:pPr algn="l">
                        <a:lnSpc>
                          <a:spcPts val="3359"/>
                        </a:lnSpc>
                      </a:pPr>
                      <a:r>
                        <a:rPr lang="en-US" sz="2400">
                          <a:solidFill>
                            <a:srgbClr val="000000"/>
                          </a:solidFill>
                          <a:latin typeface="Canva Sans"/>
                          <a:ea typeface="Canva Sans"/>
                          <a:cs typeface="Canva Sans"/>
                          <a:sym typeface="Canva Sans"/>
                        </a:rPr>
                        <a:t>•Write anything negative about yourself</a:t>
                      </a:r>
                    </a:p>
                    <a:p>
                      <a:pPr algn="l">
                        <a:lnSpc>
                          <a:spcPts val="3359"/>
                        </a:lnSpc>
                      </a:pPr>
                      <a:r>
                        <a:rPr lang="en-US" sz="2400">
                          <a:solidFill>
                            <a:srgbClr val="000000"/>
                          </a:solidFill>
                          <a:latin typeface="Canva Sans"/>
                          <a:ea typeface="Canva Sans"/>
                          <a:cs typeface="Canva Sans"/>
                          <a:sym typeface="Canva Sans"/>
                        </a:rPr>
                        <a:t>•Write long paragraphs</a:t>
                      </a:r>
                    </a:p>
                    <a:p>
                      <a:pPr algn="l">
                        <a:lnSpc>
                          <a:spcPts val="3359"/>
                        </a:lnSpc>
                      </a:pPr>
                      <a:r>
                        <a:rPr lang="en-US" sz="2400">
                          <a:solidFill>
                            <a:srgbClr val="000000"/>
                          </a:solidFill>
                          <a:latin typeface="Canva Sans"/>
                          <a:ea typeface="Canva Sans"/>
                          <a:cs typeface="Canva Sans"/>
                          <a:sym typeface="Canva Sans"/>
                        </a:rPr>
                        <a:t>•Use informal language or slang</a:t>
                      </a:r>
                    </a:p>
                    <a:p>
                      <a:pPr algn="l">
                        <a:lnSpc>
                          <a:spcPts val="3359"/>
                        </a:lnSpc>
                      </a:pPr>
                      <a:r>
                        <a:rPr lang="en-US" sz="2400">
                          <a:solidFill>
                            <a:srgbClr val="000000"/>
                          </a:solidFill>
                          <a:latin typeface="Canva Sans"/>
                          <a:ea typeface="Canva Sans"/>
                          <a:cs typeface="Canva Sans"/>
                          <a:sym typeface="Canva Sans"/>
                        </a:rPr>
                        <a:t>•Include irrelevant personal details like nicknames or too much detail about hobbies and interests </a:t>
                      </a:r>
                    </a:p>
                    <a:p>
                      <a:pPr algn="l">
                        <a:lnSpc>
                          <a:spcPts val="3359"/>
                        </a:lnSpc>
                      </a:pPr>
                      <a:r>
                        <a:rPr lang="en-US" sz="2400">
                          <a:solidFill>
                            <a:srgbClr val="000000"/>
                          </a:solidFill>
                          <a:latin typeface="Canva Sans"/>
                          <a:ea typeface="Canva Sans"/>
                          <a:cs typeface="Canva Sans"/>
                          <a:sym typeface="Canva Sans"/>
                        </a:rPr>
                        <a:t>•Include graphics such as pictures</a:t>
                      </a:r>
                    </a:p>
                    <a:p>
                      <a:pPr algn="l">
                        <a:lnSpc>
                          <a:spcPts val="3359"/>
                        </a:lnSpc>
                      </a:pPr>
                      <a:r>
                        <a:rPr lang="en-US" sz="2400">
                          <a:solidFill>
                            <a:srgbClr val="000000"/>
                          </a:solidFill>
                          <a:latin typeface="Canva Sans"/>
                          <a:ea typeface="Canva Sans"/>
                          <a:cs typeface="Canva Sans"/>
                          <a:sym typeface="Canva Sans"/>
                        </a:rPr>
                        <a:t>•Use fonts and colours that are hard to read</a:t>
                      </a:r>
                    </a:p>
                    <a:p>
                      <a:pPr algn="l">
                        <a:lnSpc>
                          <a:spcPts val="3359"/>
                        </a:lnSpc>
                      </a:pPr>
                      <a:r>
                        <a:rPr lang="en-US" sz="2400">
                          <a:solidFill>
                            <a:srgbClr val="000000"/>
                          </a:solidFill>
                          <a:latin typeface="Canva Sans"/>
                          <a:ea typeface="Canva Sans"/>
                          <a:cs typeface="Canva Sans"/>
                          <a:sym typeface="Canva Sans"/>
                        </a:rPr>
                        <a:t>•Lie about your qualifications or experience</a:t>
                      </a:r>
                    </a:p>
                  </a:txBody>
                  <a:tcPr marL="190500" marR="190500" marT="190500" marB="1905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EF0"/>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1028700" y="537527"/>
            <a:ext cx="1282046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Step 3 - CV do’s and don’ts </a:t>
            </a:r>
          </a:p>
        </p:txBody>
      </p:sp>
      <p:sp>
        <p:nvSpPr>
          <p:cNvPr id="6" name="TextBox 6"/>
          <p:cNvSpPr txBox="1"/>
          <p:nvPr/>
        </p:nvSpPr>
        <p:spPr>
          <a:xfrm>
            <a:off x="1267051" y="1819585"/>
            <a:ext cx="12820462" cy="613410"/>
          </a:xfrm>
          <a:prstGeom prst="rect">
            <a:avLst/>
          </a:prstGeom>
        </p:spPr>
        <p:txBody>
          <a:bodyPr lIns="0" tIns="0" rIns="0" bIns="0" rtlCol="0" anchor="t">
            <a:spAutoFit/>
          </a:bodyPr>
          <a:lstStyle/>
          <a:p>
            <a:pPr algn="ctr">
              <a:lnSpc>
                <a:spcPts val="5040"/>
              </a:lnSpc>
            </a:pPr>
            <a:r>
              <a:rPr lang="en-US" sz="3600" b="1" i="1">
                <a:solidFill>
                  <a:srgbClr val="28538D"/>
                </a:solidFill>
                <a:latin typeface="Canva Sans Bold Italics"/>
                <a:ea typeface="Canva Sans Bold Italics"/>
                <a:cs typeface="Canva Sans Bold Italics"/>
                <a:sym typeface="Canva Sans Bold Italics"/>
              </a:rPr>
              <a:t>Completed example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Custom</PresentationFormat>
  <Paragraphs>118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Writing (new)</dc:title>
  <cp:lastModifiedBy>Kate Powys-Maurice</cp:lastModifiedBy>
  <cp:revision>2</cp:revision>
  <dcterms:created xsi:type="dcterms:W3CDTF">2006-08-16T00:00:00Z</dcterms:created>
  <dcterms:modified xsi:type="dcterms:W3CDTF">2024-09-02T11:21:20Z</dcterms:modified>
  <dc:identifier>DAGOT9KE_MY</dc:identifier>
</cp:coreProperties>
</file>