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nva Sans" panose="020B0604020202020204" charset="0"/>
      <p:regular r:id="rId20"/>
    </p:embeddedFont>
    <p:embeddedFont>
      <p:font typeface="Canva Sans Bold" panose="020B0604020202020204" charset="0"/>
      <p:regular r:id="rId21"/>
    </p:embeddedFont>
    <p:embeddedFont>
      <p:font typeface="Canva Sans Bold Italics" panose="020B0604020202020204" charset="0"/>
      <p:regular r:id="rId22"/>
    </p:embeddedFont>
    <p:embeddedFont>
      <p:font typeface="Canva Sans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4732" y="159703"/>
            <a:ext cx="9455068" cy="1566544"/>
          </a:xfrm>
          <a:prstGeom prst="rect">
            <a:avLst/>
          </a:prstGeom>
        </p:spPr>
        <p:txBody>
          <a:bodyPr wrap="square" lIns="0" tIns="0" rIns="0" bIns="0" rtlCol="0" anchor="t">
            <a:spAutoFit/>
          </a:bodyPr>
          <a:lstStyle/>
          <a:p>
            <a:pPr algn="ctr">
              <a:lnSpc>
                <a:spcPts val="12880"/>
              </a:lnSpc>
            </a:pPr>
            <a:r>
              <a:rPr lang="en-US" sz="9200" b="1" i="1" dirty="0">
                <a:solidFill>
                  <a:srgbClr val="FFFFFF"/>
                </a:solidFill>
                <a:latin typeface="Canva Sans Bold Italics"/>
                <a:ea typeface="Canva Sans Bold Italics"/>
                <a:cs typeface="Canva Sans Bold Italics"/>
                <a:sym typeface="Canva Sans Bold Italics"/>
              </a:rPr>
              <a:t>Mentor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5331"/>
            <a:ext cx="12580756" cy="863600"/>
          </a:xfrm>
          <a:prstGeom prst="rect">
            <a:avLst/>
          </a:prstGeom>
        </p:spPr>
        <p:txBody>
          <a:bodyPr lIns="0" tIns="0" rIns="0" bIns="0" rtlCol="0" anchor="t">
            <a:spAutoFit/>
          </a:bodyPr>
          <a:lstStyle/>
          <a:p>
            <a:pPr algn="l">
              <a:lnSpc>
                <a:spcPts val="7000"/>
              </a:lnSpc>
            </a:pPr>
            <a:r>
              <a:rPr lang="en-US" sz="5000" b="1">
                <a:solidFill>
                  <a:srgbClr val="28538D"/>
                </a:solidFill>
                <a:latin typeface="Canva Sans Bold"/>
                <a:ea typeface="Canva Sans Bold"/>
                <a:cs typeface="Canva Sans Bold"/>
                <a:sym typeface="Canva Sans Bold"/>
              </a:rPr>
              <a:t>Activity 3 - Non-verbal communcation </a:t>
            </a:r>
          </a:p>
        </p:txBody>
      </p:sp>
      <p:sp>
        <p:nvSpPr>
          <p:cNvPr id="5" name="TextBox 5"/>
          <p:cNvSpPr txBox="1"/>
          <p:nvPr/>
        </p:nvSpPr>
        <p:spPr>
          <a:xfrm>
            <a:off x="1028700" y="1829110"/>
            <a:ext cx="16194017" cy="8622665"/>
          </a:xfrm>
          <a:prstGeom prst="rect">
            <a:avLst/>
          </a:prstGeom>
        </p:spPr>
        <p:txBody>
          <a:bodyPr lIns="0" tIns="0" rIns="0" bIns="0" rtlCol="0" anchor="t">
            <a:spAutoFit/>
          </a:bodyPr>
          <a:lstStyle/>
          <a:p>
            <a:pPr algn="l">
              <a:lnSpc>
                <a:spcPts val="3780"/>
              </a:lnSpc>
            </a:pPr>
            <a:r>
              <a:rPr lang="en-US" sz="2700" b="1">
                <a:solidFill>
                  <a:srgbClr val="C74A25"/>
                </a:solidFill>
                <a:latin typeface="Canva Sans Bold"/>
                <a:ea typeface="Canva Sans Bold"/>
                <a:cs typeface="Canva Sans Bold"/>
                <a:sym typeface="Canva Sans Bold"/>
              </a:rPr>
              <a:t>Goal</a:t>
            </a:r>
          </a:p>
          <a:p>
            <a:pPr algn="l">
              <a:lnSpc>
                <a:spcPts val="3780"/>
              </a:lnSpc>
            </a:pPr>
            <a:r>
              <a:rPr lang="en-US" sz="2700">
                <a:solidFill>
                  <a:srgbClr val="28538D"/>
                </a:solidFill>
                <a:latin typeface="Canva Sans"/>
                <a:ea typeface="Canva Sans"/>
                <a:cs typeface="Canva Sans"/>
                <a:sym typeface="Canva Sans"/>
              </a:rPr>
              <a:t>Guide your mentee through the importance of non-verbal communication, and help them to understand how to adapt their body language for the workplace</a:t>
            </a:r>
          </a:p>
          <a:p>
            <a:pPr algn="l">
              <a:lnSpc>
                <a:spcPts val="3780"/>
              </a:lnSpc>
            </a:pPr>
            <a:endParaRPr lang="en-US" sz="2700">
              <a:solidFill>
                <a:srgbClr val="28538D"/>
              </a:solidFill>
              <a:latin typeface="Canva Sans"/>
              <a:ea typeface="Canva Sans"/>
              <a:cs typeface="Canva Sans"/>
              <a:sym typeface="Canva Sans"/>
            </a:endParaRPr>
          </a:p>
          <a:p>
            <a:pPr algn="l">
              <a:lnSpc>
                <a:spcPts val="3780"/>
              </a:lnSpc>
            </a:pPr>
            <a:r>
              <a:rPr lang="en-US" sz="2700" b="1">
                <a:solidFill>
                  <a:srgbClr val="C74A25"/>
                </a:solidFill>
                <a:latin typeface="Canva Sans Bold"/>
                <a:ea typeface="Canva Sans Bold"/>
                <a:cs typeface="Canva Sans Bold"/>
                <a:sym typeface="Canva Sans Bold"/>
              </a:rPr>
              <a:t>Instructions</a:t>
            </a:r>
          </a:p>
          <a:p>
            <a:pPr algn="l">
              <a:lnSpc>
                <a:spcPts val="3780"/>
              </a:lnSpc>
            </a:pPr>
            <a:r>
              <a:rPr lang="en-US" sz="2700" b="1">
                <a:solidFill>
                  <a:srgbClr val="28538D"/>
                </a:solidFill>
                <a:latin typeface="Canva Sans Bold"/>
                <a:ea typeface="Canva Sans Bold"/>
                <a:cs typeface="Canva Sans Bold"/>
                <a:sym typeface="Canva Sans Bold"/>
              </a:rPr>
              <a:t>Step 1: </a:t>
            </a:r>
            <a:r>
              <a:rPr lang="en-US" sz="2700">
                <a:solidFill>
                  <a:srgbClr val="28538D"/>
                </a:solidFill>
                <a:latin typeface="Canva Sans"/>
                <a:ea typeface="Canva Sans"/>
                <a:cs typeface="Canva Sans"/>
                <a:sym typeface="Canva Sans"/>
              </a:rPr>
              <a:t>Read and discuss the 'Decoding body language in the workplace' infographic </a:t>
            </a:r>
          </a:p>
          <a:p>
            <a:pPr algn="l">
              <a:lnSpc>
                <a:spcPts val="3780"/>
              </a:lnSpc>
            </a:pPr>
            <a:r>
              <a:rPr lang="en-US" sz="2700">
                <a:solidFill>
                  <a:srgbClr val="28538D"/>
                </a:solidFill>
                <a:latin typeface="Canva Sans"/>
                <a:ea typeface="Canva Sans"/>
                <a:cs typeface="Canva Sans"/>
                <a:sym typeface="Canva Sans"/>
              </a:rPr>
              <a:t>For each page, you may want to use the following prompt questions to stimulate discussion: </a:t>
            </a:r>
          </a:p>
          <a:p>
            <a:pPr algn="l">
              <a:lnSpc>
                <a:spcPts val="3780"/>
              </a:lnSpc>
            </a:pPr>
            <a:r>
              <a:rPr lang="en-US" sz="2700">
                <a:solidFill>
                  <a:srgbClr val="28538D"/>
                </a:solidFill>
                <a:latin typeface="Canva Sans"/>
                <a:ea typeface="Canva Sans"/>
                <a:cs typeface="Canva Sans"/>
                <a:sym typeface="Canva Sans"/>
              </a:rPr>
              <a:t>-Do you think you sometimes do this example of negative body language ? </a:t>
            </a:r>
          </a:p>
          <a:p>
            <a:pPr algn="l">
              <a:lnSpc>
                <a:spcPts val="3780"/>
              </a:lnSpc>
            </a:pPr>
            <a:r>
              <a:rPr lang="en-US" sz="2700">
                <a:solidFill>
                  <a:srgbClr val="28538D"/>
                </a:solidFill>
                <a:latin typeface="Canva Sans"/>
                <a:ea typeface="Canva Sans"/>
                <a:cs typeface="Canva Sans"/>
                <a:sym typeface="Canva Sans"/>
              </a:rPr>
              <a:t>-Why does this body language represent poor communication skills? </a:t>
            </a:r>
          </a:p>
          <a:p>
            <a:pPr algn="l">
              <a:lnSpc>
                <a:spcPts val="3780"/>
              </a:lnSpc>
            </a:pPr>
            <a:r>
              <a:rPr lang="en-US" sz="2700">
                <a:solidFill>
                  <a:srgbClr val="28538D"/>
                </a:solidFill>
                <a:latin typeface="Canva Sans"/>
                <a:ea typeface="Canva Sans"/>
                <a:cs typeface="Canva Sans"/>
                <a:sym typeface="Canva Sans"/>
              </a:rPr>
              <a:t>-In what way can we improve this negative body language? </a:t>
            </a:r>
          </a:p>
          <a:p>
            <a:pPr algn="l">
              <a:lnSpc>
                <a:spcPts val="3780"/>
              </a:lnSpc>
            </a:pPr>
            <a:r>
              <a:rPr lang="en-US" sz="2700" b="1">
                <a:solidFill>
                  <a:srgbClr val="28538D"/>
                </a:solidFill>
                <a:latin typeface="Canva Sans Bold"/>
                <a:ea typeface="Canva Sans Bold"/>
                <a:cs typeface="Canva Sans Bold"/>
                <a:sym typeface="Canva Sans Bold"/>
              </a:rPr>
              <a:t>Step 2</a:t>
            </a:r>
            <a:r>
              <a:rPr lang="en-US" sz="2700">
                <a:solidFill>
                  <a:srgbClr val="28538D"/>
                </a:solidFill>
                <a:latin typeface="Canva Sans"/>
                <a:ea typeface="Canva Sans"/>
                <a:cs typeface="Canva Sans"/>
                <a:sym typeface="Canva Sans"/>
              </a:rPr>
              <a:t>: Review what you have discussed about non-verbal communication, and then assign your mentee to select three positive body language strategies to try and use over the next week. Next session, ask them about these behaviours: </a:t>
            </a:r>
          </a:p>
          <a:p>
            <a:pPr algn="l">
              <a:lnSpc>
                <a:spcPts val="3780"/>
              </a:lnSpc>
            </a:pPr>
            <a:r>
              <a:rPr lang="en-US" sz="2700">
                <a:solidFill>
                  <a:srgbClr val="28538D"/>
                </a:solidFill>
                <a:latin typeface="Canva Sans"/>
                <a:ea typeface="Canva Sans"/>
                <a:cs typeface="Canva Sans"/>
                <a:sym typeface="Canva Sans"/>
              </a:rPr>
              <a:t>-How regularly did you use your chosen strategies?</a:t>
            </a:r>
          </a:p>
          <a:p>
            <a:pPr algn="l">
              <a:lnSpc>
                <a:spcPts val="3780"/>
              </a:lnSpc>
            </a:pPr>
            <a:r>
              <a:rPr lang="en-US" sz="2700">
                <a:solidFill>
                  <a:srgbClr val="28538D"/>
                </a:solidFill>
                <a:latin typeface="Canva Sans"/>
                <a:ea typeface="Canva Sans"/>
                <a:cs typeface="Canva Sans"/>
                <a:sym typeface="Canva Sans"/>
              </a:rPr>
              <a:t>-Did you notice people reacting differently to you when you improved your body language? </a:t>
            </a:r>
          </a:p>
          <a:p>
            <a:pPr algn="l">
              <a:lnSpc>
                <a:spcPts val="3780"/>
              </a:lnSpc>
            </a:pPr>
            <a:r>
              <a:rPr lang="en-US" sz="2700">
                <a:solidFill>
                  <a:srgbClr val="28538D"/>
                </a:solidFill>
                <a:latin typeface="Canva Sans"/>
                <a:ea typeface="Canva Sans"/>
                <a:cs typeface="Canva Sans"/>
                <a:sym typeface="Canva Sans"/>
              </a:rPr>
              <a:t>-How did using these strategies make you feel?</a:t>
            </a:r>
          </a:p>
          <a:p>
            <a:pPr algn="l">
              <a:lnSpc>
                <a:spcPts val="3780"/>
              </a:lnSpc>
            </a:pPr>
            <a:r>
              <a:rPr lang="en-US" sz="2700" b="1">
                <a:solidFill>
                  <a:srgbClr val="28538D"/>
                </a:solidFill>
                <a:latin typeface="Canva Sans Bold"/>
                <a:ea typeface="Canva Sans Bold"/>
                <a:cs typeface="Canva Sans Bold"/>
                <a:sym typeface="Canva Sans Bold"/>
              </a:rPr>
              <a:t>Time: 15 mins</a:t>
            </a:r>
          </a:p>
          <a:p>
            <a:pPr algn="l">
              <a:lnSpc>
                <a:spcPts val="4340"/>
              </a:lnSpc>
              <a:spcBef>
                <a:spcPct val="0"/>
              </a:spcBef>
            </a:pPr>
            <a:endParaRPr lang="en-US" sz="2700" b="1">
              <a:solidFill>
                <a:srgbClr val="28538D"/>
              </a:solidFill>
              <a:latin typeface="Canva Sans Bold"/>
              <a:ea typeface="Canva Sans Bold"/>
              <a:cs typeface="Canva Sans Bold"/>
              <a:sym typeface="Canva Sa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567939" y="632777"/>
            <a:ext cx="17167531" cy="9325971"/>
          </a:xfrm>
          <a:custGeom>
            <a:avLst/>
            <a:gdLst/>
            <a:ahLst/>
            <a:cxnLst/>
            <a:rect l="l" t="t" r="r" b="b"/>
            <a:pathLst>
              <a:path w="17167531" h="9325971">
                <a:moveTo>
                  <a:pt x="0" y="0"/>
                </a:moveTo>
                <a:lnTo>
                  <a:pt x="17167531" y="0"/>
                </a:lnTo>
                <a:lnTo>
                  <a:pt x="17167531" y="9325971"/>
                </a:lnTo>
                <a:lnTo>
                  <a:pt x="0" y="9325971"/>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9445" y="612818"/>
            <a:ext cx="16169855" cy="8645482"/>
          </a:xfrm>
          <a:custGeom>
            <a:avLst/>
            <a:gdLst/>
            <a:ahLst/>
            <a:cxnLst/>
            <a:rect l="l" t="t" r="r" b="b"/>
            <a:pathLst>
              <a:path w="16169855" h="8645482">
                <a:moveTo>
                  <a:pt x="0" y="0"/>
                </a:moveTo>
                <a:lnTo>
                  <a:pt x="16169855" y="0"/>
                </a:lnTo>
                <a:lnTo>
                  <a:pt x="16169855" y="8645482"/>
                </a:lnTo>
                <a:lnTo>
                  <a:pt x="0" y="864548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873" y="923859"/>
            <a:ext cx="16366763" cy="8439282"/>
          </a:xfrm>
          <a:custGeom>
            <a:avLst/>
            <a:gdLst/>
            <a:ahLst/>
            <a:cxnLst/>
            <a:rect l="l" t="t" r="r" b="b"/>
            <a:pathLst>
              <a:path w="16366763" h="8439282">
                <a:moveTo>
                  <a:pt x="0" y="0"/>
                </a:moveTo>
                <a:lnTo>
                  <a:pt x="16366763" y="0"/>
                </a:lnTo>
                <a:lnTo>
                  <a:pt x="16366763" y="8439282"/>
                </a:lnTo>
                <a:lnTo>
                  <a:pt x="0" y="843928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07764" y="432612"/>
            <a:ext cx="12605480" cy="9421776"/>
          </a:xfrm>
          <a:custGeom>
            <a:avLst/>
            <a:gdLst/>
            <a:ahLst/>
            <a:cxnLst/>
            <a:rect l="l" t="t" r="r" b="b"/>
            <a:pathLst>
              <a:path w="12605480" h="9421776">
                <a:moveTo>
                  <a:pt x="0" y="0"/>
                </a:moveTo>
                <a:lnTo>
                  <a:pt x="12605480" y="0"/>
                </a:lnTo>
                <a:lnTo>
                  <a:pt x="12605480" y="9421776"/>
                </a:lnTo>
                <a:lnTo>
                  <a:pt x="0" y="9421776"/>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63925" y="330579"/>
            <a:ext cx="14160149" cy="9625842"/>
          </a:xfrm>
          <a:custGeom>
            <a:avLst/>
            <a:gdLst/>
            <a:ahLst/>
            <a:cxnLst/>
            <a:rect l="l" t="t" r="r" b="b"/>
            <a:pathLst>
              <a:path w="14160149" h="9625842">
                <a:moveTo>
                  <a:pt x="0" y="0"/>
                </a:moveTo>
                <a:lnTo>
                  <a:pt x="14160150" y="0"/>
                </a:lnTo>
                <a:lnTo>
                  <a:pt x="14160150" y="9625842"/>
                </a:lnTo>
                <a:lnTo>
                  <a:pt x="0" y="962584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0063" y="493445"/>
            <a:ext cx="14584760" cy="9300109"/>
          </a:xfrm>
          <a:custGeom>
            <a:avLst/>
            <a:gdLst/>
            <a:ahLst/>
            <a:cxnLst/>
            <a:rect l="l" t="t" r="r" b="b"/>
            <a:pathLst>
              <a:path w="14584760" h="9300109">
                <a:moveTo>
                  <a:pt x="0" y="0"/>
                </a:moveTo>
                <a:lnTo>
                  <a:pt x="14584760" y="0"/>
                </a:lnTo>
                <a:lnTo>
                  <a:pt x="14584760" y="9300110"/>
                </a:lnTo>
                <a:lnTo>
                  <a:pt x="0" y="9300110"/>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49402" y="267885"/>
            <a:ext cx="12789195" cy="9751230"/>
          </a:xfrm>
          <a:custGeom>
            <a:avLst/>
            <a:gdLst/>
            <a:ahLst/>
            <a:cxnLst/>
            <a:rect l="l" t="t" r="r" b="b"/>
            <a:pathLst>
              <a:path w="12789195" h="9751230">
                <a:moveTo>
                  <a:pt x="0" y="0"/>
                </a:moveTo>
                <a:lnTo>
                  <a:pt x="12789196" y="0"/>
                </a:lnTo>
                <a:lnTo>
                  <a:pt x="12789196" y="9751230"/>
                </a:lnTo>
                <a:lnTo>
                  <a:pt x="0" y="9751230"/>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23277" y="548662"/>
            <a:ext cx="15041446" cy="9189677"/>
          </a:xfrm>
          <a:custGeom>
            <a:avLst/>
            <a:gdLst/>
            <a:ahLst/>
            <a:cxnLst/>
            <a:rect l="l" t="t" r="r" b="b"/>
            <a:pathLst>
              <a:path w="15041446" h="9189677">
                <a:moveTo>
                  <a:pt x="0" y="0"/>
                </a:moveTo>
                <a:lnTo>
                  <a:pt x="15041446" y="0"/>
                </a:lnTo>
                <a:lnTo>
                  <a:pt x="15041446" y="9189676"/>
                </a:lnTo>
                <a:lnTo>
                  <a:pt x="0" y="9189676"/>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653463" y="1829110"/>
            <a:ext cx="16194017"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87400"/>
            <a:ext cx="13913069" cy="1659255"/>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Activity 1: Informal vs formal communication</a:t>
            </a:r>
          </a:p>
          <a:p>
            <a:pPr algn="l">
              <a:lnSpc>
                <a:spcPts val="6720"/>
              </a:lnSpc>
            </a:pPr>
            <a:endParaRPr lang="en-US" sz="4800" b="1">
              <a:solidFill>
                <a:srgbClr val="28538D"/>
              </a:solidFill>
              <a:latin typeface="Canva Sans Bold"/>
              <a:ea typeface="Canva Sans Bold"/>
              <a:cs typeface="Canva Sans Bold"/>
              <a:sym typeface="Canva Sans Bold"/>
            </a:endParaRPr>
          </a:p>
        </p:txBody>
      </p:sp>
      <p:sp>
        <p:nvSpPr>
          <p:cNvPr id="5" name="TextBox 5"/>
          <p:cNvSpPr txBox="1"/>
          <p:nvPr/>
        </p:nvSpPr>
        <p:spPr>
          <a:xfrm>
            <a:off x="1028700" y="2029135"/>
            <a:ext cx="16230600" cy="8140065"/>
          </a:xfrm>
          <a:prstGeom prst="rect">
            <a:avLst/>
          </a:prstGeom>
        </p:spPr>
        <p:txBody>
          <a:bodyPr lIns="0" tIns="0" rIns="0" bIns="0" rtlCol="0" anchor="t">
            <a:spAutoFit/>
          </a:bodyPr>
          <a:lstStyle/>
          <a:p>
            <a:pPr algn="l">
              <a:lnSpc>
                <a:spcPts val="4340"/>
              </a:lnSpc>
            </a:pPr>
            <a:r>
              <a:rPr lang="en-US" sz="3100" b="1">
                <a:solidFill>
                  <a:srgbClr val="28538D"/>
                </a:solidFill>
                <a:latin typeface="Canva Sans Bold"/>
                <a:ea typeface="Canva Sans Bold"/>
                <a:cs typeface="Canva Sans Bold"/>
                <a:sym typeface="Canva Sans Bold"/>
              </a:rPr>
              <a:t>Goal​</a:t>
            </a:r>
          </a:p>
          <a:p>
            <a:pPr algn="l">
              <a:lnSpc>
                <a:spcPts val="4340"/>
              </a:lnSpc>
            </a:pPr>
            <a:r>
              <a:rPr lang="en-US" sz="3100">
                <a:solidFill>
                  <a:srgbClr val="28538D"/>
                </a:solidFill>
                <a:latin typeface="Canva Sans"/>
                <a:ea typeface="Canva Sans"/>
                <a:cs typeface="Canva Sans"/>
                <a:sym typeface="Canva Sans"/>
              </a:rPr>
              <a:t>Guide your mentee to understand the importance of professional language skills and how they can benefit personal and professional growth. ​</a:t>
            </a:r>
          </a:p>
          <a:p>
            <a:pPr algn="l">
              <a:lnSpc>
                <a:spcPts val="4340"/>
              </a:lnSpc>
            </a:pPr>
            <a:r>
              <a:rPr lang="en-US" sz="3100">
                <a:solidFill>
                  <a:srgbClr val="28538D"/>
                </a:solidFill>
                <a:latin typeface="Canva Sans"/>
                <a:ea typeface="Canva Sans"/>
                <a:cs typeface="Canva Sans"/>
                <a:sym typeface="Canva Sans"/>
              </a:rPr>
              <a:t>​</a:t>
            </a:r>
          </a:p>
          <a:p>
            <a:pPr algn="l">
              <a:lnSpc>
                <a:spcPts val="4340"/>
              </a:lnSpc>
            </a:pPr>
            <a:r>
              <a:rPr lang="en-US" sz="3100" b="1">
                <a:solidFill>
                  <a:srgbClr val="28538D"/>
                </a:solidFill>
                <a:latin typeface="Canva Sans Bold"/>
                <a:ea typeface="Canva Sans Bold"/>
                <a:cs typeface="Canva Sans Bold"/>
                <a:sym typeface="Canva Sans Bold"/>
              </a:rPr>
              <a:t>Instructions​</a:t>
            </a:r>
          </a:p>
          <a:p>
            <a:pPr algn="l">
              <a:lnSpc>
                <a:spcPts val="4340"/>
              </a:lnSpc>
            </a:pPr>
            <a:r>
              <a:rPr lang="en-US" sz="3100" b="1">
                <a:solidFill>
                  <a:srgbClr val="C74A25"/>
                </a:solidFill>
                <a:latin typeface="Canva Sans Bold"/>
                <a:ea typeface="Canva Sans Bold"/>
                <a:cs typeface="Canva Sans Bold"/>
                <a:sym typeface="Canva Sans Bold"/>
              </a:rPr>
              <a:t>Step 1</a:t>
            </a:r>
            <a:r>
              <a:rPr lang="en-US" sz="3100">
                <a:solidFill>
                  <a:srgbClr val="28538D"/>
                </a:solidFill>
                <a:latin typeface="Canva Sans"/>
                <a:ea typeface="Canva Sans"/>
                <a:cs typeface="Canva Sans"/>
                <a:sym typeface="Canva Sans"/>
              </a:rPr>
              <a:t>: Discuss with your mentee the idea that you should change the way you say things to suit the situation - Sometimes it’s best to speak formally, at other times it’s more appropriate to speak in a more informal way. ​</a:t>
            </a:r>
          </a:p>
          <a:p>
            <a:pPr algn="l">
              <a:lnSpc>
                <a:spcPts val="4340"/>
              </a:lnSpc>
            </a:pPr>
            <a:r>
              <a:rPr lang="en-US" sz="3100" b="1">
                <a:solidFill>
                  <a:srgbClr val="C74A25"/>
                </a:solidFill>
                <a:latin typeface="Canva Sans Bold"/>
                <a:ea typeface="Canva Sans Bold"/>
                <a:cs typeface="Canva Sans Bold"/>
                <a:sym typeface="Canva Sans Bold"/>
              </a:rPr>
              <a:t>Step 3:</a:t>
            </a:r>
            <a:r>
              <a:rPr lang="en-US" sz="3100">
                <a:solidFill>
                  <a:srgbClr val="28538D"/>
                </a:solidFill>
                <a:latin typeface="Canva Sans"/>
                <a:ea typeface="Canva Sans"/>
                <a:cs typeface="Canva Sans"/>
                <a:sym typeface="Canva Sans"/>
              </a:rPr>
              <a:t> Brainstorm: What situations should you use formal language, and what situations can you use informal language? You may use the graphic on the next slide to guide you, or simply write your ideas down on a piece of paper. ​</a:t>
            </a:r>
          </a:p>
          <a:p>
            <a:pPr algn="l">
              <a:lnSpc>
                <a:spcPts val="4340"/>
              </a:lnSpc>
            </a:pPr>
            <a:r>
              <a:rPr lang="en-US" sz="3100" b="1">
                <a:solidFill>
                  <a:srgbClr val="C74A25"/>
                </a:solidFill>
                <a:latin typeface="Canva Sans Bold"/>
                <a:ea typeface="Canva Sans Bold"/>
                <a:cs typeface="Canva Sans Bold"/>
                <a:sym typeface="Canva Sans Bold"/>
              </a:rPr>
              <a:t>Step 2:</a:t>
            </a:r>
            <a:r>
              <a:rPr lang="en-US" sz="3100">
                <a:solidFill>
                  <a:srgbClr val="28538D"/>
                </a:solidFill>
                <a:latin typeface="Canva Sans"/>
                <a:ea typeface="Canva Sans"/>
                <a:cs typeface="Canva Sans"/>
                <a:sym typeface="Canva Sans"/>
              </a:rPr>
              <a:t>  Go through the 'Ways of saying things' table together, discussing how to express yourself in each situation ​</a:t>
            </a:r>
          </a:p>
          <a:p>
            <a:pPr algn="l">
              <a:lnSpc>
                <a:spcPts val="4340"/>
              </a:lnSpc>
            </a:pPr>
            <a:r>
              <a:rPr lang="en-US" sz="3100" b="1">
                <a:solidFill>
                  <a:srgbClr val="28538D"/>
                </a:solidFill>
                <a:latin typeface="Canva Sans Bold"/>
                <a:ea typeface="Canva Sans Bold"/>
                <a:cs typeface="Canva Sans Bold"/>
                <a:sym typeface="Canva Sans Bold"/>
              </a:rPr>
              <a:t>Time: 15 mins</a:t>
            </a:r>
          </a:p>
          <a:p>
            <a:pPr algn="l">
              <a:lnSpc>
                <a:spcPts val="4480"/>
              </a:lnSpc>
              <a:spcBef>
                <a:spcPct val="0"/>
              </a:spcBef>
            </a:pPr>
            <a:endParaRPr lang="en-US" sz="3100" b="1">
              <a:solidFill>
                <a:srgbClr val="28538D"/>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1028700" y="2276840"/>
            <a:ext cx="7387832" cy="7387832"/>
            <a:chOff x="0" y="0"/>
            <a:chExt cx="812800" cy="812800"/>
          </a:xfrm>
        </p:grpSpPr>
        <p:sp>
          <p:nvSpPr>
            <p:cNvPr id="5" name="Freeform 5"/>
            <p:cNvSpPr/>
            <p:nvPr/>
          </p:nvSpPr>
          <p:spPr>
            <a:xfrm>
              <a:off x="0" y="0"/>
              <a:ext cx="812800" cy="812800"/>
            </a:xfrm>
            <a:custGeom>
              <a:avLst/>
              <a:gdLst/>
              <a:ahLst/>
              <a:cxnLst/>
              <a:rect l="l" t="t" r="r" b="b"/>
              <a:pathLst>
                <a:path w="812800" h="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94CDE0"/>
            </a:solidFill>
          </p:spPr>
          <p:txBody>
            <a:bodyPr/>
            <a:lstStyle/>
            <a:p>
              <a:endParaRPr lang="en-GB"/>
            </a:p>
          </p:txBody>
        </p:sp>
        <p:sp>
          <p:nvSpPr>
            <p:cNvPr id="6" name="TextBox 6"/>
            <p:cNvSpPr txBox="1"/>
            <p:nvPr/>
          </p:nvSpPr>
          <p:spPr>
            <a:xfrm>
              <a:off x="0" y="-38100"/>
              <a:ext cx="812800" cy="6604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9144000" y="2068129"/>
            <a:ext cx="8920289" cy="7805253"/>
            <a:chOff x="0" y="0"/>
            <a:chExt cx="812800" cy="711200"/>
          </a:xfrm>
        </p:grpSpPr>
        <p:sp>
          <p:nvSpPr>
            <p:cNvPr id="8" name="Freeform 8"/>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F9B4A0"/>
            </a:solidFill>
          </p:spPr>
          <p:txBody>
            <a:bodyPr/>
            <a:lstStyle/>
            <a:p>
              <a:endParaRPr lang="en-GB"/>
            </a:p>
          </p:txBody>
        </p:sp>
        <p:sp>
          <p:nvSpPr>
            <p:cNvPr id="9" name="TextBox 9"/>
            <p:cNvSpPr txBox="1"/>
            <p:nvPr/>
          </p:nvSpPr>
          <p:spPr>
            <a:xfrm>
              <a:off x="0" y="0"/>
              <a:ext cx="812800" cy="5207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497670" y="6173038"/>
            <a:ext cx="1405444" cy="1331658"/>
          </a:xfrm>
          <a:custGeom>
            <a:avLst/>
            <a:gdLst/>
            <a:ahLst/>
            <a:cxnLst/>
            <a:rect l="l" t="t" r="r" b="b"/>
            <a:pathLst>
              <a:path w="1405444" h="1331658">
                <a:moveTo>
                  <a:pt x="0" y="0"/>
                </a:moveTo>
                <a:lnTo>
                  <a:pt x="1405444" y="0"/>
                </a:lnTo>
                <a:lnTo>
                  <a:pt x="1405444" y="1331658"/>
                </a:lnTo>
                <a:lnTo>
                  <a:pt x="0" y="13316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6316917" y="4321184"/>
            <a:ext cx="1061128" cy="1757562"/>
          </a:xfrm>
          <a:custGeom>
            <a:avLst/>
            <a:gdLst/>
            <a:ahLst/>
            <a:cxnLst/>
            <a:rect l="l" t="t" r="r" b="b"/>
            <a:pathLst>
              <a:path w="1061128" h="1757562">
                <a:moveTo>
                  <a:pt x="0" y="0"/>
                </a:moveTo>
                <a:lnTo>
                  <a:pt x="1061128" y="0"/>
                </a:lnTo>
                <a:lnTo>
                  <a:pt x="1061128" y="1757562"/>
                </a:lnTo>
                <a:lnTo>
                  <a:pt x="0" y="17575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028700" y="810891"/>
            <a:ext cx="14201433"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Activity 1: Informal vs formal communication</a:t>
            </a:r>
          </a:p>
        </p:txBody>
      </p:sp>
      <p:sp>
        <p:nvSpPr>
          <p:cNvPr id="13" name="TextBox 13"/>
          <p:cNvSpPr txBox="1"/>
          <p:nvPr/>
        </p:nvSpPr>
        <p:spPr>
          <a:xfrm>
            <a:off x="1028700" y="2588882"/>
            <a:ext cx="7387832" cy="563880"/>
          </a:xfrm>
          <a:prstGeom prst="rect">
            <a:avLst/>
          </a:prstGeom>
        </p:spPr>
        <p:txBody>
          <a:bodyPr lIns="0" tIns="0" rIns="0" bIns="0" rtlCol="0" anchor="t">
            <a:spAutoFit/>
          </a:bodyPr>
          <a:lstStyle/>
          <a:p>
            <a:pPr algn="ctr">
              <a:lnSpc>
                <a:spcPts val="4620"/>
              </a:lnSpc>
            </a:pPr>
            <a:r>
              <a:rPr lang="en-US" sz="3300" b="1">
                <a:solidFill>
                  <a:srgbClr val="28538D"/>
                </a:solidFill>
                <a:latin typeface="Canva Sans Bold"/>
                <a:ea typeface="Canva Sans Bold"/>
                <a:cs typeface="Canva Sans Bold"/>
                <a:sym typeface="Canva Sans Bold"/>
              </a:rPr>
              <a:t>Situations to use formal language</a:t>
            </a:r>
          </a:p>
        </p:txBody>
      </p:sp>
      <p:sp>
        <p:nvSpPr>
          <p:cNvPr id="14" name="TextBox 14"/>
          <p:cNvSpPr txBox="1"/>
          <p:nvPr/>
        </p:nvSpPr>
        <p:spPr>
          <a:xfrm>
            <a:off x="9910229" y="2298369"/>
            <a:ext cx="7387832" cy="1144905"/>
          </a:xfrm>
          <a:prstGeom prst="rect">
            <a:avLst/>
          </a:prstGeom>
        </p:spPr>
        <p:txBody>
          <a:bodyPr lIns="0" tIns="0" rIns="0" bIns="0" rtlCol="0" anchor="t">
            <a:spAutoFit/>
          </a:bodyPr>
          <a:lstStyle/>
          <a:p>
            <a:pPr algn="ctr">
              <a:lnSpc>
                <a:spcPts val="4620"/>
              </a:lnSpc>
            </a:pPr>
            <a:r>
              <a:rPr lang="en-US" sz="3300" b="1">
                <a:solidFill>
                  <a:srgbClr val="C74A25"/>
                </a:solidFill>
                <a:latin typeface="Canva Sans Bold"/>
                <a:ea typeface="Canva Sans Bold"/>
                <a:cs typeface="Canva Sans Bold"/>
                <a:sym typeface="Canva Sans Bold"/>
              </a:rPr>
              <a:t>Situations to use</a:t>
            </a:r>
          </a:p>
          <a:p>
            <a:pPr algn="ctr">
              <a:lnSpc>
                <a:spcPts val="4620"/>
              </a:lnSpc>
            </a:pPr>
            <a:r>
              <a:rPr lang="en-US" sz="3300" b="1">
                <a:solidFill>
                  <a:srgbClr val="C74A25"/>
                </a:solidFill>
                <a:latin typeface="Canva Sans Bold"/>
                <a:ea typeface="Canva Sans Bold"/>
                <a:cs typeface="Canva Sans Bold"/>
                <a:sym typeface="Canva Sans Bold"/>
              </a:rPr>
              <a:t> informal language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1649290" y="1541991"/>
          <a:ext cx="13292480" cy="8534403"/>
        </p:xfrm>
        <a:graphic>
          <a:graphicData uri="http://schemas.openxmlformats.org/drawingml/2006/table">
            <a:tbl>
              <a:tblPr/>
              <a:tblGrid>
                <a:gridCol w="6610067">
                  <a:extLst>
                    <a:ext uri="{9D8B030D-6E8A-4147-A177-3AD203B41FA5}">
                      <a16:colId xmlns:a16="http://schemas.microsoft.com/office/drawing/2014/main" val="20000"/>
                    </a:ext>
                  </a:extLst>
                </a:gridCol>
                <a:gridCol w="6682413">
                  <a:extLst>
                    <a:ext uri="{9D8B030D-6E8A-4147-A177-3AD203B41FA5}">
                      <a16:colId xmlns:a16="http://schemas.microsoft.com/office/drawing/2014/main" val="20001"/>
                    </a:ext>
                  </a:extLst>
                </a:gridCol>
              </a:tblGrid>
              <a:tr h="897353">
                <a:tc>
                  <a:txBody>
                    <a:bodyPr/>
                    <a:lstStyle/>
                    <a:p>
                      <a:pPr algn="l">
                        <a:lnSpc>
                          <a:spcPts val="3779"/>
                        </a:lnSpc>
                        <a:defRPr/>
                      </a:pPr>
                      <a:r>
                        <a:rPr lang="en-US" sz="2699" b="1">
                          <a:solidFill>
                            <a:srgbClr val="000000"/>
                          </a:solidFill>
                          <a:latin typeface="Canva Sans Bold"/>
                          <a:ea typeface="Canva Sans Bold"/>
                          <a:cs typeface="Canva Sans Bold"/>
                          <a:sym typeface="Canva Sans Bold"/>
                        </a:rPr>
                        <a:t>Informal</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779"/>
                        </a:lnSpc>
                        <a:defRPr/>
                      </a:pPr>
                      <a:r>
                        <a:rPr lang="en-US" sz="2699" b="1">
                          <a:solidFill>
                            <a:srgbClr val="000000"/>
                          </a:solidFill>
                          <a:latin typeface="Canva Sans Bold"/>
                          <a:ea typeface="Canva Sans Bold"/>
                          <a:cs typeface="Canva Sans Bold"/>
                          <a:sym typeface="Canva Sans Bold"/>
                        </a:rPr>
                        <a:t>Formal</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3705">
                <a:tc>
                  <a:txBody>
                    <a:bodyPr/>
                    <a:lstStyle/>
                    <a:p>
                      <a:pPr algn="l">
                        <a:lnSpc>
                          <a:spcPts val="2800"/>
                        </a:lnSpc>
                        <a:defRPr/>
                      </a:pPr>
                      <a:r>
                        <a:rPr lang="en-US" sz="2000">
                          <a:solidFill>
                            <a:srgbClr val="000000"/>
                          </a:solidFill>
                          <a:latin typeface="Canva Sans"/>
                          <a:ea typeface="Canva Sans"/>
                          <a:cs typeface="Canva Sans"/>
                          <a:sym typeface="Canva Sans"/>
                        </a:rPr>
                        <a:t>Coffee please</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Canva Sans"/>
                          <a:ea typeface="Canva Sans"/>
                          <a:cs typeface="Canva Sans"/>
                          <a:sym typeface="Canva Sans"/>
                        </a:rPr>
                        <a:t>May I have a coffee, please? </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3705">
                <a:tc>
                  <a:txBody>
                    <a:bodyPr/>
                    <a:lstStyle/>
                    <a:p>
                      <a:pPr algn="l">
                        <a:lnSpc>
                          <a:spcPts val="2800"/>
                        </a:lnSpc>
                        <a:defRPr/>
                      </a:pPr>
                      <a:r>
                        <a:rPr lang="en-US" sz="2000">
                          <a:solidFill>
                            <a:srgbClr val="000000"/>
                          </a:solidFill>
                          <a:latin typeface="Canva Sans"/>
                          <a:ea typeface="Canva Sans"/>
                          <a:cs typeface="Canva Sans"/>
                          <a:sym typeface="Canva Sans"/>
                        </a:rPr>
                        <a:t>What do you want?  </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3705">
                <a:tc>
                  <a:txBody>
                    <a:bodyPr/>
                    <a:lstStyle/>
                    <a:p>
                      <a:pPr algn="l">
                        <a:lnSpc>
                          <a:spcPts val="2800"/>
                        </a:lnSpc>
                        <a:defRPr/>
                      </a:pPr>
                      <a:r>
                        <a:rPr lang="en-US" sz="2000">
                          <a:solidFill>
                            <a:srgbClr val="000000"/>
                          </a:solidFill>
                          <a:latin typeface="Canva Sans"/>
                          <a:ea typeface="Canva Sans"/>
                          <a:cs typeface="Canva Sans"/>
                          <a:sym typeface="Canva Sans"/>
                        </a:rPr>
                        <a:t>That's a rip off!</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3705">
                <a:tc>
                  <a:txBody>
                    <a:bodyPr/>
                    <a:lstStyle/>
                    <a:p>
                      <a:pPr algn="l">
                        <a:lnSpc>
                          <a:spcPts val="2800"/>
                        </a:lnSpc>
                        <a:defRPr/>
                      </a:pP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Canva Sans"/>
                          <a:ea typeface="Canva Sans"/>
                          <a:cs typeface="Canva Sans"/>
                          <a:sym typeface="Canva Sans"/>
                        </a:rPr>
                        <a:t>I'd like to introduce my mother  </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3705">
                <a:tc>
                  <a:txBody>
                    <a:bodyPr/>
                    <a:lstStyle/>
                    <a:p>
                      <a:pPr algn="l">
                        <a:lnSpc>
                          <a:spcPts val="2800"/>
                        </a:lnSpc>
                        <a:defRPr/>
                      </a:pPr>
                      <a:r>
                        <a:rPr lang="en-US" sz="2000">
                          <a:solidFill>
                            <a:srgbClr val="000000"/>
                          </a:solidFill>
                          <a:latin typeface="Canva Sans"/>
                          <a:ea typeface="Canva Sans"/>
                          <a:cs typeface="Canva Sans"/>
                          <a:sym typeface="Canva Sans"/>
                        </a:rPr>
                        <a:t>Great hat! </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63705">
                <a:tc>
                  <a:txBody>
                    <a:bodyPr/>
                    <a:lstStyle/>
                    <a:p>
                      <a:pPr algn="l">
                        <a:lnSpc>
                          <a:spcPts val="2800"/>
                        </a:lnSpc>
                        <a:defRPr/>
                      </a:pPr>
                      <a:r>
                        <a:rPr lang="en-US" sz="2000">
                          <a:solidFill>
                            <a:srgbClr val="000000"/>
                          </a:solidFill>
                          <a:latin typeface="Canva Sans"/>
                          <a:ea typeface="Canva Sans"/>
                          <a:cs typeface="Canva Sans"/>
                          <a:sym typeface="Canva Sans"/>
                        </a:rPr>
                        <a:t>Where's the way out?  </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63705">
                <a:tc>
                  <a:txBody>
                    <a:bodyPr/>
                    <a:lstStyle/>
                    <a:p>
                      <a:pPr algn="l">
                        <a:lnSpc>
                          <a:spcPts val="2800"/>
                        </a:lnSpc>
                        <a:defRPr/>
                      </a:pP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Canva Sans"/>
                          <a:ea typeface="Canva Sans"/>
                          <a:cs typeface="Canva Sans"/>
                          <a:sym typeface="Canva Sans"/>
                        </a:rPr>
                        <a:t>May I speak to the headteacher, please?</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63705">
                <a:tc>
                  <a:txBody>
                    <a:bodyPr/>
                    <a:lstStyle/>
                    <a:p>
                      <a:pPr algn="l">
                        <a:lnSpc>
                          <a:spcPts val="2800"/>
                        </a:lnSpc>
                        <a:defRPr/>
                      </a:pP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Canva Sans"/>
                          <a:ea typeface="Canva Sans"/>
                          <a:cs typeface="Canva Sans"/>
                          <a:sym typeface="Canva Sans"/>
                        </a:rPr>
                        <a:t>I’m intending to visit my aunt in the near future</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63705">
                <a:tc>
                  <a:txBody>
                    <a:bodyPr/>
                    <a:lstStyle/>
                    <a:p>
                      <a:pPr algn="l">
                        <a:lnSpc>
                          <a:spcPts val="2800"/>
                        </a:lnSpc>
                        <a:defRPr/>
                      </a:pPr>
                      <a:r>
                        <a:rPr lang="en-US" sz="2000">
                          <a:solidFill>
                            <a:srgbClr val="000000"/>
                          </a:solidFill>
                          <a:latin typeface="Canva Sans"/>
                          <a:ea typeface="Canva Sans"/>
                          <a:cs typeface="Canva Sans"/>
                          <a:sym typeface="Canva Sans"/>
                        </a:rPr>
                        <a:t>Why not?</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63705">
                <a:tc>
                  <a:txBody>
                    <a:bodyPr/>
                    <a:lstStyle/>
                    <a:p>
                      <a:pPr algn="l">
                        <a:lnSpc>
                          <a:spcPts val="2800"/>
                        </a:lnSpc>
                        <a:defRPr/>
                      </a:pP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Canva Sans"/>
                          <a:ea typeface="Canva Sans"/>
                          <a:cs typeface="Canva Sans"/>
                          <a:sym typeface="Canva Sans"/>
                        </a:rPr>
                        <a:t>I’m hoping to complete my course in the summer</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5"/>
          <p:cNvSpPr txBox="1"/>
          <p:nvPr/>
        </p:nvSpPr>
        <p:spPr>
          <a:xfrm>
            <a:off x="1649290" y="521014"/>
            <a:ext cx="12591480" cy="738504"/>
          </a:xfrm>
          <a:prstGeom prst="rect">
            <a:avLst/>
          </a:prstGeom>
        </p:spPr>
        <p:txBody>
          <a:bodyPr lIns="0" tIns="0" rIns="0" bIns="0" rtlCol="0" anchor="t">
            <a:spAutoFit/>
          </a:bodyPr>
          <a:lstStyle/>
          <a:p>
            <a:pPr algn="l">
              <a:lnSpc>
                <a:spcPts val="6020"/>
              </a:lnSpc>
            </a:pPr>
            <a:r>
              <a:rPr lang="en-US" sz="4300" b="1">
                <a:solidFill>
                  <a:srgbClr val="28538D"/>
                </a:solidFill>
                <a:latin typeface="Canva Sans Bold"/>
                <a:ea typeface="Canva Sans Bold"/>
                <a:cs typeface="Canva Sans Bold"/>
                <a:sym typeface="Canva Sans Bold"/>
              </a:rPr>
              <a:t>Activity 1 - ways of saying things table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1453430"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 Active Listening (Part 1)</a:t>
            </a:r>
          </a:p>
        </p:txBody>
      </p:sp>
      <p:sp>
        <p:nvSpPr>
          <p:cNvPr id="5" name="TextBox 5"/>
          <p:cNvSpPr txBox="1"/>
          <p:nvPr/>
        </p:nvSpPr>
        <p:spPr>
          <a:xfrm>
            <a:off x="1065283" y="1829110"/>
            <a:ext cx="16194017" cy="8007985"/>
          </a:xfrm>
          <a:prstGeom prst="rect">
            <a:avLst/>
          </a:prstGeom>
        </p:spPr>
        <p:txBody>
          <a:bodyPr lIns="0" tIns="0" rIns="0" bIns="0" rtlCol="0" anchor="t">
            <a:spAutoFit/>
          </a:bodyPr>
          <a:lstStyle/>
          <a:p>
            <a:pPr algn="l">
              <a:lnSpc>
                <a:spcPts val="4200"/>
              </a:lnSpc>
            </a:pPr>
            <a:r>
              <a:rPr lang="en-US" sz="3000" b="1">
                <a:solidFill>
                  <a:srgbClr val="C74A25"/>
                </a:solidFill>
                <a:latin typeface="Canva Sans Bold"/>
                <a:ea typeface="Canva Sans Bold"/>
                <a:cs typeface="Canva Sans Bold"/>
                <a:sym typeface="Canva Sans Bold"/>
              </a:rPr>
              <a:t>Introduction</a:t>
            </a:r>
          </a:p>
          <a:p>
            <a:pPr algn="l">
              <a:lnSpc>
                <a:spcPts val="4200"/>
              </a:lnSpc>
            </a:pPr>
            <a:r>
              <a:rPr lang="en-US" sz="3000">
                <a:solidFill>
                  <a:srgbClr val="28538D"/>
                </a:solidFill>
                <a:latin typeface="Canva Sans"/>
                <a:ea typeface="Canva Sans"/>
                <a:cs typeface="Canva Sans"/>
                <a:sym typeface="Canva Sans"/>
              </a:rPr>
              <a:t>Communication skills are not just about speaking, they are about listening too. However, there’s more to being a good listener than hearing the words another person says. For effective communicators, listening is an active process, rather than a passive one. An active listener is a participant in a conversation—not just an audience.</a:t>
            </a:r>
          </a:p>
          <a:p>
            <a:pPr algn="l">
              <a:lnSpc>
                <a:spcPts val="4200"/>
              </a:lnSpc>
            </a:pPr>
            <a:r>
              <a:rPr lang="en-US" sz="3000" b="1">
                <a:solidFill>
                  <a:srgbClr val="28538D"/>
                </a:solidFill>
                <a:latin typeface="Canva Sans Bold"/>
                <a:ea typeface="Canva Sans Bold"/>
                <a:cs typeface="Canva Sans Bold"/>
                <a:sym typeface="Canva Sans Bold"/>
              </a:rPr>
              <a:t>Goal​</a:t>
            </a:r>
          </a:p>
          <a:p>
            <a:pPr algn="l">
              <a:lnSpc>
                <a:spcPts val="4200"/>
              </a:lnSpc>
            </a:pPr>
            <a:r>
              <a:rPr lang="en-US" sz="3000">
                <a:solidFill>
                  <a:srgbClr val="28538D"/>
                </a:solidFill>
                <a:latin typeface="Canva Sans"/>
                <a:ea typeface="Canva Sans"/>
                <a:cs typeface="Canva Sans"/>
                <a:sym typeface="Canva Sans"/>
              </a:rPr>
              <a:t>Help your mentee to understand what active listening is and why it is important, and facilitate practice of key skills in active listening </a:t>
            </a:r>
          </a:p>
          <a:p>
            <a:pPr algn="l">
              <a:lnSpc>
                <a:spcPts val="4200"/>
              </a:lnSpc>
            </a:pPr>
            <a:endParaRPr lang="en-US" sz="3000">
              <a:solidFill>
                <a:srgbClr val="28538D"/>
              </a:solidFill>
              <a:latin typeface="Canva Sans"/>
              <a:ea typeface="Canva Sans"/>
              <a:cs typeface="Canva Sans"/>
              <a:sym typeface="Canva Sans"/>
            </a:endParaRPr>
          </a:p>
          <a:p>
            <a:pPr algn="l">
              <a:lnSpc>
                <a:spcPts val="4200"/>
              </a:lnSpc>
            </a:pPr>
            <a:r>
              <a:rPr lang="en-US" sz="3000" b="1">
                <a:solidFill>
                  <a:srgbClr val="C74A25"/>
                </a:solidFill>
                <a:latin typeface="Canva Sans Bold"/>
                <a:ea typeface="Canva Sans Bold"/>
                <a:cs typeface="Canva Sans Bold"/>
                <a:sym typeface="Canva Sans Bold"/>
              </a:rPr>
              <a:t>Instructions (part 1)</a:t>
            </a:r>
          </a:p>
          <a:p>
            <a:pPr algn="l">
              <a:lnSpc>
                <a:spcPts val="4200"/>
              </a:lnSpc>
            </a:pPr>
            <a:r>
              <a:rPr lang="en-US" sz="3000">
                <a:solidFill>
                  <a:srgbClr val="28538D"/>
                </a:solidFill>
                <a:latin typeface="Canva Sans"/>
                <a:ea typeface="Canva Sans"/>
                <a:cs typeface="Canva Sans"/>
                <a:sym typeface="Canva Sans"/>
              </a:rPr>
              <a:t>Use the BUILD acronym to explore with your mentee the key components of active listening and then discuss with them the importance of active listening skills for the workplace.</a:t>
            </a:r>
          </a:p>
          <a:p>
            <a:pPr algn="l">
              <a:lnSpc>
                <a:spcPts val="4200"/>
              </a:lnSpc>
            </a:pPr>
            <a:r>
              <a:rPr lang="en-US" sz="3000" b="1">
                <a:solidFill>
                  <a:srgbClr val="28538D"/>
                </a:solidFill>
                <a:latin typeface="Canva Sans Bold"/>
                <a:ea typeface="Canva Sans Bold"/>
                <a:cs typeface="Canva Sans Bold"/>
                <a:sym typeface="Canva Sans Bold"/>
              </a:rPr>
              <a:t>Time: 5mins</a:t>
            </a:r>
          </a:p>
          <a:p>
            <a:pPr algn="l">
              <a:lnSpc>
                <a:spcPts val="4480"/>
              </a:lnSpc>
              <a:spcBef>
                <a:spcPct val="0"/>
              </a:spcBef>
            </a:pPr>
            <a:endParaRPr lang="en-US" sz="3000" b="1">
              <a:solidFill>
                <a:srgbClr val="28538D"/>
              </a:solidFill>
              <a:latin typeface="Canva Sans Bold"/>
              <a:ea typeface="Canva Sans Bold"/>
              <a:cs typeface="Canva Sans Bold"/>
              <a:sym typeface="Canva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28700" y="1855298"/>
            <a:ext cx="14201433" cy="7733063"/>
          </a:xfrm>
          <a:custGeom>
            <a:avLst/>
            <a:gdLst/>
            <a:ahLst/>
            <a:cxnLst/>
            <a:rect l="l" t="t" r="r" b="b"/>
            <a:pathLst>
              <a:path w="14201433" h="7733063">
                <a:moveTo>
                  <a:pt x="0" y="0"/>
                </a:moveTo>
                <a:lnTo>
                  <a:pt x="14201433" y="0"/>
                </a:lnTo>
                <a:lnTo>
                  <a:pt x="14201433" y="7733063"/>
                </a:lnTo>
                <a:lnTo>
                  <a:pt x="0" y="7733063"/>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65283" y="537527"/>
            <a:ext cx="12688120"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 Active Listening (Part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840812" y="493708"/>
            <a:ext cx="15050135" cy="1455420"/>
          </a:xfrm>
          <a:prstGeom prst="rect">
            <a:avLst/>
          </a:prstGeom>
        </p:spPr>
        <p:txBody>
          <a:bodyPr lIns="0" tIns="0" rIns="0" bIns="0" rtlCol="0" anchor="t">
            <a:spAutoFit/>
          </a:bodyPr>
          <a:lstStyle/>
          <a:p>
            <a:pPr algn="l">
              <a:lnSpc>
                <a:spcPts val="5880"/>
              </a:lnSpc>
            </a:pPr>
            <a:r>
              <a:rPr lang="en-US" sz="4200" b="1">
                <a:solidFill>
                  <a:srgbClr val="28538D"/>
                </a:solidFill>
                <a:latin typeface="Canva Sans Bold"/>
                <a:ea typeface="Canva Sans Bold"/>
                <a:cs typeface="Canva Sans Bold"/>
                <a:sym typeface="Canva Sans Bold"/>
              </a:rPr>
              <a:t>Activity 2: Active listening  (Part 2: Guided </a:t>
            </a:r>
          </a:p>
          <a:p>
            <a:pPr algn="l">
              <a:lnSpc>
                <a:spcPts val="5880"/>
              </a:lnSpc>
            </a:pPr>
            <a:r>
              <a:rPr lang="en-US" sz="4200" b="1">
                <a:solidFill>
                  <a:srgbClr val="28538D"/>
                </a:solidFill>
                <a:latin typeface="Canva Sans Bold"/>
                <a:ea typeface="Canva Sans Bold"/>
                <a:cs typeface="Canva Sans Bold"/>
                <a:sym typeface="Canva Sans Bold"/>
              </a:rPr>
              <a:t>Conversation)</a:t>
            </a:r>
          </a:p>
        </p:txBody>
      </p:sp>
      <p:sp>
        <p:nvSpPr>
          <p:cNvPr id="5" name="TextBox 5"/>
          <p:cNvSpPr txBox="1"/>
          <p:nvPr/>
        </p:nvSpPr>
        <p:spPr>
          <a:xfrm>
            <a:off x="840812" y="2258567"/>
            <a:ext cx="16194017" cy="7448550"/>
          </a:xfrm>
          <a:prstGeom prst="rect">
            <a:avLst/>
          </a:prstGeom>
        </p:spPr>
        <p:txBody>
          <a:bodyPr lIns="0" tIns="0" rIns="0" bIns="0" rtlCol="0" anchor="t">
            <a:spAutoFit/>
          </a:bodyPr>
          <a:lstStyle/>
          <a:p>
            <a:pPr algn="l">
              <a:lnSpc>
                <a:spcPts val="4200"/>
              </a:lnSpc>
            </a:pPr>
            <a:r>
              <a:rPr lang="en-US" sz="3000" b="1">
                <a:solidFill>
                  <a:srgbClr val="C74A25"/>
                </a:solidFill>
                <a:latin typeface="Canva Sans Bold"/>
                <a:ea typeface="Canva Sans Bold"/>
                <a:cs typeface="Canva Sans Bold"/>
                <a:sym typeface="Canva Sans Bold"/>
              </a:rPr>
              <a:t>Instructions</a:t>
            </a:r>
          </a:p>
          <a:p>
            <a:pPr algn="l">
              <a:lnSpc>
                <a:spcPts val="4200"/>
              </a:lnSpc>
            </a:pPr>
            <a:r>
              <a:rPr lang="en-US" sz="3000" b="1">
                <a:solidFill>
                  <a:srgbClr val="28538D"/>
                </a:solidFill>
                <a:latin typeface="Canva Sans Bold"/>
                <a:ea typeface="Canva Sans Bold"/>
                <a:cs typeface="Canva Sans Bold"/>
                <a:sym typeface="Canva Sans Bold"/>
              </a:rPr>
              <a:t>Step 1:</a:t>
            </a:r>
            <a:r>
              <a:rPr lang="en-US" sz="3000">
                <a:solidFill>
                  <a:srgbClr val="28538D"/>
                </a:solidFill>
                <a:latin typeface="Canva Sans"/>
                <a:ea typeface="Canva Sans"/>
                <a:cs typeface="Canva Sans"/>
                <a:sym typeface="Canva Sans"/>
              </a:rPr>
              <a:t> Ask your mentee to choose a topic they are interested in or passionate about, and then get them to </a:t>
            </a:r>
            <a:r>
              <a:rPr lang="en-US" sz="3000" b="1">
                <a:solidFill>
                  <a:srgbClr val="28538D"/>
                </a:solidFill>
                <a:latin typeface="Canva Sans Bold"/>
                <a:ea typeface="Canva Sans Bold"/>
                <a:cs typeface="Canva Sans Bold"/>
                <a:sym typeface="Canva Sans Bold"/>
              </a:rPr>
              <a:t>share their thoughts and ideas on the chosen topic for around 3 minutes, </a:t>
            </a:r>
            <a:r>
              <a:rPr lang="en-US" sz="3000">
                <a:solidFill>
                  <a:srgbClr val="28538D"/>
                </a:solidFill>
                <a:latin typeface="Canva Sans"/>
                <a:ea typeface="Canva Sans"/>
                <a:cs typeface="Canva Sans"/>
                <a:sym typeface="Canva Sans"/>
              </a:rPr>
              <a:t>while you practice active listening techniques, such as maintaining eye contact, nodding, paraphrasing, and asking open-ended questions.</a:t>
            </a:r>
          </a:p>
          <a:p>
            <a:pPr algn="l">
              <a:lnSpc>
                <a:spcPts val="4200"/>
              </a:lnSpc>
            </a:pPr>
            <a:r>
              <a:rPr lang="en-US" sz="3000" b="1">
                <a:solidFill>
                  <a:srgbClr val="28538D"/>
                </a:solidFill>
                <a:latin typeface="Canva Sans Bold"/>
                <a:ea typeface="Canva Sans Bold"/>
                <a:cs typeface="Canva Sans Bold"/>
                <a:sym typeface="Canva Sans Bold"/>
              </a:rPr>
              <a:t>Step 2: </a:t>
            </a:r>
            <a:r>
              <a:rPr lang="en-US" sz="3000">
                <a:solidFill>
                  <a:srgbClr val="28538D"/>
                </a:solidFill>
                <a:latin typeface="Canva Sans"/>
                <a:ea typeface="Canva Sans"/>
                <a:cs typeface="Canva Sans"/>
                <a:sym typeface="Canva Sans"/>
              </a:rPr>
              <a:t>After your mentee has finished sharing, </a:t>
            </a:r>
            <a:r>
              <a:rPr lang="en-US" sz="3000" b="1">
                <a:solidFill>
                  <a:srgbClr val="28538D"/>
                </a:solidFill>
                <a:latin typeface="Canva Sans Bold"/>
                <a:ea typeface="Canva Sans Bold"/>
                <a:cs typeface="Canva Sans Bold"/>
                <a:sym typeface="Canva Sans Bold"/>
              </a:rPr>
              <a:t>ask them to take a moment to reflect</a:t>
            </a:r>
            <a:r>
              <a:rPr lang="en-US" sz="3000">
                <a:solidFill>
                  <a:srgbClr val="28538D"/>
                </a:solidFill>
                <a:latin typeface="Canva Sans"/>
                <a:ea typeface="Canva Sans"/>
                <a:cs typeface="Canva Sans"/>
                <a:sym typeface="Canva Sans"/>
              </a:rPr>
              <a:t> on how they felt while speaking and whether they felt actively listened to.</a:t>
            </a:r>
          </a:p>
          <a:p>
            <a:pPr algn="l">
              <a:lnSpc>
                <a:spcPts val="4200"/>
              </a:lnSpc>
            </a:pPr>
            <a:r>
              <a:rPr lang="en-US" sz="3000" b="1">
                <a:solidFill>
                  <a:srgbClr val="28538D"/>
                </a:solidFill>
                <a:latin typeface="Canva Sans Bold"/>
                <a:ea typeface="Canva Sans Bold"/>
                <a:cs typeface="Canva Sans Bold"/>
                <a:sym typeface="Canva Sans Bold"/>
              </a:rPr>
              <a:t>Step 3: Now switch roles:</a:t>
            </a:r>
            <a:r>
              <a:rPr lang="en-US" sz="3000">
                <a:solidFill>
                  <a:srgbClr val="28538D"/>
                </a:solidFill>
                <a:latin typeface="Canva Sans"/>
                <a:ea typeface="Canva Sans"/>
                <a:cs typeface="Canva Sans"/>
                <a:sym typeface="Canva Sans"/>
              </a:rPr>
              <a:t>  It is your turn to talk for 3 mintues</a:t>
            </a:r>
            <a:r>
              <a:rPr lang="en-US" sz="3000" b="1">
                <a:solidFill>
                  <a:srgbClr val="28538D"/>
                </a:solidFill>
                <a:latin typeface="Canva Sans Bold"/>
                <a:ea typeface="Canva Sans Bold"/>
                <a:cs typeface="Canva Sans Bold"/>
                <a:sym typeface="Canva Sans Bold"/>
              </a:rPr>
              <a:t> </a:t>
            </a:r>
            <a:r>
              <a:rPr lang="en-US" sz="3000">
                <a:solidFill>
                  <a:srgbClr val="28538D"/>
                </a:solidFill>
                <a:latin typeface="Canva Sans"/>
                <a:ea typeface="Canva Sans"/>
                <a:cs typeface="Canva Sans"/>
                <a:sym typeface="Canva Sans"/>
              </a:rPr>
              <a:t> whilst the mentee practices active listening skills, encourage them to refer back to the BUILD acronym. You may also want to share with them the ‘Steps for Active Listening’ Guide</a:t>
            </a:r>
          </a:p>
          <a:p>
            <a:pPr algn="l">
              <a:lnSpc>
                <a:spcPts val="4200"/>
              </a:lnSpc>
            </a:pPr>
            <a:r>
              <a:rPr lang="en-US" sz="3000" b="1">
                <a:solidFill>
                  <a:srgbClr val="28538D"/>
                </a:solidFill>
                <a:latin typeface="Canva Sans Bold"/>
                <a:ea typeface="Canva Sans Bold"/>
                <a:cs typeface="Canva Sans Bold"/>
                <a:sym typeface="Canva Sans Bold"/>
              </a:rPr>
              <a:t>Step 4: </a:t>
            </a:r>
            <a:r>
              <a:rPr lang="en-US" sz="3000">
                <a:solidFill>
                  <a:srgbClr val="28538D"/>
                </a:solidFill>
                <a:latin typeface="Canva Sans"/>
                <a:ea typeface="Canva Sans"/>
                <a:cs typeface="Canva Sans"/>
                <a:sym typeface="Canva Sans"/>
              </a:rPr>
              <a:t>Offer specific feedback on the mentee's active listening skills, highlighting strengths and suggesting areas for improvement, if applicable. </a:t>
            </a:r>
          </a:p>
          <a:p>
            <a:pPr algn="l">
              <a:lnSpc>
                <a:spcPts val="4200"/>
              </a:lnSpc>
            </a:pPr>
            <a:r>
              <a:rPr lang="en-US" sz="3000" b="1">
                <a:solidFill>
                  <a:srgbClr val="C74A25"/>
                </a:solidFill>
                <a:latin typeface="Canva Sans Bold"/>
                <a:ea typeface="Canva Sans Bold"/>
                <a:cs typeface="Canva Sans Bold"/>
                <a:sym typeface="Canva Sans Bold"/>
              </a:rPr>
              <a:t>Time: 15mins </a:t>
            </a:r>
          </a:p>
          <a:p>
            <a:pPr algn="l">
              <a:lnSpc>
                <a:spcPts val="4200"/>
              </a:lnSpc>
              <a:spcBef>
                <a:spcPct val="0"/>
              </a:spcBef>
            </a:pPr>
            <a:endParaRPr lang="en-US" sz="3000" b="1">
              <a:solidFill>
                <a:srgbClr val="C74A25"/>
              </a:solidFill>
              <a:latin typeface="Canva Sans Bold"/>
              <a:ea typeface="Canva Sans Bold"/>
              <a:cs typeface="Canva Sans Bold"/>
              <a:sym typeface="Canva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720028" y="1619250"/>
          <a:ext cx="16847944" cy="8391527"/>
        </p:xfrm>
        <a:graphic>
          <a:graphicData uri="http://schemas.openxmlformats.org/drawingml/2006/table">
            <a:tbl>
              <a:tblPr/>
              <a:tblGrid>
                <a:gridCol w="4416630">
                  <a:extLst>
                    <a:ext uri="{9D8B030D-6E8A-4147-A177-3AD203B41FA5}">
                      <a16:colId xmlns:a16="http://schemas.microsoft.com/office/drawing/2014/main" val="20000"/>
                    </a:ext>
                  </a:extLst>
                </a:gridCol>
                <a:gridCol w="12431314">
                  <a:extLst>
                    <a:ext uri="{9D8B030D-6E8A-4147-A177-3AD203B41FA5}">
                      <a16:colId xmlns:a16="http://schemas.microsoft.com/office/drawing/2014/main" val="20001"/>
                    </a:ext>
                  </a:extLst>
                </a:gridCol>
              </a:tblGrid>
              <a:tr h="899434">
                <a:tc>
                  <a:txBody>
                    <a:bodyPr/>
                    <a:lstStyle/>
                    <a:p>
                      <a:pPr marL="518157" lvl="1" indent="-259078" algn="ctr">
                        <a:lnSpc>
                          <a:spcPts val="3359"/>
                        </a:lnSpc>
                        <a:buAutoNum type="arabicPeriod"/>
                        <a:defRPr/>
                      </a:pPr>
                      <a:r>
                        <a:rPr lang="en-US" sz="2399" b="1">
                          <a:solidFill>
                            <a:srgbClr val="000000"/>
                          </a:solidFill>
                          <a:latin typeface="Canva Sans Bold"/>
                          <a:ea typeface="Canva Sans Bold"/>
                          <a:cs typeface="Canva Sans Bold"/>
                          <a:sym typeface="Canva Sans Bold"/>
                        </a:rPr>
                        <a:t>Pay Attention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Canva Sans"/>
                          <a:ea typeface="Canva Sans"/>
                          <a:cs typeface="Canva Sans"/>
                          <a:sym typeface="Canva Sans"/>
                        </a:rPr>
                        <a:t>Give your full attention to the speaker and focus on what they are saying. Maintain eye contact.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76919">
                <a:tc>
                  <a:txBody>
                    <a:bodyPr/>
                    <a:lstStyle/>
                    <a:p>
                      <a:pPr algn="ctr">
                        <a:lnSpc>
                          <a:spcPts val="3359"/>
                        </a:lnSpc>
                        <a:defRPr/>
                      </a:pPr>
                      <a:r>
                        <a:rPr lang="en-US" sz="2399">
                          <a:solidFill>
                            <a:srgbClr val="000000"/>
                          </a:solidFill>
                          <a:latin typeface="Canva Sans"/>
                          <a:ea typeface="Canva Sans"/>
                          <a:cs typeface="Canva Sans"/>
                          <a:sym typeface="Canva Sans"/>
                        </a:rPr>
                        <a:t>2.  </a:t>
                      </a:r>
                      <a:r>
                        <a:rPr lang="en-US" sz="2399" b="1">
                          <a:solidFill>
                            <a:srgbClr val="000000"/>
                          </a:solidFill>
                          <a:latin typeface="Canva Sans Bold"/>
                          <a:ea typeface="Canva Sans Bold"/>
                          <a:cs typeface="Canva Sans Bold"/>
                          <a:sym typeface="Canva Sans Bold"/>
                        </a:rPr>
                        <a:t>Avoid Interruptions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Canva Sans"/>
                          <a:ea typeface="Canva Sans"/>
                          <a:cs typeface="Canva Sans"/>
                          <a:sym typeface="Canva Sans"/>
                        </a:rPr>
                        <a:t>Let the speaker express their thoughts without interrupting. Avoid finishing their sentences or jumping to conclusions.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6919">
                <a:tc>
                  <a:txBody>
                    <a:bodyPr/>
                    <a:lstStyle/>
                    <a:p>
                      <a:pPr algn="ctr">
                        <a:lnSpc>
                          <a:spcPts val="3359"/>
                        </a:lnSpc>
                        <a:defRPr/>
                      </a:pPr>
                      <a:r>
                        <a:rPr lang="en-US" sz="2399" b="1">
                          <a:solidFill>
                            <a:srgbClr val="000000"/>
                          </a:solidFill>
                          <a:latin typeface="Canva Sans Bold"/>
                          <a:ea typeface="Canva Sans Bold"/>
                          <a:cs typeface="Canva Sans Bold"/>
                          <a:sym typeface="Canva Sans Bold"/>
                        </a:rPr>
                        <a:t>3.  Reflect Feelings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Canva Sans"/>
                          <a:ea typeface="Canva Sans"/>
                          <a:cs typeface="Canva Sans"/>
                          <a:sym typeface="Canva Sans"/>
                        </a:rPr>
                        <a:t>Recognise and acknowledge the speaker's emotions or feelings shown through their words or tone of voice. This shows empathy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84983">
                <a:tc>
                  <a:txBody>
                    <a:bodyPr/>
                    <a:lstStyle/>
                    <a:p>
                      <a:pPr algn="ctr">
                        <a:lnSpc>
                          <a:spcPts val="3359"/>
                        </a:lnSpc>
                        <a:defRPr/>
                      </a:pPr>
                      <a:r>
                        <a:rPr lang="en-US" sz="2399" b="1">
                          <a:solidFill>
                            <a:srgbClr val="000000"/>
                          </a:solidFill>
                          <a:latin typeface="Canva Sans Bold"/>
                          <a:ea typeface="Canva Sans Bold"/>
                          <a:cs typeface="Canva Sans Bold"/>
                          <a:sym typeface="Canva Sans Bold"/>
                        </a:rPr>
                        <a:t>4.  Ask Clarifying Questions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Canva Sans"/>
                          <a:ea typeface="Canva Sans"/>
                          <a:cs typeface="Canva Sans"/>
                          <a:sym typeface="Canva Sans"/>
                        </a:rPr>
                        <a:t>Ask for clarification when you don't understand something. Ask open-ended questions to encourage the speaker to provide more details or elaborate on their thoughts.</a:t>
                      </a:r>
                      <a:endParaRPr lang="en-US" sz="1100"/>
                    </a:p>
                    <a:p>
                      <a:pPr algn="ctr">
                        <a:lnSpc>
                          <a:spcPts val="2799"/>
                        </a:lnSpc>
                      </a:pPr>
                      <a:r>
                        <a:rPr lang="en-US" sz="1999" i="1">
                          <a:solidFill>
                            <a:srgbClr val="000000"/>
                          </a:solidFill>
                          <a:latin typeface="Canva Sans Italics"/>
                          <a:ea typeface="Canva Sans Italics"/>
                          <a:cs typeface="Canva Sans Italics"/>
                          <a:sym typeface="Canva Sans Italics"/>
                        </a:rPr>
                        <a:t>Can you give me an example or show me what you mean?; What exactly do you mean by that?; Can you tell me more?; Why do you think that?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9434">
                <a:tc>
                  <a:txBody>
                    <a:bodyPr/>
                    <a:lstStyle/>
                    <a:p>
                      <a:pPr algn="ctr">
                        <a:lnSpc>
                          <a:spcPts val="3359"/>
                        </a:lnSpc>
                        <a:defRPr/>
                      </a:pPr>
                      <a:r>
                        <a:rPr lang="en-US" sz="2399">
                          <a:solidFill>
                            <a:srgbClr val="000000"/>
                          </a:solidFill>
                          <a:latin typeface="Canva Sans"/>
                          <a:ea typeface="Canva Sans"/>
                          <a:cs typeface="Canva Sans"/>
                          <a:sym typeface="Canva Sans"/>
                        </a:rPr>
                        <a:t>5. </a:t>
                      </a:r>
                      <a:r>
                        <a:rPr lang="en-US" sz="2399" b="1">
                          <a:solidFill>
                            <a:srgbClr val="000000"/>
                          </a:solidFill>
                          <a:latin typeface="Canva Sans Bold"/>
                          <a:ea typeface="Canva Sans Bold"/>
                          <a:cs typeface="Canva Sans Bold"/>
                          <a:sym typeface="Canva Sans Bold"/>
                        </a:rPr>
                        <a:t>. Reflect on the content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Canva Sans"/>
                          <a:ea typeface="Canva Sans"/>
                          <a:cs typeface="Canva Sans"/>
                          <a:sym typeface="Canva Sans"/>
                        </a:rPr>
                        <a:t>share your thoughts, insights, or relevant personal experiences if appropriate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6919">
                <a:tc>
                  <a:txBody>
                    <a:bodyPr/>
                    <a:lstStyle/>
                    <a:p>
                      <a:pPr algn="ctr">
                        <a:lnSpc>
                          <a:spcPts val="3359"/>
                        </a:lnSpc>
                        <a:defRPr/>
                      </a:pPr>
                      <a:r>
                        <a:rPr lang="en-US" sz="2399">
                          <a:solidFill>
                            <a:srgbClr val="000000"/>
                          </a:solidFill>
                          <a:latin typeface="Canva Sans"/>
                          <a:ea typeface="Canva Sans"/>
                          <a:cs typeface="Canva Sans"/>
                          <a:sym typeface="Canva Sans"/>
                        </a:rPr>
                        <a:t>6.  </a:t>
                      </a:r>
                      <a:r>
                        <a:rPr lang="en-US" sz="2399" b="1">
                          <a:solidFill>
                            <a:srgbClr val="000000"/>
                          </a:solidFill>
                          <a:latin typeface="Canva Sans Bold"/>
                          <a:ea typeface="Canva Sans Bold"/>
                          <a:cs typeface="Canva Sans Bold"/>
                          <a:sym typeface="Canva Sans Bold"/>
                        </a:rPr>
                        <a:t>Avoid Judgment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Canva Sans"/>
                          <a:ea typeface="Canva Sans"/>
                          <a:cs typeface="Canva Sans"/>
                          <a:sym typeface="Canva Sans"/>
                        </a:rPr>
                        <a:t>Listen with an open mind, allowing the speaker to express themselves freely without feeling judged.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176919">
                <a:tc>
                  <a:txBody>
                    <a:bodyPr/>
                    <a:lstStyle/>
                    <a:p>
                      <a:pPr algn="ctr">
                        <a:lnSpc>
                          <a:spcPts val="3359"/>
                        </a:lnSpc>
                        <a:defRPr/>
                      </a:pPr>
                      <a:r>
                        <a:rPr lang="en-US" sz="2399" b="1">
                          <a:solidFill>
                            <a:srgbClr val="000000"/>
                          </a:solidFill>
                          <a:latin typeface="Canva Sans Bold"/>
                          <a:ea typeface="Canva Sans Bold"/>
                          <a:cs typeface="Canva Sans Bold"/>
                          <a:sym typeface="Canva Sans Bold"/>
                        </a:rPr>
                        <a:t>7. Paraphrase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Canva Sans"/>
                          <a:ea typeface="Canva Sans"/>
                          <a:cs typeface="Canva Sans"/>
                          <a:sym typeface="Canva Sans"/>
                        </a:rPr>
                        <a:t>Summarise or restate their words to ensure understanding. This demonstrates that you are actively processing the information and helps clarify any misunderstandings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TextBox 5"/>
          <p:cNvSpPr txBox="1"/>
          <p:nvPr/>
        </p:nvSpPr>
        <p:spPr>
          <a:xfrm>
            <a:off x="1028700" y="372423"/>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‘Steps of Active Listening’ Guide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Custom</PresentationFormat>
  <Paragraphs>87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(new)</dc:title>
  <cp:lastModifiedBy>Kate Powys-Maurice</cp:lastModifiedBy>
  <cp:revision>2</cp:revision>
  <dcterms:created xsi:type="dcterms:W3CDTF">2006-08-16T00:00:00Z</dcterms:created>
  <dcterms:modified xsi:type="dcterms:W3CDTF">2024-09-02T11:19:54Z</dcterms:modified>
  <dc:identifier>DAGNpse9QSo</dc:identifier>
</cp:coreProperties>
</file>