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p:scale>
          <a:sx n="72" d="100"/>
          <a:sy n="72" d="100"/>
        </p:scale>
        <p:origin x="456" y="-6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82B0E-5D01-B464-D185-29FC17A94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7A8E57D-5B92-282A-74A7-4B259D19D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1260289-73B5-8573-1C43-307E82475C36}"/>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5" name="Footer Placeholder 4">
            <a:extLst>
              <a:ext uri="{FF2B5EF4-FFF2-40B4-BE49-F238E27FC236}">
                <a16:creationId xmlns:a16="http://schemas.microsoft.com/office/drawing/2014/main" id="{380A73E6-5C17-D3D4-6D6E-C9C21D31D4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26FF95-57DA-4EB3-692B-97BE3DC4593C}"/>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1860348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F1ABB-A73A-2EF5-4631-D917E2A90B5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3F455B9-585C-77B0-3724-7B3AF2B974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4BB8B0-62B2-0C4B-C975-CF96900EBA40}"/>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5" name="Footer Placeholder 4">
            <a:extLst>
              <a:ext uri="{FF2B5EF4-FFF2-40B4-BE49-F238E27FC236}">
                <a16:creationId xmlns:a16="http://schemas.microsoft.com/office/drawing/2014/main" id="{2BCA3912-9B36-58D8-B19C-DFA1214C48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19C80A-57FC-EE4F-4C03-4B916E52690F}"/>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1320990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59C3A5-7770-BD46-3BD0-C79156E5326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A50E53-38D4-FF77-F867-E9F752447B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C8C552-9521-086A-C113-B247F31B7EC9}"/>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5" name="Footer Placeholder 4">
            <a:extLst>
              <a:ext uri="{FF2B5EF4-FFF2-40B4-BE49-F238E27FC236}">
                <a16:creationId xmlns:a16="http://schemas.microsoft.com/office/drawing/2014/main" id="{62798951-B33E-6F42-0C6D-B1877FFC55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C3952D-4638-BB19-8FCF-FE31CD946BCA}"/>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2996176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DF04-46A4-8279-3988-9052A104EE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D8EF7D-F977-F193-8F4A-D8E779BF6F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FD329C-C71C-2388-A982-116140AC2A6A}"/>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5" name="Footer Placeholder 4">
            <a:extLst>
              <a:ext uri="{FF2B5EF4-FFF2-40B4-BE49-F238E27FC236}">
                <a16:creationId xmlns:a16="http://schemas.microsoft.com/office/drawing/2014/main" id="{F6D8EA2E-0F1D-0240-8798-D0CAEAEE49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BED311-9E71-B95A-4B6F-3A5146DCB447}"/>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4116701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BEEB-B3CA-1C74-74AA-BC23A2D396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C5E876B-D501-A2C0-385A-F5211A4B477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9EEDD1-315C-B896-22F3-378881B07566}"/>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5" name="Footer Placeholder 4">
            <a:extLst>
              <a:ext uri="{FF2B5EF4-FFF2-40B4-BE49-F238E27FC236}">
                <a16:creationId xmlns:a16="http://schemas.microsoft.com/office/drawing/2014/main" id="{D7AA5374-B59E-6835-26A3-6584094313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DCB129-EC07-71D1-FBFD-7456D752D02B}"/>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1082078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225DD-BD99-F8E0-DD8B-0C314F6A34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09861B-635F-09E3-BB46-D17FD6B5D8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BB281E-EC1E-7501-A0A3-D5AA503282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DC92B82-E89B-0329-0121-41B3F7BECDAD}"/>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6" name="Footer Placeholder 5">
            <a:extLst>
              <a:ext uri="{FF2B5EF4-FFF2-40B4-BE49-F238E27FC236}">
                <a16:creationId xmlns:a16="http://schemas.microsoft.com/office/drawing/2014/main" id="{FF915C61-7C24-EEE6-DC80-B41AA13159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97961D-31F3-7707-6917-ABF811EAAF0A}"/>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605183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3F60D-C367-E8EC-CEA2-C071E3A8334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428072-B2D2-3D55-2CA5-60C526186C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789AB3-6370-1235-E24A-B6740B54BF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864613-EBF3-1DA8-81D2-E30770C249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6DB265-802C-94F6-80A9-E26C7EF8EA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AED6963-45DC-08A7-1AC6-AA3546D6902D}"/>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8" name="Footer Placeholder 7">
            <a:extLst>
              <a:ext uri="{FF2B5EF4-FFF2-40B4-BE49-F238E27FC236}">
                <a16:creationId xmlns:a16="http://schemas.microsoft.com/office/drawing/2014/main" id="{49136B85-B679-155F-ECCD-EDA879CF5C8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968D71D-1ABF-03E6-740E-2974D6BAB636}"/>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1143812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FAC2D-33EA-0A2B-C7A0-6CF6A73AC38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9D5EF53-8C1F-7A91-A064-1FE1C3A4285B}"/>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4" name="Footer Placeholder 3">
            <a:extLst>
              <a:ext uri="{FF2B5EF4-FFF2-40B4-BE49-F238E27FC236}">
                <a16:creationId xmlns:a16="http://schemas.microsoft.com/office/drawing/2014/main" id="{26842C27-93BC-3F0B-042F-25600B5B438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7C72F61-D8FA-C64C-CFB7-A0A3EFE01855}"/>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3361877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2DEC56-465C-8B1D-F9E2-E1AF6E71596F}"/>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3" name="Footer Placeholder 2">
            <a:extLst>
              <a:ext uri="{FF2B5EF4-FFF2-40B4-BE49-F238E27FC236}">
                <a16:creationId xmlns:a16="http://schemas.microsoft.com/office/drawing/2014/main" id="{00B17CBD-0CC1-D194-36F2-1AD58E3D763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DAA50E0-027D-4142-9206-92512FF85129}"/>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3533896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5F371-2056-6543-6104-6C4FB318AC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0974B83-20B3-0DB3-15AB-9675B5409A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09FE0E8-ADBF-C56B-A318-45D449ABA5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40D562-0D38-C4FE-836B-B0CA004AE5E9}"/>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6" name="Footer Placeholder 5">
            <a:extLst>
              <a:ext uri="{FF2B5EF4-FFF2-40B4-BE49-F238E27FC236}">
                <a16:creationId xmlns:a16="http://schemas.microsoft.com/office/drawing/2014/main" id="{B1B38F9F-B5F7-C0F0-A373-4B7547F3D1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AF39E0-068E-8D56-D15F-FEA021C4761B}"/>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1017263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E14CC-1894-44C2-F86F-DDB05F1CA0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A087BD8-8121-A188-F2FA-D3F86C0CBA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027AD4B-B52D-0867-277C-8EEB422D5D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E259CB-6436-B6B3-1EE2-7A5E9C27A569}"/>
              </a:ext>
            </a:extLst>
          </p:cNvPr>
          <p:cNvSpPr>
            <a:spLocks noGrp="1"/>
          </p:cNvSpPr>
          <p:nvPr>
            <p:ph type="dt" sz="half" idx="10"/>
          </p:nvPr>
        </p:nvSpPr>
        <p:spPr/>
        <p:txBody>
          <a:bodyPr/>
          <a:lstStyle/>
          <a:p>
            <a:fld id="{C251883E-0107-4D2D-8C49-611FCA57647E}" type="datetimeFigureOut">
              <a:rPr lang="en-GB" smtClean="0"/>
              <a:t>26/09/2024</a:t>
            </a:fld>
            <a:endParaRPr lang="en-GB"/>
          </a:p>
        </p:txBody>
      </p:sp>
      <p:sp>
        <p:nvSpPr>
          <p:cNvPr id="6" name="Footer Placeholder 5">
            <a:extLst>
              <a:ext uri="{FF2B5EF4-FFF2-40B4-BE49-F238E27FC236}">
                <a16:creationId xmlns:a16="http://schemas.microsoft.com/office/drawing/2014/main" id="{C184F0CB-9FE0-FB35-CF93-D8A751043D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62E1D0-5003-15C0-978C-70FB0889C55E}"/>
              </a:ext>
            </a:extLst>
          </p:cNvPr>
          <p:cNvSpPr>
            <a:spLocks noGrp="1"/>
          </p:cNvSpPr>
          <p:nvPr>
            <p:ph type="sldNum" sz="quarter" idx="12"/>
          </p:nvPr>
        </p:nvSpPr>
        <p:spPr/>
        <p:txBody>
          <a:bodyPr/>
          <a:lstStyle/>
          <a:p>
            <a:fld id="{6B3A84DB-1CF3-407D-83B5-243E5626402A}" type="slidenum">
              <a:rPr lang="en-GB" smtClean="0"/>
              <a:t>‹#›</a:t>
            </a:fld>
            <a:endParaRPr lang="en-GB"/>
          </a:p>
        </p:txBody>
      </p:sp>
    </p:spTree>
    <p:extLst>
      <p:ext uri="{BB962C8B-B14F-4D97-AF65-F5344CB8AC3E}">
        <p14:creationId xmlns:p14="http://schemas.microsoft.com/office/powerpoint/2010/main" val="3639934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2C2CB8-8107-D088-6A44-25291D4FD5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A3DD14-1155-7072-ACB5-C24DF8C4FB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40FC47-1A4C-4397-AF4D-E78B57FDB9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251883E-0107-4D2D-8C49-611FCA57647E}" type="datetimeFigureOut">
              <a:rPr lang="en-GB" smtClean="0"/>
              <a:t>26/09/2024</a:t>
            </a:fld>
            <a:endParaRPr lang="en-GB"/>
          </a:p>
        </p:txBody>
      </p:sp>
      <p:sp>
        <p:nvSpPr>
          <p:cNvPr id="5" name="Footer Placeholder 4">
            <a:extLst>
              <a:ext uri="{FF2B5EF4-FFF2-40B4-BE49-F238E27FC236}">
                <a16:creationId xmlns:a16="http://schemas.microsoft.com/office/drawing/2014/main" id="{4F08CB4C-234F-A6CF-06E7-A9ED0A8EB9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6E6B5E1-FF4D-A14E-A9CF-0C9A8C6F32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B3A84DB-1CF3-407D-83B5-243E5626402A}" type="slidenum">
              <a:rPr lang="en-GB" smtClean="0"/>
              <a:t>‹#›</a:t>
            </a:fld>
            <a:endParaRPr lang="en-GB"/>
          </a:p>
        </p:txBody>
      </p:sp>
    </p:spTree>
    <p:extLst>
      <p:ext uri="{BB962C8B-B14F-4D97-AF65-F5344CB8AC3E}">
        <p14:creationId xmlns:p14="http://schemas.microsoft.com/office/powerpoint/2010/main" val="4128980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0153422" y="421851"/>
            <a:ext cx="1352778" cy="835655"/>
          </a:xfrm>
          <a:custGeom>
            <a:avLst/>
            <a:gdLst/>
            <a:ahLst/>
            <a:cxnLst/>
            <a:rect l="l" t="t" r="r" b="b"/>
            <a:pathLst>
              <a:path w="2029167" h="1253482">
                <a:moveTo>
                  <a:pt x="0" y="0"/>
                </a:moveTo>
                <a:lnTo>
                  <a:pt x="2029167" y="0"/>
                </a:lnTo>
                <a:lnTo>
                  <a:pt x="2029167" y="1253483"/>
                </a:lnTo>
                <a:lnTo>
                  <a:pt x="0" y="1253483"/>
                </a:lnTo>
                <a:lnTo>
                  <a:pt x="0" y="0"/>
                </a:lnTo>
                <a:close/>
              </a:path>
            </a:pathLst>
          </a:custGeom>
          <a:blipFill>
            <a:blip r:embed="rId2"/>
            <a:stretch>
              <a:fillRect/>
            </a:stretch>
          </a:blipFill>
        </p:spPr>
        <p:txBody>
          <a:bodyPr/>
          <a:lstStyle/>
          <a:p>
            <a:endParaRPr lang="en-GB" sz="1200"/>
          </a:p>
        </p:txBody>
      </p:sp>
      <p:sp>
        <p:nvSpPr>
          <p:cNvPr id="3" name="Freeform 3"/>
          <p:cNvSpPr/>
          <p:nvPr/>
        </p:nvSpPr>
        <p:spPr>
          <a:xfrm rot="-10800000" flipV="1">
            <a:off x="9961180" y="4637770"/>
            <a:ext cx="2540949" cy="2540949"/>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sz="1200"/>
          </a:p>
        </p:txBody>
      </p:sp>
      <p:sp>
        <p:nvSpPr>
          <p:cNvPr id="4" name="TextBox 4"/>
          <p:cNvSpPr txBox="1"/>
          <p:nvPr/>
        </p:nvSpPr>
        <p:spPr>
          <a:xfrm>
            <a:off x="463659" y="364701"/>
            <a:ext cx="9250991" cy="1103315"/>
          </a:xfrm>
          <a:prstGeom prst="rect">
            <a:avLst/>
          </a:prstGeom>
        </p:spPr>
        <p:txBody>
          <a:bodyPr lIns="0" tIns="0" rIns="0" bIns="0" rtlCol="0" anchor="t">
            <a:spAutoFit/>
          </a:bodyPr>
          <a:lstStyle/>
          <a:p>
            <a:pPr>
              <a:lnSpc>
                <a:spcPts val="4480"/>
              </a:lnSpc>
            </a:pPr>
            <a:r>
              <a:rPr lang="en-US" sz="3200" b="1" dirty="0">
                <a:solidFill>
                  <a:srgbClr val="28538D"/>
                </a:solidFill>
                <a:latin typeface="Canva Sans Bold"/>
                <a:ea typeface="Canva Sans Bold"/>
                <a:cs typeface="Canva Sans Bold"/>
                <a:sym typeface="Canva Sans Bold"/>
              </a:rPr>
              <a:t>End of Mentoring: Creating an after-mentoring action plan</a:t>
            </a:r>
          </a:p>
        </p:txBody>
      </p:sp>
      <p:sp>
        <p:nvSpPr>
          <p:cNvPr id="5" name="TextBox 5"/>
          <p:cNvSpPr txBox="1"/>
          <p:nvPr/>
        </p:nvSpPr>
        <p:spPr>
          <a:xfrm>
            <a:off x="463660" y="1690054"/>
            <a:ext cx="10796011" cy="4619854"/>
          </a:xfrm>
          <a:prstGeom prst="rect">
            <a:avLst/>
          </a:prstGeom>
        </p:spPr>
        <p:txBody>
          <a:bodyPr lIns="0" tIns="0" rIns="0" bIns="0" rtlCol="0" anchor="t">
            <a:spAutoFit/>
          </a:bodyPr>
          <a:lstStyle/>
          <a:p>
            <a:pPr>
              <a:lnSpc>
                <a:spcPts val="2613"/>
              </a:lnSpc>
            </a:pPr>
            <a:r>
              <a:rPr lang="en-US" sz="1866" b="1" dirty="0">
                <a:solidFill>
                  <a:srgbClr val="C74A25"/>
                </a:solidFill>
                <a:latin typeface="Canva Sans Bold"/>
                <a:ea typeface="Canva Sans Bold"/>
                <a:cs typeface="Canva Sans Bold"/>
                <a:sym typeface="Canva Sans Bold"/>
              </a:rPr>
              <a:t>Goal:</a:t>
            </a:r>
          </a:p>
          <a:p>
            <a:pPr>
              <a:lnSpc>
                <a:spcPts val="2613"/>
              </a:lnSpc>
            </a:pPr>
            <a:r>
              <a:rPr lang="en-US" sz="1866" dirty="0">
                <a:solidFill>
                  <a:srgbClr val="28538D"/>
                </a:solidFill>
                <a:latin typeface="Canva Sans"/>
                <a:ea typeface="Canva Sans"/>
                <a:cs typeface="Canva Sans"/>
                <a:sym typeface="Canva Sans"/>
              </a:rPr>
              <a:t>Aid your mentee in future thinking – help them to plan what steps will they take to further help them reach their goals </a:t>
            </a:r>
          </a:p>
          <a:p>
            <a:pPr>
              <a:lnSpc>
                <a:spcPts val="2613"/>
              </a:lnSpc>
            </a:pPr>
            <a:endParaRPr lang="en-US" sz="1866" dirty="0">
              <a:solidFill>
                <a:srgbClr val="28538D"/>
              </a:solidFill>
              <a:latin typeface="Canva Sans"/>
              <a:ea typeface="Canva Sans"/>
              <a:cs typeface="Canva Sans"/>
              <a:sym typeface="Canva Sans"/>
            </a:endParaRPr>
          </a:p>
          <a:p>
            <a:pPr>
              <a:lnSpc>
                <a:spcPts val="2613"/>
              </a:lnSpc>
            </a:pPr>
            <a:r>
              <a:rPr lang="en-US" sz="1866" b="1" dirty="0">
                <a:solidFill>
                  <a:srgbClr val="C74A25"/>
                </a:solidFill>
                <a:latin typeface="Canva Sans Bold"/>
                <a:ea typeface="Canva Sans Bold"/>
                <a:cs typeface="Canva Sans Bold"/>
                <a:sym typeface="Canva Sans Bold"/>
              </a:rPr>
              <a:t>Instructions: </a:t>
            </a:r>
          </a:p>
          <a:p>
            <a:pPr>
              <a:lnSpc>
                <a:spcPts val="2613"/>
              </a:lnSpc>
            </a:pPr>
            <a:r>
              <a:rPr lang="en-US" sz="1866" b="1" dirty="0">
                <a:solidFill>
                  <a:srgbClr val="28538D"/>
                </a:solidFill>
                <a:latin typeface="Canva Sans Bold"/>
                <a:ea typeface="Canva Sans Bold"/>
                <a:cs typeface="Canva Sans Bold"/>
                <a:sym typeface="Canva Sans Bold"/>
              </a:rPr>
              <a:t>Part 1:</a:t>
            </a:r>
            <a:r>
              <a:rPr lang="en-US" sz="1866" dirty="0">
                <a:solidFill>
                  <a:srgbClr val="28538D"/>
                </a:solidFill>
                <a:latin typeface="Canva Sans"/>
                <a:ea typeface="Canva Sans"/>
                <a:cs typeface="Canva Sans"/>
                <a:sym typeface="Canva Sans"/>
              </a:rPr>
              <a:t> Revisit your action plan from Session 1. Discuss with your mentee how far they have come to reaching their goals they set.</a:t>
            </a:r>
          </a:p>
          <a:p>
            <a:pPr>
              <a:lnSpc>
                <a:spcPts val="2613"/>
              </a:lnSpc>
            </a:pPr>
            <a:r>
              <a:rPr lang="en-US" sz="1866" dirty="0">
                <a:solidFill>
                  <a:srgbClr val="28538D"/>
                </a:solidFill>
                <a:latin typeface="Canva Sans"/>
                <a:ea typeface="Canva Sans"/>
                <a:cs typeface="Canva Sans"/>
                <a:sym typeface="Canva Sans"/>
              </a:rPr>
              <a:t>Any there any goals they feel they have achieved? </a:t>
            </a:r>
          </a:p>
          <a:p>
            <a:pPr>
              <a:lnSpc>
                <a:spcPts val="2613"/>
              </a:lnSpc>
            </a:pPr>
            <a:r>
              <a:rPr lang="en-US" sz="1866" dirty="0">
                <a:solidFill>
                  <a:srgbClr val="28538D"/>
                </a:solidFill>
                <a:latin typeface="Canva Sans"/>
                <a:ea typeface="Canva Sans"/>
                <a:cs typeface="Canva Sans"/>
                <a:sym typeface="Canva Sans"/>
              </a:rPr>
              <a:t>Which goals still need further work? </a:t>
            </a:r>
          </a:p>
          <a:p>
            <a:pPr>
              <a:lnSpc>
                <a:spcPts val="2613"/>
              </a:lnSpc>
            </a:pPr>
            <a:r>
              <a:rPr lang="en-US" sz="1866" b="1" dirty="0">
                <a:solidFill>
                  <a:srgbClr val="28538D"/>
                </a:solidFill>
                <a:latin typeface="Canva Sans Bold"/>
                <a:ea typeface="Canva Sans Bold"/>
                <a:cs typeface="Canva Sans Bold"/>
                <a:sym typeface="Canva Sans Bold"/>
              </a:rPr>
              <a:t>Part 2:</a:t>
            </a:r>
            <a:r>
              <a:rPr lang="en-US" sz="1866" dirty="0">
                <a:solidFill>
                  <a:srgbClr val="28538D"/>
                </a:solidFill>
                <a:latin typeface="Canva Sans"/>
                <a:ea typeface="Canva Sans"/>
                <a:cs typeface="Canva Sans"/>
                <a:sym typeface="Canva Sans"/>
              </a:rPr>
              <a:t> Now help them with future thinking: </a:t>
            </a:r>
          </a:p>
          <a:p>
            <a:pPr>
              <a:lnSpc>
                <a:spcPts val="2613"/>
              </a:lnSpc>
            </a:pPr>
            <a:r>
              <a:rPr lang="en-US" sz="1866" dirty="0">
                <a:solidFill>
                  <a:srgbClr val="28538D"/>
                </a:solidFill>
                <a:latin typeface="Canva Sans"/>
                <a:ea typeface="Canva Sans"/>
                <a:cs typeface="Canva Sans"/>
                <a:sym typeface="Canva Sans"/>
              </a:rPr>
              <a:t>If there are goals that are not met yet, what can they do to help reach these after your mentorship is over? Do they have any new goals? If so, that steps can they take to work towards them? </a:t>
            </a:r>
          </a:p>
          <a:p>
            <a:pPr>
              <a:lnSpc>
                <a:spcPts val="2613"/>
              </a:lnSpc>
            </a:pPr>
            <a:r>
              <a:rPr lang="en-US" sz="1866" b="1" dirty="0">
                <a:solidFill>
                  <a:srgbClr val="28538D"/>
                </a:solidFill>
                <a:latin typeface="Canva Sans Bold"/>
                <a:ea typeface="Canva Sans Bold"/>
                <a:cs typeface="Canva Sans Bold"/>
                <a:sym typeface="Canva Sans Bold"/>
              </a:rPr>
              <a:t>Part 3</a:t>
            </a:r>
            <a:r>
              <a:rPr lang="en-US" sz="1866" dirty="0">
                <a:solidFill>
                  <a:srgbClr val="28538D"/>
                </a:solidFill>
                <a:latin typeface="Canva Sans"/>
                <a:ea typeface="Canva Sans"/>
                <a:cs typeface="Canva Sans"/>
                <a:sym typeface="Canva Sans"/>
              </a:rPr>
              <a:t>: Structure your thinking with the ‘after mentoring’ action plan on the next page </a:t>
            </a:r>
          </a:p>
          <a:p>
            <a:pPr>
              <a:lnSpc>
                <a:spcPts val="2427"/>
              </a:lnSpc>
              <a:spcBef>
                <a:spcPct val="0"/>
              </a:spcBef>
            </a:pPr>
            <a:endParaRPr lang="en-US" sz="1866" dirty="0">
              <a:solidFill>
                <a:srgbClr val="28538D"/>
              </a:solidFill>
              <a:latin typeface="Canva Sans"/>
              <a:ea typeface="Canva Sans"/>
              <a:cs typeface="Canva Sans"/>
              <a:sym typeface="Canva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0153422" y="421851"/>
            <a:ext cx="1352778" cy="835655"/>
          </a:xfrm>
          <a:custGeom>
            <a:avLst/>
            <a:gdLst/>
            <a:ahLst/>
            <a:cxnLst/>
            <a:rect l="l" t="t" r="r" b="b"/>
            <a:pathLst>
              <a:path w="2029167" h="1253482">
                <a:moveTo>
                  <a:pt x="0" y="0"/>
                </a:moveTo>
                <a:lnTo>
                  <a:pt x="2029167" y="0"/>
                </a:lnTo>
                <a:lnTo>
                  <a:pt x="2029167" y="1253483"/>
                </a:lnTo>
                <a:lnTo>
                  <a:pt x="0" y="1253483"/>
                </a:lnTo>
                <a:lnTo>
                  <a:pt x="0" y="0"/>
                </a:lnTo>
                <a:close/>
              </a:path>
            </a:pathLst>
          </a:custGeom>
          <a:blipFill>
            <a:blip r:embed="rId2"/>
            <a:stretch>
              <a:fillRect/>
            </a:stretch>
          </a:blipFill>
        </p:spPr>
        <p:txBody>
          <a:bodyPr/>
          <a:lstStyle/>
          <a:p>
            <a:endParaRPr lang="en-GB" sz="1200"/>
          </a:p>
        </p:txBody>
      </p:sp>
      <p:graphicFrame>
        <p:nvGraphicFramePr>
          <p:cNvPr id="3" name="Table 3"/>
          <p:cNvGraphicFramePr>
            <a:graphicFrameLocks noGrp="1"/>
          </p:cNvGraphicFramePr>
          <p:nvPr>
            <p:extLst>
              <p:ext uri="{D42A27DB-BD31-4B8C-83A1-F6EECF244321}">
                <p14:modId xmlns:p14="http://schemas.microsoft.com/office/powerpoint/2010/main" val="2923215934"/>
              </p:ext>
            </p:extLst>
          </p:nvPr>
        </p:nvGraphicFramePr>
        <p:xfrm>
          <a:off x="588147" y="1143543"/>
          <a:ext cx="10796012" cy="5384080"/>
        </p:xfrm>
        <a:graphic>
          <a:graphicData uri="http://schemas.openxmlformats.org/drawingml/2006/table">
            <a:tbl>
              <a:tblPr/>
              <a:tblGrid>
                <a:gridCol w="5398006">
                  <a:extLst>
                    <a:ext uri="{9D8B030D-6E8A-4147-A177-3AD203B41FA5}">
                      <a16:colId xmlns:a16="http://schemas.microsoft.com/office/drawing/2014/main" val="20000"/>
                    </a:ext>
                  </a:extLst>
                </a:gridCol>
                <a:gridCol w="5398006">
                  <a:extLst>
                    <a:ext uri="{9D8B030D-6E8A-4147-A177-3AD203B41FA5}">
                      <a16:colId xmlns:a16="http://schemas.microsoft.com/office/drawing/2014/main" val="20001"/>
                    </a:ext>
                  </a:extLst>
                </a:gridCol>
              </a:tblGrid>
              <a:tr h="1701694">
                <a:tc>
                  <a:txBody>
                    <a:bodyPr/>
                    <a:lstStyle/>
                    <a:p>
                      <a:pPr algn="l">
                        <a:lnSpc>
                          <a:spcPts val="2799"/>
                        </a:lnSpc>
                        <a:defRPr/>
                      </a:pPr>
                      <a:r>
                        <a:rPr lang="en-US" sz="1300" b="1">
                          <a:solidFill>
                            <a:srgbClr val="000000"/>
                          </a:solidFill>
                          <a:latin typeface="Canva Sans Bold"/>
                          <a:ea typeface="Canva Sans Bold"/>
                          <a:cs typeface="Canva Sans Bold"/>
                          <a:sym typeface="Canva Sans Bold"/>
                        </a:rPr>
                        <a:t>1.Short term goal </a:t>
                      </a:r>
                      <a:endParaRPr lang="en-US" sz="700"/>
                    </a:p>
                    <a:p>
                      <a:pPr algn="l">
                        <a:lnSpc>
                          <a:spcPts val="2799"/>
                        </a:lnSpc>
                      </a:pPr>
                      <a:r>
                        <a:rPr lang="en-US" sz="1300" b="1">
                          <a:solidFill>
                            <a:srgbClr val="000000"/>
                          </a:solidFill>
                          <a:latin typeface="Canva Sans Bold"/>
                          <a:ea typeface="Canva Sans Bold"/>
                          <a:cs typeface="Canva Sans Bold"/>
                          <a:sym typeface="Canva Sans Bold"/>
                        </a:rPr>
                        <a:t>Something I can achieve in the coming weeks</a:t>
                      </a:r>
                    </a:p>
                    <a:p>
                      <a:pPr algn="l">
                        <a:lnSpc>
                          <a:spcPts val="2799"/>
                        </a:lnSpc>
                      </a:pPr>
                      <a:endParaRPr lang="en-US" sz="1300" b="1">
                        <a:solidFill>
                          <a:srgbClr val="000000"/>
                        </a:solidFill>
                        <a:latin typeface="Canva Sans Bold"/>
                        <a:ea typeface="Canva Sans Bold"/>
                        <a:cs typeface="Canva Sans Bold"/>
                        <a:sym typeface="Canva Sans Bold"/>
                      </a:endParaRPr>
                    </a:p>
                  </a:txBody>
                  <a:tcPr marL="127000" marR="127000" marT="127000" marB="12700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l">
                        <a:lnSpc>
                          <a:spcPts val="2799"/>
                        </a:lnSpc>
                        <a:defRPr/>
                      </a:pPr>
                      <a:r>
                        <a:rPr lang="en-US" sz="1300" b="1" dirty="0">
                          <a:solidFill>
                            <a:srgbClr val="000000"/>
                          </a:solidFill>
                          <a:latin typeface="Canva Sans Bold"/>
                          <a:ea typeface="Canva Sans Bold"/>
                          <a:cs typeface="Canva Sans Bold"/>
                          <a:sym typeface="Canva Sans Bold"/>
                        </a:rPr>
                        <a:t>Actions I can take to help achieve this goal: </a:t>
                      </a:r>
                      <a:endParaRPr lang="en-US" sz="700" dirty="0"/>
                    </a:p>
                    <a:p>
                      <a:pPr algn="l">
                        <a:lnSpc>
                          <a:spcPts val="2799"/>
                        </a:lnSpc>
                      </a:pPr>
                      <a:r>
                        <a:rPr lang="en-US" sz="1300" b="1" dirty="0">
                          <a:solidFill>
                            <a:srgbClr val="000000"/>
                          </a:solidFill>
                          <a:latin typeface="Canva Sans Bold"/>
                          <a:ea typeface="Canva Sans Bold"/>
                          <a:cs typeface="Canva Sans Bold"/>
                          <a:sym typeface="Canva Sans Bold"/>
                        </a:rPr>
                        <a:t>1.</a:t>
                      </a:r>
                    </a:p>
                    <a:p>
                      <a:pPr algn="l">
                        <a:lnSpc>
                          <a:spcPts val="2799"/>
                        </a:lnSpc>
                      </a:pPr>
                      <a:r>
                        <a:rPr lang="en-US" sz="1300" b="1" dirty="0">
                          <a:solidFill>
                            <a:srgbClr val="000000"/>
                          </a:solidFill>
                          <a:latin typeface="Canva Sans Bold"/>
                          <a:ea typeface="Canva Sans Bold"/>
                          <a:cs typeface="Canva Sans Bold"/>
                          <a:sym typeface="Canva Sans Bold"/>
                        </a:rPr>
                        <a:t>2. </a:t>
                      </a:r>
                    </a:p>
                    <a:p>
                      <a:pPr algn="l">
                        <a:lnSpc>
                          <a:spcPts val="2799"/>
                        </a:lnSpc>
                      </a:pPr>
                      <a:r>
                        <a:rPr lang="en-US" sz="1300" b="1" dirty="0">
                          <a:solidFill>
                            <a:srgbClr val="000000"/>
                          </a:solidFill>
                          <a:latin typeface="Canva Sans Bold"/>
                          <a:ea typeface="Canva Sans Bold"/>
                          <a:cs typeface="Canva Sans Bold"/>
                          <a:sym typeface="Canva Sans Bold"/>
                        </a:rPr>
                        <a:t>3.</a:t>
                      </a:r>
                    </a:p>
                  </a:txBody>
                  <a:tcPr marL="127000" marR="127000" marT="127000" marB="12700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01694">
                <a:tc>
                  <a:txBody>
                    <a:bodyPr/>
                    <a:lstStyle/>
                    <a:p>
                      <a:pPr algn="l">
                        <a:lnSpc>
                          <a:spcPts val="2799"/>
                        </a:lnSpc>
                        <a:defRPr/>
                      </a:pPr>
                      <a:r>
                        <a:rPr lang="en-US" sz="1300" b="1" dirty="0">
                          <a:solidFill>
                            <a:srgbClr val="000000"/>
                          </a:solidFill>
                          <a:latin typeface="Canva Sans Bold"/>
                          <a:ea typeface="Canva Sans Bold"/>
                          <a:cs typeface="Canva Sans Bold"/>
                          <a:sym typeface="Canva Sans Bold"/>
                        </a:rPr>
                        <a:t>2. Middle term goal </a:t>
                      </a:r>
                      <a:endParaRPr lang="en-US" sz="700" dirty="0"/>
                    </a:p>
                    <a:p>
                      <a:pPr algn="l">
                        <a:lnSpc>
                          <a:spcPts val="2799"/>
                        </a:lnSpc>
                      </a:pPr>
                      <a:r>
                        <a:rPr lang="en-US" sz="1300" b="1" dirty="0">
                          <a:solidFill>
                            <a:srgbClr val="000000"/>
                          </a:solidFill>
                          <a:latin typeface="Canva Sans Bold"/>
                          <a:ea typeface="Canva Sans Bold"/>
                          <a:cs typeface="Canva Sans Bold"/>
                          <a:sym typeface="Canva Sans Bold"/>
                        </a:rPr>
                        <a:t>Something I can achieve over the next few months </a:t>
                      </a:r>
                    </a:p>
                    <a:p>
                      <a:pPr algn="l">
                        <a:lnSpc>
                          <a:spcPts val="2799"/>
                        </a:lnSpc>
                      </a:pPr>
                      <a:r>
                        <a:rPr lang="en-US" sz="1300" b="1" dirty="0">
                          <a:solidFill>
                            <a:srgbClr val="000000"/>
                          </a:solidFill>
                          <a:latin typeface="Canva Sans Bold"/>
                          <a:ea typeface="Canva Sans Bold"/>
                          <a:cs typeface="Canva Sans Bold"/>
                          <a:sym typeface="Canva Sans Bold"/>
                        </a:rPr>
                        <a:t>  </a:t>
                      </a:r>
                    </a:p>
                  </a:txBody>
                  <a:tcPr marL="127000" marR="127000" marT="127000" marB="12700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l">
                        <a:lnSpc>
                          <a:spcPts val="2799"/>
                        </a:lnSpc>
                        <a:defRPr/>
                      </a:pPr>
                      <a:r>
                        <a:rPr lang="en-US" sz="1300" b="1" dirty="0">
                          <a:solidFill>
                            <a:srgbClr val="000000"/>
                          </a:solidFill>
                          <a:latin typeface="Canva Sans Bold"/>
                          <a:ea typeface="Canva Sans Bold"/>
                          <a:cs typeface="Canva Sans Bold"/>
                          <a:sym typeface="Canva Sans Bold"/>
                        </a:rPr>
                        <a:t>  Actions I can take to help achieve this goal: </a:t>
                      </a:r>
                      <a:endParaRPr lang="en-US" sz="700" dirty="0"/>
                    </a:p>
                    <a:p>
                      <a:pPr algn="l">
                        <a:lnSpc>
                          <a:spcPts val="2799"/>
                        </a:lnSpc>
                      </a:pPr>
                      <a:r>
                        <a:rPr lang="en-US" sz="1300" b="1" dirty="0">
                          <a:solidFill>
                            <a:srgbClr val="000000"/>
                          </a:solidFill>
                          <a:latin typeface="Canva Sans Bold"/>
                          <a:ea typeface="Canva Sans Bold"/>
                          <a:cs typeface="Canva Sans Bold"/>
                          <a:sym typeface="Canva Sans Bold"/>
                        </a:rPr>
                        <a:t>  1.</a:t>
                      </a:r>
                    </a:p>
                    <a:p>
                      <a:pPr algn="l">
                        <a:lnSpc>
                          <a:spcPts val="2799"/>
                        </a:lnSpc>
                      </a:pPr>
                      <a:r>
                        <a:rPr lang="en-US" sz="1300" b="1" dirty="0">
                          <a:solidFill>
                            <a:srgbClr val="000000"/>
                          </a:solidFill>
                          <a:latin typeface="Canva Sans Bold"/>
                          <a:ea typeface="Canva Sans Bold"/>
                          <a:cs typeface="Canva Sans Bold"/>
                          <a:sym typeface="Canva Sans Bold"/>
                        </a:rPr>
                        <a:t>  2.</a:t>
                      </a:r>
                    </a:p>
                    <a:p>
                      <a:pPr algn="l">
                        <a:lnSpc>
                          <a:spcPts val="2799"/>
                        </a:lnSpc>
                      </a:pPr>
                      <a:r>
                        <a:rPr lang="en-US" sz="1300" b="1" dirty="0">
                          <a:solidFill>
                            <a:srgbClr val="000000"/>
                          </a:solidFill>
                          <a:latin typeface="Canva Sans Bold"/>
                          <a:ea typeface="Canva Sans Bold"/>
                          <a:cs typeface="Canva Sans Bold"/>
                          <a:sym typeface="Canva Sans Bold"/>
                        </a:rPr>
                        <a:t>  3.</a:t>
                      </a:r>
                    </a:p>
                  </a:txBody>
                  <a:tcPr marL="127000" marR="127000" marT="127000" marB="12700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1694">
                <a:tc>
                  <a:txBody>
                    <a:bodyPr/>
                    <a:lstStyle/>
                    <a:p>
                      <a:pPr algn="l">
                        <a:lnSpc>
                          <a:spcPts val="2799"/>
                        </a:lnSpc>
                        <a:defRPr/>
                      </a:pPr>
                      <a:r>
                        <a:rPr lang="en-US" sz="1300" b="1">
                          <a:solidFill>
                            <a:srgbClr val="000000"/>
                          </a:solidFill>
                          <a:latin typeface="Canva Sans Bold"/>
                          <a:ea typeface="Canva Sans Bold"/>
                          <a:cs typeface="Canva Sans Bold"/>
                          <a:sym typeface="Canva Sans Bold"/>
                        </a:rPr>
                        <a:t>3. Long term goal </a:t>
                      </a:r>
                      <a:endParaRPr lang="en-US" sz="700"/>
                    </a:p>
                    <a:p>
                      <a:pPr algn="l">
                        <a:lnSpc>
                          <a:spcPts val="2799"/>
                        </a:lnSpc>
                      </a:pPr>
                      <a:r>
                        <a:rPr lang="en-US" sz="1300" b="1">
                          <a:solidFill>
                            <a:srgbClr val="000000"/>
                          </a:solidFill>
                          <a:latin typeface="Canva Sans Bold"/>
                          <a:ea typeface="Canva Sans Bold"/>
                          <a:cs typeface="Canva Sans Bold"/>
                          <a:sym typeface="Canva Sans Bold"/>
                        </a:rPr>
                        <a:t>  Something I would like to achieve in the future </a:t>
                      </a:r>
                    </a:p>
                    <a:p>
                      <a:pPr algn="l">
                        <a:lnSpc>
                          <a:spcPts val="2799"/>
                        </a:lnSpc>
                      </a:pPr>
                      <a:r>
                        <a:rPr lang="en-US" sz="1300" b="1">
                          <a:solidFill>
                            <a:srgbClr val="000000"/>
                          </a:solidFill>
                          <a:latin typeface="Canva Sans Bold"/>
                          <a:ea typeface="Canva Sans Bold"/>
                          <a:cs typeface="Canva Sans Bold"/>
                          <a:sym typeface="Canva Sans Bold"/>
                        </a:rPr>
                        <a:t>  </a:t>
                      </a:r>
                    </a:p>
                    <a:p>
                      <a:pPr algn="l">
                        <a:lnSpc>
                          <a:spcPts val="2799"/>
                        </a:lnSpc>
                      </a:pPr>
                      <a:r>
                        <a:rPr lang="en-US" sz="1300" b="1">
                          <a:solidFill>
                            <a:srgbClr val="000000"/>
                          </a:solidFill>
                          <a:latin typeface="Canva Sans Bold"/>
                          <a:ea typeface="Canva Sans Bold"/>
                          <a:cs typeface="Canva Sans Bold"/>
                          <a:sym typeface="Canva Sans Bold"/>
                        </a:rPr>
                        <a:t>  </a:t>
                      </a:r>
                    </a:p>
                  </a:txBody>
                  <a:tcPr marL="127000" marR="127000" marT="127000" marB="12700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l">
                        <a:lnSpc>
                          <a:spcPts val="2799"/>
                        </a:lnSpc>
                        <a:defRPr/>
                      </a:pPr>
                      <a:r>
                        <a:rPr lang="en-US" sz="1300" b="1" dirty="0">
                          <a:solidFill>
                            <a:srgbClr val="000000"/>
                          </a:solidFill>
                          <a:latin typeface="Canva Sans Bold"/>
                          <a:ea typeface="Canva Sans Bold"/>
                          <a:cs typeface="Canva Sans Bold"/>
                          <a:sym typeface="Canva Sans Bold"/>
                        </a:rPr>
                        <a:t>Actions I can take to help achieve this goal: </a:t>
                      </a:r>
                      <a:endParaRPr lang="en-US" sz="700" dirty="0"/>
                    </a:p>
                    <a:p>
                      <a:pPr algn="l">
                        <a:lnSpc>
                          <a:spcPts val="2799"/>
                        </a:lnSpc>
                      </a:pPr>
                      <a:r>
                        <a:rPr lang="en-US" sz="1300" b="1" dirty="0">
                          <a:solidFill>
                            <a:srgbClr val="000000"/>
                          </a:solidFill>
                          <a:latin typeface="Canva Sans Bold"/>
                          <a:ea typeface="Canva Sans Bold"/>
                          <a:cs typeface="Canva Sans Bold"/>
                          <a:sym typeface="Canva Sans Bold"/>
                        </a:rPr>
                        <a:t>  1. </a:t>
                      </a:r>
                    </a:p>
                    <a:p>
                      <a:pPr algn="l">
                        <a:lnSpc>
                          <a:spcPts val="2799"/>
                        </a:lnSpc>
                      </a:pPr>
                      <a:r>
                        <a:rPr lang="en-US" sz="1300" b="1" dirty="0">
                          <a:solidFill>
                            <a:srgbClr val="000000"/>
                          </a:solidFill>
                          <a:latin typeface="Canva Sans Bold"/>
                          <a:ea typeface="Canva Sans Bold"/>
                          <a:cs typeface="Canva Sans Bold"/>
                          <a:sym typeface="Canva Sans Bold"/>
                        </a:rPr>
                        <a:t>  2. </a:t>
                      </a:r>
                    </a:p>
                    <a:p>
                      <a:pPr algn="l">
                        <a:lnSpc>
                          <a:spcPts val="2799"/>
                        </a:lnSpc>
                      </a:pPr>
                      <a:r>
                        <a:rPr lang="en-US" sz="1300" b="1" dirty="0">
                          <a:solidFill>
                            <a:srgbClr val="000000"/>
                          </a:solidFill>
                          <a:latin typeface="Canva Sans Bold"/>
                          <a:ea typeface="Canva Sans Bold"/>
                          <a:cs typeface="Canva Sans Bold"/>
                          <a:sym typeface="Canva Sans Bold"/>
                        </a:rPr>
                        <a:t>  3. </a:t>
                      </a:r>
                    </a:p>
                    <a:p>
                      <a:pPr algn="l">
                        <a:lnSpc>
                          <a:spcPts val="2799"/>
                        </a:lnSpc>
                      </a:pPr>
                      <a:r>
                        <a:rPr lang="en-US" sz="1300" b="1" dirty="0">
                          <a:solidFill>
                            <a:srgbClr val="000000"/>
                          </a:solidFill>
                          <a:latin typeface="Canva Sans Bold"/>
                          <a:ea typeface="Canva Sans Bold"/>
                          <a:cs typeface="Canva Sans Bold"/>
                          <a:sym typeface="Canva Sans Bold"/>
                        </a:rPr>
                        <a:t>  </a:t>
                      </a:r>
                    </a:p>
                  </a:txBody>
                  <a:tcPr marL="127000" marR="127000" marT="127000" marB="12700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4" name="Freeform 4"/>
          <p:cNvSpPr/>
          <p:nvPr/>
        </p:nvSpPr>
        <p:spPr>
          <a:xfrm rot="-10800000" flipV="1">
            <a:off x="9961180" y="4637770"/>
            <a:ext cx="2540949" cy="2540949"/>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sz="1200"/>
          </a:p>
        </p:txBody>
      </p:sp>
      <p:sp>
        <p:nvSpPr>
          <p:cNvPr id="5" name="TextBox 5"/>
          <p:cNvSpPr txBox="1"/>
          <p:nvPr/>
        </p:nvSpPr>
        <p:spPr>
          <a:xfrm>
            <a:off x="710189" y="524931"/>
            <a:ext cx="9250991" cy="456856"/>
          </a:xfrm>
          <a:prstGeom prst="rect">
            <a:avLst/>
          </a:prstGeom>
        </p:spPr>
        <p:txBody>
          <a:bodyPr lIns="0" tIns="0" rIns="0" bIns="0" rtlCol="0" anchor="t">
            <a:spAutoFit/>
          </a:bodyPr>
          <a:lstStyle/>
          <a:p>
            <a:pPr>
              <a:lnSpc>
                <a:spcPts val="3920"/>
              </a:lnSpc>
            </a:pPr>
            <a:r>
              <a:rPr lang="en-US" sz="2800" b="1" dirty="0">
                <a:solidFill>
                  <a:srgbClr val="28538D"/>
                </a:solidFill>
                <a:latin typeface="Canva Sans Bold"/>
                <a:ea typeface="Canva Sans Bold"/>
                <a:cs typeface="Canva Sans Bold"/>
                <a:sym typeface="Canva Sans Bold"/>
              </a:rPr>
              <a:t>Creating an after-mentoring action plan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0425660" y="259554"/>
            <a:ext cx="1352778" cy="835655"/>
          </a:xfrm>
          <a:custGeom>
            <a:avLst/>
            <a:gdLst/>
            <a:ahLst/>
            <a:cxnLst/>
            <a:rect l="l" t="t" r="r" b="b"/>
            <a:pathLst>
              <a:path w="2029167" h="1253482">
                <a:moveTo>
                  <a:pt x="0" y="0"/>
                </a:moveTo>
                <a:lnTo>
                  <a:pt x="2029167" y="0"/>
                </a:lnTo>
                <a:lnTo>
                  <a:pt x="2029167" y="1253482"/>
                </a:lnTo>
                <a:lnTo>
                  <a:pt x="0" y="1253482"/>
                </a:lnTo>
                <a:lnTo>
                  <a:pt x="0" y="0"/>
                </a:lnTo>
                <a:close/>
              </a:path>
            </a:pathLst>
          </a:custGeom>
          <a:blipFill>
            <a:blip r:embed="rId2"/>
            <a:stretch>
              <a:fillRect/>
            </a:stretch>
          </a:blipFill>
        </p:spPr>
        <p:txBody>
          <a:bodyPr/>
          <a:lstStyle/>
          <a:p>
            <a:endParaRPr lang="en-GB" sz="1200"/>
          </a:p>
        </p:txBody>
      </p:sp>
      <p:sp>
        <p:nvSpPr>
          <p:cNvPr id="3" name="Freeform 3"/>
          <p:cNvSpPr/>
          <p:nvPr/>
        </p:nvSpPr>
        <p:spPr>
          <a:xfrm rot="-10800000" flipV="1">
            <a:off x="9961180" y="4637770"/>
            <a:ext cx="2540949" cy="2540949"/>
          </a:xfrm>
          <a:custGeom>
            <a:avLst/>
            <a:gdLst/>
            <a:ahLst/>
            <a:cxnLst/>
            <a:rect l="l" t="t" r="r" b="b"/>
            <a:pathLst>
              <a:path w="3811423" h="3811423">
                <a:moveTo>
                  <a:pt x="0" y="3811423"/>
                </a:moveTo>
                <a:lnTo>
                  <a:pt x="3811423" y="3811423"/>
                </a:lnTo>
                <a:lnTo>
                  <a:pt x="3811423" y="0"/>
                </a:lnTo>
                <a:lnTo>
                  <a:pt x="0" y="0"/>
                </a:lnTo>
                <a:lnTo>
                  <a:pt x="0" y="38114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sz="1200"/>
          </a:p>
        </p:txBody>
      </p:sp>
      <p:sp>
        <p:nvSpPr>
          <p:cNvPr id="4" name="Freeform 4"/>
          <p:cNvSpPr/>
          <p:nvPr/>
        </p:nvSpPr>
        <p:spPr>
          <a:xfrm>
            <a:off x="710189" y="1095209"/>
            <a:ext cx="9715471" cy="5331900"/>
          </a:xfrm>
          <a:custGeom>
            <a:avLst/>
            <a:gdLst/>
            <a:ahLst/>
            <a:cxnLst/>
            <a:rect l="l" t="t" r="r" b="b"/>
            <a:pathLst>
              <a:path w="14573206" h="7997850">
                <a:moveTo>
                  <a:pt x="0" y="0"/>
                </a:moveTo>
                <a:lnTo>
                  <a:pt x="14573206" y="0"/>
                </a:lnTo>
                <a:lnTo>
                  <a:pt x="14573206" y="7997851"/>
                </a:lnTo>
                <a:lnTo>
                  <a:pt x="0" y="7997851"/>
                </a:lnTo>
                <a:lnTo>
                  <a:pt x="0" y="0"/>
                </a:lnTo>
                <a:close/>
              </a:path>
            </a:pathLst>
          </a:custGeom>
          <a:blipFill>
            <a:blip r:embed="rId5"/>
            <a:stretch>
              <a:fillRect t="-1248"/>
            </a:stretch>
          </a:blipFill>
        </p:spPr>
        <p:txBody>
          <a:bodyPr/>
          <a:lstStyle/>
          <a:p>
            <a:endParaRPr lang="en-GB" sz="1200"/>
          </a:p>
        </p:txBody>
      </p:sp>
      <p:sp>
        <p:nvSpPr>
          <p:cNvPr id="5" name="TextBox 5"/>
          <p:cNvSpPr txBox="1"/>
          <p:nvPr/>
        </p:nvSpPr>
        <p:spPr>
          <a:xfrm>
            <a:off x="685800" y="422910"/>
            <a:ext cx="7331421" cy="456856"/>
          </a:xfrm>
          <a:prstGeom prst="rect">
            <a:avLst/>
          </a:prstGeom>
        </p:spPr>
        <p:txBody>
          <a:bodyPr lIns="0" tIns="0" rIns="0" bIns="0" rtlCol="0" anchor="t">
            <a:spAutoFit/>
          </a:bodyPr>
          <a:lstStyle/>
          <a:p>
            <a:pPr>
              <a:lnSpc>
                <a:spcPts val="3920"/>
              </a:lnSpc>
            </a:pPr>
            <a:r>
              <a:rPr lang="en-US" sz="2800" b="1">
                <a:solidFill>
                  <a:srgbClr val="28538D"/>
                </a:solidFill>
                <a:latin typeface="Canva Sans Bold"/>
                <a:ea typeface="Canva Sans Bold"/>
                <a:cs typeface="Canva Sans Bold"/>
                <a:sym typeface="Canva Sans Bold"/>
              </a:rPr>
              <a:t>Action plan completed version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262</Words>
  <Application>Microsoft Office PowerPoint</Application>
  <PresentationFormat>Widescreen</PresentationFormat>
  <Paragraphs>35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Canva Sans</vt:lpstr>
      <vt:lpstr>Canva Sans Bold</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Kate Powys-Maurice</dc:creator>
  <cp:lastModifiedBy>Kate Powys-Maurice</cp:lastModifiedBy>
  <cp:revision>1</cp:revision>
  <dcterms:created xsi:type="dcterms:W3CDTF">2024-09-26T12:30:53Z</dcterms:created>
  <dcterms:modified xsi:type="dcterms:W3CDTF">2024-09-26T12:34:13Z</dcterms:modified>
</cp:coreProperties>
</file>