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nva Sans" panose="020B0604020202020204" charset="0"/>
      <p:regular r:id="rId10"/>
    </p:embeddedFont>
    <p:embeddedFont>
      <p:font typeface="Canva Sans Bold" panose="020B0604020202020204" charset="0"/>
      <p:regular r:id="rId11"/>
    </p:embeddedFont>
    <p:embeddedFont>
      <p:font typeface="Canva Sans Bold Italics" panose="020B0604020202020204" charset="0"/>
      <p:regular r:id="rId12"/>
    </p:embeddedFont>
    <p:embeddedFont>
      <p:font typeface="Canva Sans Italics"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nationalcareers.service.gov.uk/discover-your-skills-and-careers/" TargetMode="Externa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nationalcareers.service.gov.uk/explore-careers" TargetMode="External"/><Relationship Id="rId5" Type="http://schemas.openxmlformats.org/officeDocument/2006/relationships/image" Target="../media/image10.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hyperlink" Target="https://www.apprenticeships.gov.uk/apprentices/browse-by-interests" TargetMode="External"/><Relationship Id="rId3" Type="http://schemas.openxmlformats.org/officeDocument/2006/relationships/image" Target="../media/image4.png"/><Relationship Id="rId7" Type="http://schemas.openxmlformats.org/officeDocument/2006/relationships/hyperlink" Target="https://www.apprenticeships.gov.uk/apprentices/benefits-apprenticeship"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apprenticeships.gov.uk/apprentices/real-stories" TargetMode="External"/><Relationship Id="rId5" Type="http://schemas.openxmlformats.org/officeDocument/2006/relationships/hyperlink" Target="https://www.apprenticeships.gov.uk/apprentices/about-apprenticeships" TargetMode="Externa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111" b="-9111"/>
            </a:stretch>
          </a:blipFill>
        </p:spPr>
        <p:txBody>
          <a:bodyPr/>
          <a:lstStyle/>
          <a:p>
            <a:endParaRPr lang="en-GB"/>
          </a:p>
        </p:txBody>
      </p:sp>
      <p:sp>
        <p:nvSpPr>
          <p:cNvPr id="3" name="Freeform 3"/>
          <p:cNvSpPr/>
          <p:nvPr/>
        </p:nvSpPr>
        <p:spPr>
          <a:xfrm>
            <a:off x="-6592" y="3705"/>
            <a:ext cx="18294592" cy="10283295"/>
          </a:xfrm>
          <a:custGeom>
            <a:avLst/>
            <a:gdLst/>
            <a:ahLst/>
            <a:cxnLst/>
            <a:rect l="l" t="t" r="r" b="b"/>
            <a:pathLst>
              <a:path w="18294592" h="10283295">
                <a:moveTo>
                  <a:pt x="0" y="0"/>
                </a:moveTo>
                <a:lnTo>
                  <a:pt x="18294592" y="0"/>
                </a:lnTo>
                <a:lnTo>
                  <a:pt x="18294592" y="10283295"/>
                </a:lnTo>
                <a:lnTo>
                  <a:pt x="0" y="10283295"/>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0" y="190500"/>
            <a:ext cx="8975106" cy="1434459"/>
          </a:xfrm>
          <a:prstGeom prst="rect">
            <a:avLst/>
          </a:prstGeom>
        </p:spPr>
        <p:txBody>
          <a:bodyPr wrap="square" lIns="0" tIns="0" rIns="0" bIns="0" rtlCol="0" anchor="t">
            <a:spAutoFit/>
          </a:bodyPr>
          <a:lstStyle/>
          <a:p>
            <a:pPr algn="ctr">
              <a:lnSpc>
                <a:spcPts val="11760"/>
              </a:lnSpc>
            </a:pPr>
            <a:r>
              <a:rPr lang="en-US" sz="8400" b="1" i="1" dirty="0">
                <a:solidFill>
                  <a:srgbClr val="FFFFFF"/>
                </a:solidFill>
                <a:latin typeface="Canva Sans Bold Italics"/>
                <a:ea typeface="Canva Sans Bold Italics"/>
                <a:cs typeface="Canva Sans Bold Italics"/>
                <a:sym typeface="Canva Sans Bold Italics"/>
              </a:rPr>
              <a:t>Mentor Toolkit</a:t>
            </a:r>
          </a:p>
        </p:txBody>
      </p:sp>
      <p:sp>
        <p:nvSpPr>
          <p:cNvPr id="5" name="TextBox 5"/>
          <p:cNvSpPr txBox="1"/>
          <p:nvPr/>
        </p:nvSpPr>
        <p:spPr>
          <a:xfrm>
            <a:off x="1243243" y="3642994"/>
            <a:ext cx="5581749" cy="1500506"/>
          </a:xfrm>
          <a:prstGeom prst="rect">
            <a:avLst/>
          </a:prstGeom>
          <a:solidFill>
            <a:schemeClr val="bg1"/>
          </a:solidFill>
        </p:spPr>
        <p:txBody>
          <a:bodyPr lIns="0" tIns="0" rIns="0" bIns="0" rtlCol="0" anchor="t">
            <a:spAutoFit/>
          </a:bodyPr>
          <a:lstStyle/>
          <a:p>
            <a:pPr algn="ctr">
              <a:lnSpc>
                <a:spcPts val="6019"/>
              </a:lnSpc>
            </a:pPr>
            <a:r>
              <a:rPr lang="en-US" sz="4299" b="1" dirty="0">
                <a:solidFill>
                  <a:srgbClr val="000000"/>
                </a:solidFill>
                <a:latin typeface="Canva Sans Bold"/>
                <a:ea typeface="Canva Sans Bold"/>
                <a:cs typeface="Canva Sans Bold"/>
                <a:sym typeface="Canva Sans Bold"/>
              </a:rPr>
              <a:t>EXPLORING CAREER </a:t>
            </a:r>
          </a:p>
          <a:p>
            <a:pPr algn="ctr">
              <a:lnSpc>
                <a:spcPts val="6019"/>
              </a:lnSpc>
            </a:pPr>
            <a:r>
              <a:rPr lang="en-US" sz="4299" b="1" dirty="0">
                <a:solidFill>
                  <a:srgbClr val="000000"/>
                </a:solidFill>
                <a:latin typeface="Canva Sans Bold"/>
                <a:ea typeface="Canva Sans Bold"/>
                <a:cs typeface="Canva Sans Bold"/>
                <a:sym typeface="Canva Sans Bold"/>
              </a:rPr>
              <a:t>OPTIONS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768346"/>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Using the Mentor Toolkit</a:t>
            </a:r>
          </a:p>
        </p:txBody>
      </p:sp>
      <p:sp>
        <p:nvSpPr>
          <p:cNvPr id="5" name="TextBox 5"/>
          <p:cNvSpPr txBox="1"/>
          <p:nvPr/>
        </p:nvSpPr>
        <p:spPr>
          <a:xfrm>
            <a:off x="1028700" y="1976755"/>
            <a:ext cx="15521664" cy="7281545"/>
          </a:xfrm>
          <a:prstGeom prst="rect">
            <a:avLst/>
          </a:prstGeom>
        </p:spPr>
        <p:txBody>
          <a:bodyPr lIns="0" tIns="0" rIns="0" bIns="0" rtlCol="0" anchor="t">
            <a:spAutoFit/>
          </a:bodyPr>
          <a:lstStyle/>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Please download a copy of this presentation onto your own computer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Feel to free to edit and adapt these resources to suit your mentoring style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You do not have to (and should not!) use all the activities in this pack, choose the resources that you think will work best for you and your mentee</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If using for an online session, screen share and complete the activities together</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The times given are an estimate - you may find they take less or more time, depending on you and your mentee. </a:t>
            </a:r>
          </a:p>
          <a:p>
            <a:pPr algn="l">
              <a:lnSpc>
                <a:spcPts val="4480"/>
              </a:lnSpc>
            </a:pPr>
            <a:endParaRPr lang="en-US" sz="3200" i="1">
              <a:solidFill>
                <a:srgbClr val="28538D"/>
              </a:solidFill>
              <a:latin typeface="Canva Sans Italics"/>
              <a:ea typeface="Canva Sans Italics"/>
              <a:cs typeface="Canva Sans Italics"/>
              <a:sym typeface="Canva Sans Itali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758821"/>
            <a:ext cx="13383985" cy="863600"/>
          </a:xfrm>
          <a:prstGeom prst="rect">
            <a:avLst/>
          </a:prstGeom>
        </p:spPr>
        <p:txBody>
          <a:bodyPr lIns="0" tIns="0" rIns="0" bIns="0" rtlCol="0" anchor="t">
            <a:spAutoFit/>
          </a:bodyPr>
          <a:lstStyle/>
          <a:p>
            <a:pPr algn="l">
              <a:lnSpc>
                <a:spcPts val="7000"/>
              </a:lnSpc>
            </a:pPr>
            <a:r>
              <a:rPr lang="en-US" sz="5000" b="1">
                <a:solidFill>
                  <a:srgbClr val="28538D"/>
                </a:solidFill>
                <a:latin typeface="Canva Sans Bold"/>
                <a:ea typeface="Canva Sans Bold"/>
                <a:cs typeface="Canva Sans Bold"/>
                <a:sym typeface="Canva Sans Bold"/>
              </a:rPr>
              <a:t>Activity 1: What do you want from a job?</a:t>
            </a:r>
          </a:p>
        </p:txBody>
      </p:sp>
      <p:sp>
        <p:nvSpPr>
          <p:cNvPr id="5" name="TextBox 5"/>
          <p:cNvSpPr txBox="1"/>
          <p:nvPr/>
        </p:nvSpPr>
        <p:spPr>
          <a:xfrm>
            <a:off x="1065283" y="1988185"/>
            <a:ext cx="15782198" cy="8220710"/>
          </a:xfrm>
          <a:prstGeom prst="rect">
            <a:avLst/>
          </a:prstGeom>
        </p:spPr>
        <p:txBody>
          <a:bodyPr lIns="0" tIns="0" rIns="0" bIns="0" rtlCol="0" anchor="t">
            <a:spAutoFit/>
          </a:bodyPr>
          <a:lstStyle/>
          <a:p>
            <a:pPr algn="l">
              <a:lnSpc>
                <a:spcPts val="3640"/>
              </a:lnSpc>
            </a:pPr>
            <a:r>
              <a:rPr lang="en-US" sz="2600" b="1">
                <a:solidFill>
                  <a:srgbClr val="C74A25"/>
                </a:solidFill>
                <a:latin typeface="Canva Sans Bold"/>
                <a:ea typeface="Canva Sans Bold"/>
                <a:cs typeface="Canva Sans Bold"/>
                <a:sym typeface="Canva Sans Bold"/>
              </a:rPr>
              <a:t>Goal</a:t>
            </a:r>
          </a:p>
          <a:p>
            <a:pPr algn="l">
              <a:lnSpc>
                <a:spcPts val="3640"/>
              </a:lnSpc>
            </a:pPr>
            <a:r>
              <a:rPr lang="en-US" sz="2600">
                <a:solidFill>
                  <a:srgbClr val="28538D"/>
                </a:solidFill>
                <a:latin typeface="Canva Sans"/>
                <a:ea typeface="Canva Sans"/>
                <a:cs typeface="Canva Sans"/>
                <a:sym typeface="Canva Sans"/>
              </a:rPr>
              <a:t>Guide your mentee through an</a:t>
            </a:r>
            <a:r>
              <a:rPr lang="en-US" sz="2600" b="1">
                <a:solidFill>
                  <a:srgbClr val="28538D"/>
                </a:solidFill>
                <a:latin typeface="Canva Sans Bold"/>
                <a:ea typeface="Canva Sans Bold"/>
                <a:cs typeface="Canva Sans Bold"/>
                <a:sym typeface="Canva Sans Bold"/>
              </a:rPr>
              <a:t> exploration </a:t>
            </a:r>
            <a:r>
              <a:rPr lang="en-US" sz="2600">
                <a:solidFill>
                  <a:srgbClr val="28538D"/>
                </a:solidFill>
                <a:latin typeface="Canva Sans"/>
                <a:ea typeface="Canva Sans"/>
                <a:cs typeface="Canva Sans"/>
                <a:sym typeface="Canva Sans"/>
              </a:rPr>
              <a:t>about what is important for your mentee when </a:t>
            </a:r>
            <a:r>
              <a:rPr lang="en-US" sz="2600" b="1">
                <a:solidFill>
                  <a:srgbClr val="28538D"/>
                </a:solidFill>
                <a:latin typeface="Canva Sans Bold"/>
                <a:ea typeface="Canva Sans Bold"/>
                <a:cs typeface="Canva Sans Bold"/>
                <a:sym typeface="Canva Sans Bold"/>
              </a:rPr>
              <a:t>considering jobs and a career, </a:t>
            </a:r>
            <a:r>
              <a:rPr lang="en-US" sz="2600">
                <a:solidFill>
                  <a:srgbClr val="28538D"/>
                </a:solidFill>
                <a:latin typeface="Canva Sans"/>
                <a:ea typeface="Canva Sans"/>
                <a:cs typeface="Canva Sans"/>
                <a:sym typeface="Canva Sans"/>
              </a:rPr>
              <a:t>helping them to</a:t>
            </a:r>
            <a:r>
              <a:rPr lang="en-US" sz="2600" b="1">
                <a:solidFill>
                  <a:srgbClr val="28538D"/>
                </a:solidFill>
                <a:latin typeface="Canva Sans Bold"/>
                <a:ea typeface="Canva Sans Bold"/>
                <a:cs typeface="Canva Sans Bold"/>
                <a:sym typeface="Canva Sans Bold"/>
              </a:rPr>
              <a:t> prioritize key career characteristics </a:t>
            </a:r>
          </a:p>
          <a:p>
            <a:pPr algn="l">
              <a:lnSpc>
                <a:spcPts val="3640"/>
              </a:lnSpc>
            </a:pPr>
            <a:endParaRPr lang="en-US" sz="2600" b="1">
              <a:solidFill>
                <a:srgbClr val="28538D"/>
              </a:solidFill>
              <a:latin typeface="Canva Sans Bold"/>
              <a:ea typeface="Canva Sans Bold"/>
              <a:cs typeface="Canva Sans Bold"/>
              <a:sym typeface="Canva Sans Bold"/>
            </a:endParaRPr>
          </a:p>
          <a:p>
            <a:pPr algn="l">
              <a:lnSpc>
                <a:spcPts val="3640"/>
              </a:lnSpc>
            </a:pPr>
            <a:r>
              <a:rPr lang="en-US" sz="2600" b="1">
                <a:solidFill>
                  <a:srgbClr val="28538D"/>
                </a:solidFill>
                <a:latin typeface="Canva Sans Bold"/>
                <a:ea typeface="Canva Sans Bold"/>
                <a:cs typeface="Canva Sans Bold"/>
                <a:sym typeface="Canva Sans Bold"/>
              </a:rPr>
              <a:t>Instructions</a:t>
            </a:r>
          </a:p>
          <a:p>
            <a:pPr algn="l">
              <a:lnSpc>
                <a:spcPts val="3640"/>
              </a:lnSpc>
            </a:pPr>
            <a:r>
              <a:rPr lang="en-US" sz="2600" b="1">
                <a:solidFill>
                  <a:srgbClr val="C74A25"/>
                </a:solidFill>
                <a:latin typeface="Canva Sans Bold"/>
                <a:ea typeface="Canva Sans Bold"/>
                <a:cs typeface="Canva Sans Bold"/>
                <a:sym typeface="Canva Sans Bold"/>
              </a:rPr>
              <a:t>Step 1:</a:t>
            </a:r>
            <a:r>
              <a:rPr lang="en-US" sz="2600">
                <a:solidFill>
                  <a:srgbClr val="C74A25"/>
                </a:solidFill>
                <a:latin typeface="Canva Sans"/>
                <a:ea typeface="Canva Sans"/>
                <a:cs typeface="Canva Sans"/>
                <a:sym typeface="Canva Sans"/>
              </a:rPr>
              <a:t> </a:t>
            </a:r>
            <a:r>
              <a:rPr lang="en-US" sz="2600">
                <a:solidFill>
                  <a:srgbClr val="28538D"/>
                </a:solidFill>
                <a:latin typeface="Canva Sans"/>
                <a:ea typeface="Canva Sans"/>
                <a:cs typeface="Canva Sans"/>
                <a:sym typeface="Canva Sans"/>
              </a:rPr>
              <a:t>Support your mentee to </a:t>
            </a:r>
            <a:r>
              <a:rPr lang="en-US" sz="2600" b="1">
                <a:solidFill>
                  <a:srgbClr val="28538D"/>
                </a:solidFill>
                <a:latin typeface="Canva Sans Bold"/>
                <a:ea typeface="Canva Sans Bold"/>
                <a:cs typeface="Canva Sans Bold"/>
                <a:sym typeface="Canva Sans Bold"/>
              </a:rPr>
              <a:t>fill out the table by ranking which factors</a:t>
            </a:r>
            <a:r>
              <a:rPr lang="en-US" sz="2600">
                <a:solidFill>
                  <a:srgbClr val="28538D"/>
                </a:solidFill>
                <a:latin typeface="Canva Sans"/>
                <a:ea typeface="Canva Sans"/>
                <a:cs typeface="Canva Sans"/>
                <a:sym typeface="Canva Sans"/>
              </a:rPr>
              <a:t> are the most to least important for them when considering their future career. You may need to explain the meaning of some factors, e.g. ‘organisational culture’ </a:t>
            </a:r>
          </a:p>
          <a:p>
            <a:pPr algn="l">
              <a:lnSpc>
                <a:spcPts val="3640"/>
              </a:lnSpc>
            </a:pPr>
            <a:r>
              <a:rPr lang="en-US" sz="2600" b="1">
                <a:solidFill>
                  <a:srgbClr val="C74A25"/>
                </a:solidFill>
                <a:latin typeface="Canva Sans Bold"/>
                <a:ea typeface="Canva Sans Bold"/>
                <a:cs typeface="Canva Sans Bold"/>
                <a:sym typeface="Canva Sans Bold"/>
              </a:rPr>
              <a:t>Step 2:</a:t>
            </a:r>
            <a:r>
              <a:rPr lang="en-US" sz="2600" b="1">
                <a:solidFill>
                  <a:srgbClr val="28538D"/>
                </a:solidFill>
                <a:latin typeface="Canva Sans Bold"/>
                <a:ea typeface="Canva Sans Bold"/>
                <a:cs typeface="Canva Sans Bold"/>
                <a:sym typeface="Canva Sans Bold"/>
              </a:rPr>
              <a:t> Identify which of these factors are essential for your mentee</a:t>
            </a:r>
            <a:r>
              <a:rPr lang="en-US" sz="2600">
                <a:solidFill>
                  <a:srgbClr val="28538D"/>
                </a:solidFill>
                <a:latin typeface="Canva Sans"/>
                <a:ea typeface="Canva Sans"/>
                <a:cs typeface="Canva Sans"/>
                <a:sym typeface="Canva Sans"/>
              </a:rPr>
              <a:t>, or simply nice to have. Are there any other factors that they would want to include?</a:t>
            </a:r>
          </a:p>
          <a:p>
            <a:pPr algn="l">
              <a:lnSpc>
                <a:spcPts val="3640"/>
              </a:lnSpc>
            </a:pPr>
            <a:r>
              <a:rPr lang="en-US" sz="2600" b="1">
                <a:solidFill>
                  <a:srgbClr val="C74A25"/>
                </a:solidFill>
                <a:latin typeface="Canva Sans Bold"/>
                <a:ea typeface="Canva Sans Bold"/>
                <a:cs typeface="Canva Sans Bold"/>
                <a:sym typeface="Canva Sans Bold"/>
              </a:rPr>
              <a:t>Step 3: </a:t>
            </a:r>
            <a:r>
              <a:rPr lang="en-US" sz="2600">
                <a:solidFill>
                  <a:srgbClr val="28538D"/>
                </a:solidFill>
                <a:latin typeface="Canva Sans"/>
                <a:ea typeface="Canva Sans"/>
                <a:cs typeface="Canva Sans"/>
                <a:sym typeface="Canva Sans"/>
              </a:rPr>
              <a:t>Use their answers to </a:t>
            </a:r>
            <a:r>
              <a:rPr lang="en-US" sz="2600" b="1">
                <a:solidFill>
                  <a:srgbClr val="28538D"/>
                </a:solidFill>
                <a:latin typeface="Canva Sans Bold"/>
                <a:ea typeface="Canva Sans Bold"/>
                <a:cs typeface="Canva Sans Bold"/>
                <a:sym typeface="Canva Sans Bold"/>
              </a:rPr>
              <a:t>kick-off a discussion </a:t>
            </a:r>
            <a:r>
              <a:rPr lang="en-US" sz="2600">
                <a:solidFill>
                  <a:srgbClr val="28538D"/>
                </a:solidFill>
                <a:latin typeface="Canva Sans"/>
                <a:ea typeface="Canva Sans"/>
                <a:cs typeface="Canva Sans"/>
                <a:sym typeface="Canva Sans"/>
              </a:rPr>
              <a:t>about what type of job/career they may wish to do and why. Discuss with them how their answers relate to your industry, and help them to identify careers that will fit in with their preferences.</a:t>
            </a:r>
            <a:r>
              <a:rPr lang="en-US" sz="2600" b="1">
                <a:solidFill>
                  <a:srgbClr val="C74A25"/>
                </a:solidFill>
                <a:latin typeface="Canva Sans Bold"/>
                <a:ea typeface="Canva Sans Bold"/>
                <a:cs typeface="Canva Sans Bold"/>
                <a:sym typeface="Canva Sans Bold"/>
              </a:rPr>
              <a:t> </a:t>
            </a:r>
          </a:p>
          <a:p>
            <a:pPr algn="l">
              <a:lnSpc>
                <a:spcPts val="3640"/>
              </a:lnSpc>
            </a:pPr>
            <a:r>
              <a:rPr lang="en-US" sz="2600" b="1">
                <a:solidFill>
                  <a:srgbClr val="C74A25"/>
                </a:solidFill>
                <a:latin typeface="Canva Sans Bold"/>
                <a:ea typeface="Canva Sans Bold"/>
                <a:cs typeface="Canva Sans Bold"/>
                <a:sym typeface="Canva Sans Bold"/>
              </a:rPr>
              <a:t>This is an excellent time to give them more details about your industry/career. Use the prompt questions on the next page to guide your discussion.</a:t>
            </a:r>
          </a:p>
          <a:p>
            <a:pPr algn="l">
              <a:lnSpc>
                <a:spcPts val="3640"/>
              </a:lnSpc>
            </a:pPr>
            <a:endParaRPr lang="en-US" sz="2600" b="1">
              <a:solidFill>
                <a:srgbClr val="C74A25"/>
              </a:solidFill>
              <a:latin typeface="Canva Sans Bold"/>
              <a:ea typeface="Canva Sans Bold"/>
              <a:cs typeface="Canva Sans Bold"/>
              <a:sym typeface="Canva Sans Bold"/>
            </a:endParaRPr>
          </a:p>
          <a:p>
            <a:pPr algn="l">
              <a:lnSpc>
                <a:spcPts val="3640"/>
              </a:lnSpc>
            </a:pPr>
            <a:r>
              <a:rPr lang="en-US" sz="2600" b="1">
                <a:solidFill>
                  <a:srgbClr val="28538D"/>
                </a:solidFill>
                <a:latin typeface="Canva Sans Bold"/>
                <a:ea typeface="Canva Sans Bold"/>
                <a:cs typeface="Canva Sans Bold"/>
                <a:sym typeface="Canva Sans Bold"/>
              </a:rPr>
              <a:t>Time 20 mins </a:t>
            </a:r>
          </a:p>
          <a:p>
            <a:pPr algn="l">
              <a:lnSpc>
                <a:spcPts val="3640"/>
              </a:lnSpc>
              <a:spcBef>
                <a:spcPct val="0"/>
              </a:spcBef>
            </a:pPr>
            <a:endParaRPr lang="en-US" sz="2600" b="1">
              <a:solidFill>
                <a:srgbClr val="28538D"/>
              </a:solidFill>
              <a:latin typeface="Canva Sans Bold"/>
              <a:ea typeface="Canva Sans Bold"/>
              <a:cs typeface="Canva Sans Bold"/>
              <a:sym typeface="Canva Sans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aphicFrame>
        <p:nvGraphicFramePr>
          <p:cNvPr id="4" name="Table 4"/>
          <p:cNvGraphicFramePr>
            <a:graphicFrameLocks noGrp="1"/>
          </p:cNvGraphicFramePr>
          <p:nvPr/>
        </p:nvGraphicFramePr>
        <p:xfrm>
          <a:off x="838182" y="585787"/>
          <a:ext cx="13450538" cy="9115425"/>
        </p:xfrm>
        <a:graphic>
          <a:graphicData uri="http://schemas.openxmlformats.org/drawingml/2006/table">
            <a:tbl>
              <a:tblPr/>
              <a:tblGrid>
                <a:gridCol w="3984134">
                  <a:extLst>
                    <a:ext uri="{9D8B030D-6E8A-4147-A177-3AD203B41FA5}">
                      <a16:colId xmlns:a16="http://schemas.microsoft.com/office/drawing/2014/main" val="20000"/>
                    </a:ext>
                  </a:extLst>
                </a:gridCol>
                <a:gridCol w="5414938">
                  <a:extLst>
                    <a:ext uri="{9D8B030D-6E8A-4147-A177-3AD203B41FA5}">
                      <a16:colId xmlns:a16="http://schemas.microsoft.com/office/drawing/2014/main" val="20001"/>
                    </a:ext>
                  </a:extLst>
                </a:gridCol>
                <a:gridCol w="4051466">
                  <a:extLst>
                    <a:ext uri="{9D8B030D-6E8A-4147-A177-3AD203B41FA5}">
                      <a16:colId xmlns:a16="http://schemas.microsoft.com/office/drawing/2014/main" val="20002"/>
                    </a:ext>
                  </a:extLst>
                </a:gridCol>
              </a:tblGrid>
              <a:tr h="925860">
                <a:tc>
                  <a:txBody>
                    <a:bodyPr/>
                    <a:lstStyle/>
                    <a:p>
                      <a:pPr algn="l">
                        <a:lnSpc>
                          <a:spcPts val="2939"/>
                        </a:lnSpc>
                        <a:defRPr/>
                      </a:pPr>
                      <a:r>
                        <a:rPr lang="en-US" sz="2099" b="1">
                          <a:solidFill>
                            <a:srgbClr val="000000"/>
                          </a:solidFill>
                          <a:latin typeface="Canva Sans Bold"/>
                          <a:ea typeface="Canva Sans Bold"/>
                          <a:cs typeface="Canva Sans Bold"/>
                          <a:sym typeface="Canva Sans Bold"/>
                        </a:rPr>
                        <a:t>Factor</a:t>
                      </a: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59"/>
                        </a:lnSpc>
                        <a:defRPr/>
                      </a:pPr>
                      <a:r>
                        <a:rPr lang="en-US" sz="1899" b="1">
                          <a:solidFill>
                            <a:srgbClr val="000000"/>
                          </a:solidFill>
                          <a:latin typeface="Canva Sans Bold"/>
                          <a:ea typeface="Canva Sans Bold"/>
                          <a:cs typeface="Canva Sans Bold"/>
                          <a:sym typeface="Canva Sans Bold"/>
                        </a:rPr>
                        <a:t>Rank order</a:t>
                      </a:r>
                      <a:endParaRPr lang="en-US" sz="1100"/>
                    </a:p>
                    <a:p>
                      <a:pPr algn="l">
                        <a:lnSpc>
                          <a:spcPts val="2659"/>
                        </a:lnSpc>
                      </a:pPr>
                      <a:r>
                        <a:rPr lang="en-US" sz="1899" b="1">
                          <a:solidFill>
                            <a:srgbClr val="000000"/>
                          </a:solidFill>
                          <a:latin typeface="Canva Sans Bold"/>
                          <a:ea typeface="Canva Sans Bold"/>
                          <a:cs typeface="Canva Sans Bold"/>
                          <a:sym typeface="Canva Sans Bold"/>
                        </a:rPr>
                        <a:t>  1 = most important, 13 = least important</a:t>
                      </a:r>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59"/>
                        </a:lnSpc>
                        <a:defRPr/>
                      </a:pPr>
                      <a:r>
                        <a:rPr lang="en-US" sz="1899" b="1">
                          <a:solidFill>
                            <a:srgbClr val="000000"/>
                          </a:solidFill>
                          <a:latin typeface="Canva Sans Bold"/>
                          <a:ea typeface="Canva Sans Bold"/>
                          <a:cs typeface="Canva Sans Bold"/>
                          <a:sym typeface="Canva Sans Bold"/>
                        </a:rPr>
                        <a:t>Essential? </a:t>
                      </a:r>
                      <a:endParaRPr lang="en-US" sz="1100"/>
                    </a:p>
                    <a:p>
                      <a:pPr algn="l">
                        <a:lnSpc>
                          <a:spcPts val="2659"/>
                        </a:lnSpc>
                      </a:pPr>
                      <a:r>
                        <a:rPr lang="en-US" sz="1899" b="1">
                          <a:solidFill>
                            <a:srgbClr val="000000"/>
                          </a:solidFill>
                          <a:latin typeface="Canva Sans Bold"/>
                          <a:ea typeface="Canva Sans Bold"/>
                          <a:cs typeface="Canva Sans Bold"/>
                          <a:sym typeface="Canva Sans Bold"/>
                        </a:rPr>
                        <a:t> Yes, no, maybe?</a:t>
                      </a:r>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29967">
                <a:tc>
                  <a:txBody>
                    <a:bodyPr/>
                    <a:lstStyle/>
                    <a:p>
                      <a:pPr algn="l">
                        <a:lnSpc>
                          <a:spcPts val="2939"/>
                        </a:lnSpc>
                        <a:defRPr/>
                      </a:pPr>
                      <a:r>
                        <a:rPr lang="en-US" sz="2099">
                          <a:solidFill>
                            <a:srgbClr val="000000"/>
                          </a:solidFill>
                          <a:latin typeface="Canva Sans"/>
                          <a:ea typeface="Canva Sans"/>
                          <a:cs typeface="Canva Sans"/>
                          <a:sym typeface="Canva Sans"/>
                        </a:rPr>
                        <a:t>Hours of work</a:t>
                      </a: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59"/>
                        </a:lnSpc>
                        <a:defRPr/>
                      </a:pP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59"/>
                        </a:lnSpc>
                        <a:defRPr/>
                      </a:pP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29967">
                <a:tc>
                  <a:txBody>
                    <a:bodyPr/>
                    <a:lstStyle/>
                    <a:p>
                      <a:pPr algn="l">
                        <a:lnSpc>
                          <a:spcPts val="2939"/>
                        </a:lnSpc>
                        <a:defRPr/>
                      </a:pPr>
                      <a:r>
                        <a:rPr lang="en-US" sz="2099">
                          <a:solidFill>
                            <a:srgbClr val="000000"/>
                          </a:solidFill>
                          <a:latin typeface="Canva Sans"/>
                          <a:ea typeface="Canva Sans"/>
                          <a:cs typeface="Canva Sans"/>
                          <a:sym typeface="Canva Sans"/>
                        </a:rPr>
                        <a:t>Salary</a:t>
                      </a: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59"/>
                        </a:lnSpc>
                        <a:defRPr/>
                      </a:pP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59"/>
                        </a:lnSpc>
                        <a:defRPr/>
                      </a:pP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29967">
                <a:tc>
                  <a:txBody>
                    <a:bodyPr/>
                    <a:lstStyle/>
                    <a:p>
                      <a:pPr algn="l">
                        <a:lnSpc>
                          <a:spcPts val="2939"/>
                        </a:lnSpc>
                        <a:defRPr/>
                      </a:pPr>
                      <a:r>
                        <a:rPr lang="en-US" sz="2099">
                          <a:solidFill>
                            <a:srgbClr val="000000"/>
                          </a:solidFill>
                          <a:latin typeface="Canva Sans"/>
                          <a:ea typeface="Canva Sans"/>
                          <a:cs typeface="Canva Sans"/>
                          <a:sym typeface="Canva Sans"/>
                        </a:rPr>
                        <a:t>Organisational culture</a:t>
                      </a: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59"/>
                        </a:lnSpc>
                        <a:defRPr/>
                      </a:pP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59"/>
                        </a:lnSpc>
                        <a:defRPr/>
                      </a:pP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29967">
                <a:tc>
                  <a:txBody>
                    <a:bodyPr/>
                    <a:lstStyle/>
                    <a:p>
                      <a:pPr algn="l">
                        <a:lnSpc>
                          <a:spcPts val="2939"/>
                        </a:lnSpc>
                        <a:defRPr/>
                      </a:pPr>
                      <a:r>
                        <a:rPr lang="en-US" sz="2099">
                          <a:solidFill>
                            <a:srgbClr val="000000"/>
                          </a:solidFill>
                          <a:latin typeface="Canva Sans"/>
                          <a:ea typeface="Canva Sans"/>
                          <a:cs typeface="Canva Sans"/>
                          <a:sym typeface="Canva Sans"/>
                        </a:rPr>
                        <a:t>Manager's leadership style  </a:t>
                      </a: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59"/>
                        </a:lnSpc>
                        <a:defRPr/>
                      </a:pP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59"/>
                        </a:lnSpc>
                        <a:defRPr/>
                      </a:pP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29967">
                <a:tc>
                  <a:txBody>
                    <a:bodyPr/>
                    <a:lstStyle/>
                    <a:p>
                      <a:pPr algn="l">
                        <a:lnSpc>
                          <a:spcPts val="2939"/>
                        </a:lnSpc>
                        <a:defRPr/>
                      </a:pPr>
                      <a:r>
                        <a:rPr lang="en-US" sz="2099">
                          <a:solidFill>
                            <a:srgbClr val="000000"/>
                          </a:solidFill>
                          <a:latin typeface="Canva Sans"/>
                          <a:ea typeface="Canva Sans"/>
                          <a:cs typeface="Canva Sans"/>
                          <a:sym typeface="Canva Sans"/>
                        </a:rPr>
                        <a:t>Working with people</a:t>
                      </a: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59"/>
                        </a:lnSpc>
                        <a:defRPr/>
                      </a:pP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59"/>
                        </a:lnSpc>
                        <a:defRPr/>
                      </a:pP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29967">
                <a:tc>
                  <a:txBody>
                    <a:bodyPr/>
                    <a:lstStyle/>
                    <a:p>
                      <a:pPr algn="l">
                        <a:lnSpc>
                          <a:spcPts val="2939"/>
                        </a:lnSpc>
                        <a:defRPr/>
                      </a:pPr>
                      <a:r>
                        <a:rPr lang="en-US" sz="2099">
                          <a:solidFill>
                            <a:srgbClr val="000000"/>
                          </a:solidFill>
                          <a:latin typeface="Canva Sans"/>
                          <a:ea typeface="Canva Sans"/>
                          <a:cs typeface="Canva Sans"/>
                          <a:sym typeface="Canva Sans"/>
                        </a:rPr>
                        <a:t>Travel opportunities</a:t>
                      </a: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59"/>
                        </a:lnSpc>
                        <a:defRPr/>
                      </a:pP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59"/>
                        </a:lnSpc>
                        <a:defRPr/>
                      </a:pP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29967">
                <a:tc>
                  <a:txBody>
                    <a:bodyPr/>
                    <a:lstStyle/>
                    <a:p>
                      <a:pPr algn="l">
                        <a:lnSpc>
                          <a:spcPts val="2939"/>
                        </a:lnSpc>
                        <a:defRPr/>
                      </a:pPr>
                      <a:r>
                        <a:rPr lang="en-US" sz="2099">
                          <a:solidFill>
                            <a:srgbClr val="000000"/>
                          </a:solidFill>
                          <a:latin typeface="Canva Sans"/>
                          <a:ea typeface="Canva Sans"/>
                          <a:cs typeface="Canva Sans"/>
                          <a:sym typeface="Canva Sans"/>
                        </a:rPr>
                        <a:t>Development opportunities</a:t>
                      </a: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59"/>
                        </a:lnSpc>
                        <a:defRPr/>
                      </a:pP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59"/>
                        </a:lnSpc>
                        <a:defRPr/>
                      </a:pP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29967">
                <a:tc>
                  <a:txBody>
                    <a:bodyPr/>
                    <a:lstStyle/>
                    <a:p>
                      <a:pPr algn="l">
                        <a:lnSpc>
                          <a:spcPts val="2939"/>
                        </a:lnSpc>
                        <a:defRPr/>
                      </a:pPr>
                      <a:r>
                        <a:rPr lang="en-US" sz="2099">
                          <a:solidFill>
                            <a:srgbClr val="000000"/>
                          </a:solidFill>
                          <a:latin typeface="Canva Sans"/>
                          <a:ea typeface="Canva Sans"/>
                          <a:cs typeface="Canva Sans"/>
                          <a:sym typeface="Canva Sans"/>
                        </a:rPr>
                        <a:t>Industry/sector</a:t>
                      </a: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59"/>
                        </a:lnSpc>
                        <a:defRPr/>
                      </a:pP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59"/>
                        </a:lnSpc>
                        <a:defRPr/>
                      </a:pP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29967">
                <a:tc>
                  <a:txBody>
                    <a:bodyPr/>
                    <a:lstStyle/>
                    <a:p>
                      <a:pPr algn="l">
                        <a:lnSpc>
                          <a:spcPts val="2939"/>
                        </a:lnSpc>
                        <a:defRPr/>
                      </a:pPr>
                      <a:r>
                        <a:rPr lang="en-US" sz="2099">
                          <a:solidFill>
                            <a:srgbClr val="000000"/>
                          </a:solidFill>
                          <a:latin typeface="Canva Sans"/>
                          <a:ea typeface="Canva Sans"/>
                          <a:cs typeface="Canva Sans"/>
                          <a:sym typeface="Canva Sans"/>
                        </a:rPr>
                        <a:t>Size of organisation</a:t>
                      </a: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59"/>
                        </a:lnSpc>
                        <a:defRPr/>
                      </a:pP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59"/>
                        </a:lnSpc>
                        <a:defRPr/>
                      </a:pP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29967">
                <a:tc>
                  <a:txBody>
                    <a:bodyPr/>
                    <a:lstStyle/>
                    <a:p>
                      <a:pPr algn="l">
                        <a:lnSpc>
                          <a:spcPts val="2939"/>
                        </a:lnSpc>
                        <a:defRPr/>
                      </a:pPr>
                      <a:r>
                        <a:rPr lang="en-US" sz="2099">
                          <a:solidFill>
                            <a:srgbClr val="000000"/>
                          </a:solidFill>
                          <a:latin typeface="Canva Sans"/>
                          <a:ea typeface="Canva Sans"/>
                          <a:cs typeface="Canva Sans"/>
                          <a:sym typeface="Canva Sans"/>
                        </a:rPr>
                        <a:t>  Level of responsibility</a:t>
                      </a: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59"/>
                        </a:lnSpc>
                        <a:defRPr/>
                      </a:pP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59"/>
                        </a:lnSpc>
                        <a:defRPr/>
                      </a:pP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629967">
                <a:tc>
                  <a:txBody>
                    <a:bodyPr/>
                    <a:lstStyle/>
                    <a:p>
                      <a:pPr algn="l">
                        <a:lnSpc>
                          <a:spcPts val="2939"/>
                        </a:lnSpc>
                        <a:defRPr/>
                      </a:pPr>
                      <a:r>
                        <a:rPr lang="en-US" sz="2099">
                          <a:solidFill>
                            <a:srgbClr val="000000"/>
                          </a:solidFill>
                          <a:latin typeface="Canva Sans"/>
                          <a:ea typeface="Canva Sans"/>
                          <a:cs typeface="Canva Sans"/>
                          <a:sym typeface="Canva Sans"/>
                        </a:rPr>
                        <a:t>Alignment with my values</a:t>
                      </a: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59"/>
                        </a:lnSpc>
                        <a:defRPr/>
                      </a:pP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59"/>
                        </a:lnSpc>
                        <a:defRPr/>
                      </a:pP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629967">
                <a:tc>
                  <a:txBody>
                    <a:bodyPr/>
                    <a:lstStyle/>
                    <a:p>
                      <a:pPr algn="l">
                        <a:lnSpc>
                          <a:spcPts val="2939"/>
                        </a:lnSpc>
                        <a:defRPr/>
                      </a:pPr>
                      <a:r>
                        <a:rPr lang="en-US" sz="2099">
                          <a:solidFill>
                            <a:srgbClr val="000000"/>
                          </a:solidFill>
                          <a:latin typeface="Canva Sans"/>
                          <a:ea typeface="Canva Sans"/>
                          <a:cs typeface="Canva Sans"/>
                          <a:sym typeface="Canva Sans"/>
                        </a:rPr>
                        <a:t> Location  </a:t>
                      </a: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59"/>
                        </a:lnSpc>
                        <a:defRPr/>
                      </a:pP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59"/>
                        </a:lnSpc>
                        <a:defRPr/>
                      </a:pP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629967">
                <a:tc>
                  <a:txBody>
                    <a:bodyPr/>
                    <a:lstStyle/>
                    <a:p>
                      <a:pPr algn="l">
                        <a:lnSpc>
                          <a:spcPts val="2939"/>
                        </a:lnSpc>
                        <a:defRPr/>
                      </a:pPr>
                      <a:r>
                        <a:rPr lang="en-US" sz="2099">
                          <a:solidFill>
                            <a:srgbClr val="000000"/>
                          </a:solidFill>
                          <a:latin typeface="Canva Sans"/>
                          <a:ea typeface="Canva Sans"/>
                          <a:cs typeface="Canva Sans"/>
                          <a:sym typeface="Canva Sans"/>
                        </a:rPr>
                        <a:t>Flexible hours</a:t>
                      </a: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59"/>
                        </a:lnSpc>
                        <a:defRPr/>
                      </a:pP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659"/>
                        </a:lnSpc>
                        <a:defRPr/>
                      </a:pPr>
                      <a:endParaRPr lang="en-US" sz="1100"/>
                    </a:p>
                  </a:txBody>
                  <a:tcPr marL="95250" marR="95250" marT="95250" marB="952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547052"/>
            <a:ext cx="10997132" cy="828040"/>
          </a:xfrm>
          <a:prstGeom prst="rect">
            <a:avLst/>
          </a:prstGeom>
        </p:spPr>
        <p:txBody>
          <a:bodyPr lIns="0" tIns="0" rIns="0" bIns="0" rtlCol="0" anchor="t">
            <a:spAutoFit/>
          </a:bodyPr>
          <a:lstStyle/>
          <a:p>
            <a:pPr algn="l">
              <a:lnSpc>
                <a:spcPts val="6860"/>
              </a:lnSpc>
            </a:pPr>
            <a:r>
              <a:rPr lang="en-US" sz="4900" b="1">
                <a:solidFill>
                  <a:srgbClr val="28538D"/>
                </a:solidFill>
                <a:latin typeface="Canva Sans Bold"/>
                <a:ea typeface="Canva Sans Bold"/>
                <a:cs typeface="Canva Sans Bold"/>
                <a:sym typeface="Canva Sans Bold"/>
              </a:rPr>
              <a:t>Activity 1 prompt questions</a:t>
            </a:r>
          </a:p>
        </p:txBody>
      </p:sp>
      <p:sp>
        <p:nvSpPr>
          <p:cNvPr id="5" name="TextBox 5"/>
          <p:cNvSpPr txBox="1"/>
          <p:nvPr/>
        </p:nvSpPr>
        <p:spPr>
          <a:xfrm>
            <a:off x="1028700" y="1848160"/>
            <a:ext cx="16194017" cy="9616440"/>
          </a:xfrm>
          <a:prstGeom prst="rect">
            <a:avLst/>
          </a:prstGeom>
        </p:spPr>
        <p:txBody>
          <a:bodyPr lIns="0" tIns="0" rIns="0" bIns="0" rtlCol="0" anchor="t">
            <a:spAutoFit/>
          </a:bodyPr>
          <a:lstStyle/>
          <a:p>
            <a:pPr algn="l">
              <a:lnSpc>
                <a:spcPts val="3360"/>
              </a:lnSpc>
            </a:pPr>
            <a:r>
              <a:rPr lang="en-US" sz="2400" b="1" u="sng">
                <a:solidFill>
                  <a:srgbClr val="C74A25"/>
                </a:solidFill>
                <a:latin typeface="Canva Sans Bold"/>
                <a:ea typeface="Canva Sans Bold"/>
                <a:cs typeface="Canva Sans Bold"/>
                <a:sym typeface="Canva Sans Bold"/>
              </a:rPr>
              <a:t>Questions to ask your mentee</a:t>
            </a:r>
          </a:p>
          <a:p>
            <a:pPr marL="518162" lvl="1" indent="-259081" algn="l">
              <a:lnSpc>
                <a:spcPts val="3360"/>
              </a:lnSpc>
              <a:buFont typeface="Arial"/>
              <a:buChar char="•"/>
            </a:pPr>
            <a:r>
              <a:rPr lang="en-US" sz="2400">
                <a:solidFill>
                  <a:srgbClr val="28538D"/>
                </a:solidFill>
                <a:latin typeface="Canva Sans"/>
                <a:ea typeface="Canva Sans"/>
                <a:cs typeface="Canva Sans"/>
                <a:sym typeface="Canva Sans"/>
              </a:rPr>
              <a:t>What would you say are your best skills? </a:t>
            </a:r>
          </a:p>
          <a:p>
            <a:pPr marL="518162" lvl="1" indent="-259081" algn="l">
              <a:lnSpc>
                <a:spcPts val="3360"/>
              </a:lnSpc>
              <a:buFont typeface="Arial"/>
              <a:buChar char="•"/>
            </a:pPr>
            <a:r>
              <a:rPr lang="en-US" sz="2400">
                <a:solidFill>
                  <a:srgbClr val="28538D"/>
                </a:solidFill>
                <a:latin typeface="Canva Sans"/>
                <a:ea typeface="Canva Sans"/>
                <a:cs typeface="Canva Sans"/>
                <a:sym typeface="Canva Sans"/>
              </a:rPr>
              <a:t>Have you done anything outside of your studies (e.g. volunteering, work experience) that you enjoyed and/or developed your skills? </a:t>
            </a:r>
          </a:p>
          <a:p>
            <a:pPr marL="518162" lvl="1" indent="-259081" algn="l">
              <a:lnSpc>
                <a:spcPts val="3360"/>
              </a:lnSpc>
              <a:buFont typeface="Arial"/>
              <a:buChar char="•"/>
            </a:pPr>
            <a:r>
              <a:rPr lang="en-US" sz="2400">
                <a:solidFill>
                  <a:srgbClr val="28538D"/>
                </a:solidFill>
                <a:latin typeface="Canva Sans"/>
                <a:ea typeface="Canva Sans"/>
                <a:cs typeface="Canva Sans"/>
                <a:sym typeface="Canva Sans"/>
              </a:rPr>
              <a:t>Do you know which sectors you're most interested in? </a:t>
            </a:r>
          </a:p>
          <a:p>
            <a:pPr marL="518162" lvl="1" indent="-259081" algn="l">
              <a:lnSpc>
                <a:spcPts val="3360"/>
              </a:lnSpc>
              <a:buFont typeface="Arial"/>
              <a:buChar char="•"/>
            </a:pPr>
            <a:r>
              <a:rPr lang="en-US" sz="2400">
                <a:solidFill>
                  <a:srgbClr val="28538D"/>
                </a:solidFill>
                <a:latin typeface="Canva Sans"/>
                <a:ea typeface="Canva Sans"/>
                <a:cs typeface="Canva Sans"/>
                <a:sym typeface="Canva Sans"/>
              </a:rPr>
              <a:t>Do you have any idea what jobs are available in these sectors? </a:t>
            </a:r>
          </a:p>
          <a:p>
            <a:pPr marL="518162" lvl="1" indent="-259081" algn="l">
              <a:lnSpc>
                <a:spcPts val="3360"/>
              </a:lnSpc>
              <a:buFont typeface="Arial"/>
              <a:buChar char="•"/>
            </a:pPr>
            <a:r>
              <a:rPr lang="en-US" sz="2400">
                <a:solidFill>
                  <a:srgbClr val="28538D"/>
                </a:solidFill>
                <a:latin typeface="Canva Sans"/>
                <a:ea typeface="Canva Sans"/>
                <a:cs typeface="Canva Sans"/>
                <a:sym typeface="Canva Sans"/>
              </a:rPr>
              <a:t>What interests you the most about these sectors/jobs?</a:t>
            </a:r>
          </a:p>
          <a:p>
            <a:pPr marL="518162" lvl="1" indent="-259081" algn="l">
              <a:lnSpc>
                <a:spcPts val="3360"/>
              </a:lnSpc>
              <a:buFont typeface="Arial"/>
              <a:buChar char="•"/>
            </a:pPr>
            <a:r>
              <a:rPr lang="en-US" sz="2400">
                <a:solidFill>
                  <a:srgbClr val="28538D"/>
                </a:solidFill>
                <a:latin typeface="Canva Sans"/>
                <a:ea typeface="Canva Sans"/>
                <a:cs typeface="Canva Sans"/>
                <a:sym typeface="Canva Sans"/>
              </a:rPr>
              <a:t>Do you know what qualifications you'll need for these jobs? Do you know how to get these qualifications?</a:t>
            </a:r>
          </a:p>
          <a:p>
            <a:pPr marL="518162" lvl="1" indent="-259081" algn="l">
              <a:lnSpc>
                <a:spcPts val="3360"/>
              </a:lnSpc>
              <a:buFont typeface="Arial"/>
              <a:buChar char="•"/>
            </a:pPr>
            <a:r>
              <a:rPr lang="en-US" sz="2400">
                <a:solidFill>
                  <a:srgbClr val="28538D"/>
                </a:solidFill>
                <a:latin typeface="Canva Sans"/>
                <a:ea typeface="Canva Sans"/>
                <a:cs typeface="Canva Sans"/>
                <a:sym typeface="Canva Sans"/>
              </a:rPr>
              <a:t>Do you know about the different training and education options for these jobs? </a:t>
            </a:r>
          </a:p>
          <a:p>
            <a:pPr algn="l">
              <a:lnSpc>
                <a:spcPts val="3360"/>
              </a:lnSpc>
            </a:pPr>
            <a:endParaRPr lang="en-US" sz="2400">
              <a:solidFill>
                <a:srgbClr val="28538D"/>
              </a:solidFill>
              <a:latin typeface="Canva Sans"/>
              <a:ea typeface="Canva Sans"/>
              <a:cs typeface="Canva Sans"/>
              <a:sym typeface="Canva Sans"/>
            </a:endParaRPr>
          </a:p>
          <a:p>
            <a:pPr algn="l">
              <a:lnSpc>
                <a:spcPts val="3360"/>
              </a:lnSpc>
            </a:pPr>
            <a:r>
              <a:rPr lang="en-US" sz="2400" b="1" u="sng">
                <a:solidFill>
                  <a:srgbClr val="C74A25"/>
                </a:solidFill>
                <a:latin typeface="Canva Sans Bold"/>
                <a:ea typeface="Canva Sans Bold"/>
                <a:cs typeface="Canva Sans Bold"/>
                <a:sym typeface="Canva Sans Bold"/>
              </a:rPr>
              <a:t>Questions for your mentee to ask you </a:t>
            </a:r>
          </a:p>
          <a:p>
            <a:pPr marL="518162" lvl="1" indent="-259081" algn="l">
              <a:lnSpc>
                <a:spcPts val="3360"/>
              </a:lnSpc>
              <a:buFont typeface="Arial"/>
              <a:buChar char="•"/>
            </a:pPr>
            <a:r>
              <a:rPr lang="en-US" sz="2400">
                <a:solidFill>
                  <a:srgbClr val="28538D"/>
                </a:solidFill>
                <a:latin typeface="Canva Sans"/>
                <a:ea typeface="Canva Sans"/>
                <a:cs typeface="Canva Sans"/>
                <a:sym typeface="Canva Sans"/>
              </a:rPr>
              <a:t>What education and/or training did you do to get your job/career?</a:t>
            </a:r>
          </a:p>
          <a:p>
            <a:pPr marL="518162" lvl="1" indent="-259081" algn="l">
              <a:lnSpc>
                <a:spcPts val="3360"/>
              </a:lnSpc>
              <a:buFont typeface="Arial"/>
              <a:buChar char="•"/>
            </a:pPr>
            <a:r>
              <a:rPr lang="en-US" sz="2400">
                <a:solidFill>
                  <a:srgbClr val="28538D"/>
                </a:solidFill>
                <a:latin typeface="Canva Sans"/>
                <a:ea typeface="Canva Sans"/>
                <a:cs typeface="Canva Sans"/>
                <a:sym typeface="Canva Sans"/>
              </a:rPr>
              <a:t>What jobs did you do before this one?</a:t>
            </a:r>
          </a:p>
          <a:p>
            <a:pPr marL="518162" lvl="1" indent="-259081" algn="l">
              <a:lnSpc>
                <a:spcPts val="3360"/>
              </a:lnSpc>
              <a:buFont typeface="Arial"/>
              <a:buChar char="•"/>
            </a:pPr>
            <a:r>
              <a:rPr lang="en-US" sz="2400">
                <a:solidFill>
                  <a:srgbClr val="28538D"/>
                </a:solidFill>
                <a:latin typeface="Canva Sans"/>
                <a:ea typeface="Canva Sans"/>
                <a:cs typeface="Canva Sans"/>
                <a:sym typeface="Canva Sans"/>
              </a:rPr>
              <a:t>What do you like most about your job?</a:t>
            </a:r>
          </a:p>
          <a:p>
            <a:pPr marL="518162" lvl="1" indent="-259081" algn="l">
              <a:lnSpc>
                <a:spcPts val="3360"/>
              </a:lnSpc>
              <a:buFont typeface="Arial"/>
              <a:buChar char="•"/>
            </a:pPr>
            <a:r>
              <a:rPr lang="en-US" sz="2400">
                <a:solidFill>
                  <a:srgbClr val="28538D"/>
                </a:solidFill>
                <a:latin typeface="Canva Sans"/>
                <a:ea typeface="Canva Sans"/>
                <a:cs typeface="Canva Sans"/>
                <a:sym typeface="Canva Sans"/>
              </a:rPr>
              <a:t>What does a normal day look like in your job?</a:t>
            </a:r>
          </a:p>
          <a:p>
            <a:pPr marL="518162" lvl="1" indent="-259081" algn="l">
              <a:lnSpc>
                <a:spcPts val="3360"/>
              </a:lnSpc>
              <a:buFont typeface="Arial"/>
              <a:buChar char="•"/>
            </a:pPr>
            <a:r>
              <a:rPr lang="en-US" sz="2400">
                <a:solidFill>
                  <a:srgbClr val="28538D"/>
                </a:solidFill>
                <a:latin typeface="Canva Sans"/>
                <a:ea typeface="Canva Sans"/>
                <a:cs typeface="Canva Sans"/>
                <a:sym typeface="Canva Sans"/>
              </a:rPr>
              <a:t>What career progression do you want to have? </a:t>
            </a:r>
          </a:p>
          <a:p>
            <a:pPr marL="518162" lvl="1" indent="-259081" algn="l">
              <a:lnSpc>
                <a:spcPts val="3360"/>
              </a:lnSpc>
              <a:buFont typeface="Arial"/>
              <a:buChar char="•"/>
            </a:pPr>
            <a:r>
              <a:rPr lang="en-US" sz="2400">
                <a:solidFill>
                  <a:srgbClr val="28538D"/>
                </a:solidFill>
                <a:latin typeface="Canva Sans"/>
                <a:ea typeface="Canva Sans"/>
                <a:cs typeface="Canva Sans"/>
                <a:sym typeface="Canva Sans"/>
              </a:rPr>
              <a:t>Are there any downsides to your job? </a:t>
            </a:r>
          </a:p>
          <a:p>
            <a:pPr marL="518162" lvl="1" indent="-259081" algn="l">
              <a:lnSpc>
                <a:spcPts val="3360"/>
              </a:lnSpc>
              <a:buFont typeface="Arial"/>
              <a:buChar char="•"/>
            </a:pPr>
            <a:r>
              <a:rPr lang="en-US" sz="2400">
                <a:solidFill>
                  <a:srgbClr val="28538D"/>
                </a:solidFill>
                <a:latin typeface="Canva Sans"/>
                <a:ea typeface="Canva Sans"/>
                <a:cs typeface="Canva Sans"/>
                <a:sym typeface="Canva Sans"/>
              </a:rPr>
              <a:t>What are the most important skills for your job? </a:t>
            </a:r>
          </a:p>
          <a:p>
            <a:pPr marL="518162" lvl="1" indent="-259081" algn="l">
              <a:lnSpc>
                <a:spcPts val="3360"/>
              </a:lnSpc>
              <a:buFont typeface="Arial"/>
              <a:buChar char="•"/>
            </a:pPr>
            <a:r>
              <a:rPr lang="en-US" sz="2400">
                <a:solidFill>
                  <a:srgbClr val="28538D"/>
                </a:solidFill>
                <a:latin typeface="Canva Sans"/>
                <a:ea typeface="Canva Sans"/>
                <a:cs typeface="Canva Sans"/>
                <a:sym typeface="Canva Sans"/>
              </a:rPr>
              <a:t>What job factors do you think are most important/least important? </a:t>
            </a:r>
          </a:p>
          <a:p>
            <a:pPr algn="l">
              <a:lnSpc>
                <a:spcPts val="3360"/>
              </a:lnSpc>
            </a:pPr>
            <a:endParaRPr lang="en-US" sz="2400">
              <a:solidFill>
                <a:srgbClr val="28538D"/>
              </a:solidFill>
              <a:latin typeface="Canva Sans"/>
              <a:ea typeface="Canva Sans"/>
              <a:cs typeface="Canva Sans"/>
              <a:sym typeface="Canva Sans"/>
            </a:endParaRPr>
          </a:p>
          <a:p>
            <a:pPr algn="l">
              <a:lnSpc>
                <a:spcPts val="3360"/>
              </a:lnSpc>
            </a:pPr>
            <a:endParaRPr lang="en-US" sz="2400">
              <a:solidFill>
                <a:srgbClr val="28538D"/>
              </a:solidFill>
              <a:latin typeface="Canva Sans"/>
              <a:ea typeface="Canva Sans"/>
              <a:cs typeface="Canva Sans"/>
              <a:sym typeface="Canva Sans"/>
            </a:endParaRPr>
          </a:p>
          <a:p>
            <a:pPr algn="l">
              <a:lnSpc>
                <a:spcPts val="3360"/>
              </a:lnSpc>
            </a:pPr>
            <a:endParaRPr lang="en-US" sz="2400">
              <a:solidFill>
                <a:srgbClr val="28538D"/>
              </a:solidFill>
              <a:latin typeface="Canva Sans"/>
              <a:ea typeface="Canva Sans"/>
              <a:cs typeface="Canva Sans"/>
              <a:sym typeface="Canva Sans"/>
            </a:endParaRPr>
          </a:p>
          <a:p>
            <a:pPr algn="l">
              <a:lnSpc>
                <a:spcPts val="3360"/>
              </a:lnSpc>
              <a:spcBef>
                <a:spcPct val="0"/>
              </a:spcBef>
            </a:pPr>
            <a:endParaRPr lang="en-US" sz="2400">
              <a:solidFill>
                <a:srgbClr val="28538D"/>
              </a:solidFill>
              <a:latin typeface="Canva Sans"/>
              <a:ea typeface="Canva Sans"/>
              <a:cs typeface="Canva Sans"/>
              <a:sym typeface="Canva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839149"/>
            <a:ext cx="14478127" cy="738504"/>
          </a:xfrm>
          <a:prstGeom prst="rect">
            <a:avLst/>
          </a:prstGeom>
        </p:spPr>
        <p:txBody>
          <a:bodyPr lIns="0" tIns="0" rIns="0" bIns="0" rtlCol="0" anchor="t">
            <a:spAutoFit/>
          </a:bodyPr>
          <a:lstStyle/>
          <a:p>
            <a:pPr algn="l">
              <a:lnSpc>
                <a:spcPts val="6020"/>
              </a:lnSpc>
            </a:pPr>
            <a:r>
              <a:rPr lang="en-US" sz="4300" b="1">
                <a:solidFill>
                  <a:srgbClr val="28538D"/>
                </a:solidFill>
                <a:latin typeface="Canva Sans Bold"/>
                <a:ea typeface="Canva Sans Bold"/>
                <a:cs typeface="Canva Sans Bold"/>
                <a:sym typeface="Canva Sans Bold"/>
              </a:rPr>
              <a:t>Activity 2: Discover your skills and careers (DYSAC)</a:t>
            </a:r>
          </a:p>
        </p:txBody>
      </p:sp>
      <p:sp>
        <p:nvSpPr>
          <p:cNvPr id="5" name="TextBox 5"/>
          <p:cNvSpPr txBox="1"/>
          <p:nvPr/>
        </p:nvSpPr>
        <p:spPr>
          <a:xfrm>
            <a:off x="1065283" y="2044958"/>
            <a:ext cx="16194017" cy="8049260"/>
          </a:xfrm>
          <a:prstGeom prst="rect">
            <a:avLst/>
          </a:prstGeom>
        </p:spPr>
        <p:txBody>
          <a:bodyPr lIns="0" tIns="0" rIns="0" bIns="0" rtlCol="0" anchor="t">
            <a:spAutoFit/>
          </a:bodyPr>
          <a:lstStyle/>
          <a:p>
            <a:pPr algn="l">
              <a:lnSpc>
                <a:spcPts val="3780"/>
              </a:lnSpc>
            </a:pPr>
            <a:r>
              <a:rPr lang="en-US" sz="2700" b="1">
                <a:solidFill>
                  <a:srgbClr val="C74A25"/>
                </a:solidFill>
                <a:latin typeface="Canva Sans Bold"/>
                <a:ea typeface="Canva Sans Bold"/>
                <a:cs typeface="Canva Sans Bold"/>
                <a:sym typeface="Canva Sans Bold"/>
              </a:rPr>
              <a:t>Goal</a:t>
            </a:r>
          </a:p>
          <a:p>
            <a:pPr algn="l">
              <a:lnSpc>
                <a:spcPts val="3780"/>
              </a:lnSpc>
            </a:pPr>
            <a:r>
              <a:rPr lang="en-US" sz="2700">
                <a:solidFill>
                  <a:srgbClr val="28538D"/>
                </a:solidFill>
                <a:latin typeface="Canva Sans"/>
                <a:ea typeface="Canva Sans"/>
                <a:cs typeface="Canva Sans"/>
                <a:sym typeface="Canva Sans"/>
              </a:rPr>
              <a:t>Help your mentee </a:t>
            </a:r>
            <a:r>
              <a:rPr lang="en-US" sz="2700" b="1">
                <a:solidFill>
                  <a:srgbClr val="28538D"/>
                </a:solidFill>
                <a:latin typeface="Canva Sans Bold"/>
                <a:ea typeface="Canva Sans Bold"/>
                <a:cs typeface="Canva Sans Bold"/>
                <a:sym typeface="Canva Sans Bold"/>
              </a:rPr>
              <a:t>assess their skills and interests</a:t>
            </a:r>
            <a:r>
              <a:rPr lang="en-US" sz="2700">
                <a:solidFill>
                  <a:srgbClr val="28538D"/>
                </a:solidFill>
                <a:latin typeface="Canva Sans"/>
                <a:ea typeface="Canva Sans"/>
                <a:cs typeface="Canva Sans"/>
                <a:sym typeface="Canva Sans"/>
              </a:rPr>
              <a:t> if your mentee is unsure about what career/job they would like, to better </a:t>
            </a:r>
            <a:r>
              <a:rPr lang="en-US" sz="2700" b="1">
                <a:solidFill>
                  <a:srgbClr val="28538D"/>
                </a:solidFill>
                <a:latin typeface="Canva Sans Bold"/>
                <a:ea typeface="Canva Sans Bold"/>
                <a:cs typeface="Canva Sans Bold"/>
                <a:sym typeface="Canva Sans Bold"/>
              </a:rPr>
              <a:t>guide their career exploration</a:t>
            </a:r>
            <a:r>
              <a:rPr lang="en-US" sz="2700">
                <a:solidFill>
                  <a:srgbClr val="28538D"/>
                </a:solidFill>
                <a:latin typeface="Canva Sans"/>
                <a:ea typeface="Canva Sans"/>
                <a:cs typeface="Canva Sans"/>
                <a:sym typeface="Canva Sans"/>
              </a:rPr>
              <a:t> based on their skills and interests. </a:t>
            </a:r>
          </a:p>
          <a:p>
            <a:pPr algn="l">
              <a:lnSpc>
                <a:spcPts val="3780"/>
              </a:lnSpc>
            </a:pPr>
            <a:endParaRPr lang="en-US" sz="2700">
              <a:solidFill>
                <a:srgbClr val="28538D"/>
              </a:solidFill>
              <a:latin typeface="Canva Sans"/>
              <a:ea typeface="Canva Sans"/>
              <a:cs typeface="Canva Sans"/>
              <a:sym typeface="Canva Sans"/>
            </a:endParaRPr>
          </a:p>
          <a:p>
            <a:pPr algn="l">
              <a:lnSpc>
                <a:spcPts val="3780"/>
              </a:lnSpc>
            </a:pPr>
            <a:r>
              <a:rPr lang="en-US" sz="2700" b="1">
                <a:solidFill>
                  <a:srgbClr val="C74A25"/>
                </a:solidFill>
                <a:latin typeface="Canva Sans Bold"/>
                <a:ea typeface="Canva Sans Bold"/>
                <a:cs typeface="Canva Sans Bold"/>
                <a:sym typeface="Canva Sans Bold"/>
              </a:rPr>
              <a:t>Instructions</a:t>
            </a:r>
          </a:p>
          <a:p>
            <a:pPr algn="l">
              <a:lnSpc>
                <a:spcPts val="3780"/>
              </a:lnSpc>
            </a:pPr>
            <a:r>
              <a:rPr lang="en-US" sz="2700" b="1">
                <a:solidFill>
                  <a:srgbClr val="28538D"/>
                </a:solidFill>
                <a:latin typeface="Canva Sans Bold"/>
                <a:ea typeface="Canva Sans Bold"/>
                <a:cs typeface="Canva Sans Bold"/>
                <a:sym typeface="Canva Sans Bold"/>
              </a:rPr>
              <a:t>Step 1:</a:t>
            </a:r>
            <a:r>
              <a:rPr lang="en-US" sz="2700">
                <a:solidFill>
                  <a:srgbClr val="28538D"/>
                </a:solidFill>
                <a:latin typeface="Canva Sans"/>
                <a:ea typeface="Canva Sans"/>
                <a:cs typeface="Canva Sans"/>
                <a:sym typeface="Canva Sans"/>
              </a:rPr>
              <a:t> Click the link to access the DYSAC assessment provided by the National Careers Service. </a:t>
            </a:r>
          </a:p>
          <a:p>
            <a:pPr algn="l">
              <a:lnSpc>
                <a:spcPts val="3780"/>
              </a:lnSpc>
            </a:pPr>
            <a:r>
              <a:rPr lang="en-US" sz="2700" b="1" u="sng">
                <a:solidFill>
                  <a:srgbClr val="1C98C1"/>
                </a:solidFill>
                <a:latin typeface="Canva Sans Bold"/>
                <a:ea typeface="Canva Sans Bold"/>
                <a:cs typeface="Canva Sans Bold"/>
                <a:sym typeface="Canva Sans Bold"/>
                <a:hlinkClick r:id="rId5" tooltip="https://nationalcareers.service.gov.uk/discover-your-skills-and-careers/"/>
              </a:rPr>
              <a:t>DYSAC Assessment | National Careers Service</a:t>
            </a:r>
          </a:p>
          <a:p>
            <a:pPr algn="l">
              <a:lnSpc>
                <a:spcPts val="3780"/>
              </a:lnSpc>
            </a:pPr>
            <a:r>
              <a:rPr lang="en-US" sz="2700">
                <a:solidFill>
                  <a:srgbClr val="28538D"/>
                </a:solidFill>
                <a:latin typeface="Canva Sans"/>
                <a:ea typeface="Canva Sans"/>
                <a:cs typeface="Canva Sans"/>
                <a:sym typeface="Canva Sans"/>
              </a:rPr>
              <a:t>Share your screen and ask your mentee the assessment questions</a:t>
            </a:r>
          </a:p>
          <a:p>
            <a:pPr algn="l">
              <a:lnSpc>
                <a:spcPts val="3780"/>
              </a:lnSpc>
            </a:pPr>
            <a:r>
              <a:rPr lang="en-US" sz="2700" b="1">
                <a:solidFill>
                  <a:srgbClr val="28538D"/>
                </a:solidFill>
                <a:latin typeface="Canva Sans Bold"/>
                <a:ea typeface="Canva Sans Bold"/>
                <a:cs typeface="Canva Sans Bold"/>
                <a:sym typeface="Canva Sans Bold"/>
              </a:rPr>
              <a:t>Step 2:</a:t>
            </a:r>
            <a:r>
              <a:rPr lang="en-US" sz="2700">
                <a:solidFill>
                  <a:srgbClr val="28538D"/>
                </a:solidFill>
                <a:latin typeface="Canva Sans"/>
                <a:ea typeface="Canva Sans"/>
                <a:cs typeface="Canva Sans"/>
                <a:sym typeface="Canva Sans"/>
              </a:rPr>
              <a:t> Use the results of the assessment to look at some of the suggested careers together. You could talk about:</a:t>
            </a:r>
          </a:p>
          <a:p>
            <a:pPr algn="l">
              <a:lnSpc>
                <a:spcPts val="3780"/>
              </a:lnSpc>
            </a:pPr>
            <a:r>
              <a:rPr lang="en-US" sz="2700" i="1">
                <a:solidFill>
                  <a:srgbClr val="28538D"/>
                </a:solidFill>
                <a:latin typeface="Canva Sans Italics"/>
                <a:ea typeface="Canva Sans Italics"/>
                <a:cs typeface="Canva Sans Italics"/>
                <a:sym typeface="Canva Sans Italics"/>
              </a:rPr>
              <a:t>-the different careers and whether they have anything in common</a:t>
            </a:r>
          </a:p>
          <a:p>
            <a:pPr algn="l">
              <a:lnSpc>
                <a:spcPts val="3780"/>
              </a:lnSpc>
            </a:pPr>
            <a:r>
              <a:rPr lang="en-US" sz="2700" i="1">
                <a:solidFill>
                  <a:srgbClr val="28538D"/>
                </a:solidFill>
                <a:latin typeface="Canva Sans Italics"/>
                <a:ea typeface="Canva Sans Italics"/>
                <a:cs typeface="Canva Sans Italics"/>
                <a:sym typeface="Canva Sans Italics"/>
              </a:rPr>
              <a:t>-which careers they do and do not like and why</a:t>
            </a:r>
          </a:p>
          <a:p>
            <a:pPr algn="l">
              <a:lnSpc>
                <a:spcPts val="3780"/>
              </a:lnSpc>
            </a:pPr>
            <a:r>
              <a:rPr lang="en-US" sz="2700">
                <a:solidFill>
                  <a:srgbClr val="28538D"/>
                </a:solidFill>
                <a:latin typeface="Canva Sans"/>
                <a:ea typeface="Canva Sans"/>
                <a:cs typeface="Canva Sans"/>
                <a:sym typeface="Canva Sans"/>
              </a:rPr>
              <a:t>This should help them understand what interests them and become a starting point for exploring different careers.</a:t>
            </a:r>
          </a:p>
          <a:p>
            <a:pPr algn="l">
              <a:lnSpc>
                <a:spcPts val="3780"/>
              </a:lnSpc>
            </a:pPr>
            <a:endParaRPr lang="en-US" sz="2700">
              <a:solidFill>
                <a:srgbClr val="28538D"/>
              </a:solidFill>
              <a:latin typeface="Canva Sans"/>
              <a:ea typeface="Canva Sans"/>
              <a:cs typeface="Canva Sans"/>
              <a:sym typeface="Canva Sans"/>
            </a:endParaRPr>
          </a:p>
          <a:p>
            <a:pPr algn="l">
              <a:lnSpc>
                <a:spcPts val="3780"/>
              </a:lnSpc>
            </a:pPr>
            <a:r>
              <a:rPr lang="en-US" sz="2700" b="1">
                <a:solidFill>
                  <a:srgbClr val="C74A25"/>
                </a:solidFill>
                <a:latin typeface="Canva Sans Bold"/>
                <a:ea typeface="Canva Sans Bold"/>
                <a:cs typeface="Canva Sans Bold"/>
                <a:sym typeface="Canva Sans Bold"/>
              </a:rPr>
              <a:t>Time 10-15mins</a:t>
            </a:r>
          </a:p>
          <a:p>
            <a:pPr algn="l">
              <a:lnSpc>
                <a:spcPts val="3500"/>
              </a:lnSpc>
              <a:spcBef>
                <a:spcPct val="0"/>
              </a:spcBef>
            </a:pPr>
            <a:endParaRPr lang="en-US" sz="2700" b="1">
              <a:solidFill>
                <a:srgbClr val="C74A25"/>
              </a:solidFill>
              <a:latin typeface="Canva Sans Bold"/>
              <a:ea typeface="Canva Sans Bold"/>
              <a:cs typeface="Canva Sans Bold"/>
              <a:sym typeface="Canva Sans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10080863" y="2479592"/>
            <a:ext cx="7178437" cy="5789062"/>
          </a:xfrm>
          <a:custGeom>
            <a:avLst/>
            <a:gdLst/>
            <a:ahLst/>
            <a:cxnLst/>
            <a:rect l="l" t="t" r="r" b="b"/>
            <a:pathLst>
              <a:path w="7178437" h="5789062">
                <a:moveTo>
                  <a:pt x="0" y="0"/>
                </a:moveTo>
                <a:lnTo>
                  <a:pt x="7178437" y="0"/>
                </a:lnTo>
                <a:lnTo>
                  <a:pt x="7178437" y="5789062"/>
                </a:lnTo>
                <a:lnTo>
                  <a:pt x="0" y="5789062"/>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787765" y="588328"/>
            <a:ext cx="13876486" cy="795020"/>
          </a:xfrm>
          <a:prstGeom prst="rect">
            <a:avLst/>
          </a:prstGeom>
        </p:spPr>
        <p:txBody>
          <a:bodyPr lIns="0" tIns="0" rIns="0" bIns="0" rtlCol="0" anchor="t">
            <a:spAutoFit/>
          </a:bodyPr>
          <a:lstStyle/>
          <a:p>
            <a:pPr algn="l">
              <a:lnSpc>
                <a:spcPts val="6580"/>
              </a:lnSpc>
            </a:pPr>
            <a:r>
              <a:rPr lang="en-US" sz="4700" b="1">
                <a:solidFill>
                  <a:srgbClr val="28538D"/>
                </a:solidFill>
                <a:latin typeface="Canva Sans Bold"/>
                <a:ea typeface="Canva Sans Bold"/>
                <a:cs typeface="Canva Sans Bold"/>
                <a:sym typeface="Canva Sans Bold"/>
              </a:rPr>
              <a:t>Activity 3 - Exploring more careers</a:t>
            </a:r>
          </a:p>
        </p:txBody>
      </p:sp>
      <p:sp>
        <p:nvSpPr>
          <p:cNvPr id="6" name="TextBox 6"/>
          <p:cNvSpPr txBox="1"/>
          <p:nvPr/>
        </p:nvSpPr>
        <p:spPr>
          <a:xfrm>
            <a:off x="787765" y="1829110"/>
            <a:ext cx="9124738" cy="8217535"/>
          </a:xfrm>
          <a:prstGeom prst="rect">
            <a:avLst/>
          </a:prstGeom>
        </p:spPr>
        <p:txBody>
          <a:bodyPr lIns="0" tIns="0" rIns="0" bIns="0" rtlCol="0" anchor="t">
            <a:spAutoFit/>
          </a:bodyPr>
          <a:lstStyle/>
          <a:p>
            <a:pPr algn="l">
              <a:lnSpc>
                <a:spcPts val="3780"/>
              </a:lnSpc>
            </a:pPr>
            <a:r>
              <a:rPr lang="en-US" sz="2700" b="1">
                <a:solidFill>
                  <a:srgbClr val="C74A25"/>
                </a:solidFill>
                <a:latin typeface="Canva Sans Bold"/>
                <a:ea typeface="Canva Sans Bold"/>
                <a:cs typeface="Canva Sans Bold"/>
                <a:sym typeface="Canva Sans Bold"/>
              </a:rPr>
              <a:t>Goal</a:t>
            </a:r>
          </a:p>
          <a:p>
            <a:pPr algn="l">
              <a:lnSpc>
                <a:spcPts val="3780"/>
              </a:lnSpc>
            </a:pPr>
            <a:r>
              <a:rPr lang="en-US" sz="2700">
                <a:solidFill>
                  <a:srgbClr val="28538D"/>
                </a:solidFill>
                <a:latin typeface="Canva Sans"/>
                <a:ea typeface="Canva Sans"/>
                <a:cs typeface="Canva Sans"/>
                <a:sym typeface="Canva Sans"/>
              </a:rPr>
              <a:t>Explore more career options with your mentee and help them find out what a job involves and if it's right for them.</a:t>
            </a:r>
          </a:p>
          <a:p>
            <a:pPr algn="l">
              <a:lnSpc>
                <a:spcPts val="3780"/>
              </a:lnSpc>
            </a:pPr>
            <a:endParaRPr lang="en-US" sz="2700">
              <a:solidFill>
                <a:srgbClr val="28538D"/>
              </a:solidFill>
              <a:latin typeface="Canva Sans"/>
              <a:ea typeface="Canva Sans"/>
              <a:cs typeface="Canva Sans"/>
              <a:sym typeface="Canva Sans"/>
            </a:endParaRPr>
          </a:p>
          <a:p>
            <a:pPr algn="l">
              <a:lnSpc>
                <a:spcPts val="3780"/>
              </a:lnSpc>
            </a:pPr>
            <a:r>
              <a:rPr lang="en-US" sz="2700" b="1">
                <a:solidFill>
                  <a:srgbClr val="C74A25"/>
                </a:solidFill>
                <a:latin typeface="Canva Sans Bold"/>
                <a:ea typeface="Canva Sans Bold"/>
                <a:cs typeface="Canva Sans Bold"/>
                <a:sym typeface="Canva Sans Bold"/>
              </a:rPr>
              <a:t>Instructions</a:t>
            </a:r>
          </a:p>
          <a:p>
            <a:pPr algn="l">
              <a:lnSpc>
                <a:spcPts val="3780"/>
              </a:lnSpc>
            </a:pPr>
            <a:r>
              <a:rPr lang="en-US" sz="2700">
                <a:solidFill>
                  <a:srgbClr val="28538D"/>
                </a:solidFill>
                <a:latin typeface="Canva Sans"/>
                <a:ea typeface="Canva Sans"/>
                <a:cs typeface="Canva Sans"/>
                <a:sym typeface="Canva Sans"/>
              </a:rPr>
              <a:t>Use the National Careers Service page to explore careers with your mentee. Follow the link below and use the search function and, based on what you have learned from the previous activities and your mentees preferences, select career options to learn more about. </a:t>
            </a:r>
          </a:p>
          <a:p>
            <a:pPr algn="l">
              <a:lnSpc>
                <a:spcPts val="3780"/>
              </a:lnSpc>
            </a:pPr>
            <a:r>
              <a:rPr lang="en-US" sz="2700">
                <a:solidFill>
                  <a:srgbClr val="28538D"/>
                </a:solidFill>
                <a:latin typeface="Canva Sans"/>
                <a:ea typeface="Canva Sans"/>
                <a:cs typeface="Canva Sans"/>
                <a:sym typeface="Canva Sans"/>
              </a:rPr>
              <a:t>Share your screen and discuss the information shown by the careers service.  </a:t>
            </a:r>
          </a:p>
          <a:p>
            <a:pPr algn="l">
              <a:lnSpc>
                <a:spcPts val="3780"/>
              </a:lnSpc>
            </a:pPr>
            <a:endParaRPr lang="en-US" sz="2700">
              <a:solidFill>
                <a:srgbClr val="28538D"/>
              </a:solidFill>
              <a:latin typeface="Canva Sans"/>
              <a:ea typeface="Canva Sans"/>
              <a:cs typeface="Canva Sans"/>
              <a:sym typeface="Canva Sans"/>
            </a:endParaRPr>
          </a:p>
          <a:p>
            <a:pPr algn="l">
              <a:lnSpc>
                <a:spcPts val="3780"/>
              </a:lnSpc>
            </a:pPr>
            <a:r>
              <a:rPr lang="en-US" sz="2700" b="1" u="sng">
                <a:solidFill>
                  <a:srgbClr val="1C98C1"/>
                </a:solidFill>
                <a:latin typeface="Canva Sans Bold"/>
                <a:ea typeface="Canva Sans Bold"/>
                <a:cs typeface="Canva Sans Bold"/>
                <a:sym typeface="Canva Sans Bold"/>
                <a:hlinkClick r:id="rId6" tooltip="https://nationalcareers.service.gov.uk/explore-careers"/>
              </a:rPr>
              <a:t>Explore careers | National Careers Service</a:t>
            </a:r>
          </a:p>
          <a:p>
            <a:pPr algn="l">
              <a:lnSpc>
                <a:spcPts val="3780"/>
              </a:lnSpc>
            </a:pPr>
            <a:endParaRPr lang="en-US" sz="2700" b="1" u="sng">
              <a:solidFill>
                <a:srgbClr val="1C98C1"/>
              </a:solidFill>
              <a:latin typeface="Canva Sans Bold"/>
              <a:ea typeface="Canva Sans Bold"/>
              <a:cs typeface="Canva Sans Bold"/>
              <a:sym typeface="Canva Sans Bold"/>
              <a:hlinkClick r:id="rId6" tooltip="https://nationalcareers.service.gov.uk/explore-careers"/>
            </a:endParaRPr>
          </a:p>
          <a:p>
            <a:pPr algn="l">
              <a:lnSpc>
                <a:spcPts val="4899"/>
              </a:lnSpc>
              <a:spcBef>
                <a:spcPct val="0"/>
              </a:spcBef>
            </a:pPr>
            <a:endParaRPr lang="en-US" sz="2700" b="1" u="sng">
              <a:solidFill>
                <a:srgbClr val="1C98C1"/>
              </a:solidFill>
              <a:latin typeface="Canva Sans Bold"/>
              <a:ea typeface="Canva Sans Bold"/>
              <a:cs typeface="Canva Sans Bold"/>
              <a:sym typeface="Canva Sans Bold"/>
              <a:hlinkClick r:id="rId6" tooltip="https://nationalcareers.service.gov.uk/explore-career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787765" y="487994"/>
            <a:ext cx="13876486" cy="771525"/>
          </a:xfrm>
          <a:prstGeom prst="rect">
            <a:avLst/>
          </a:prstGeom>
        </p:spPr>
        <p:txBody>
          <a:bodyPr lIns="0" tIns="0" rIns="0" bIns="0" rtlCol="0" anchor="t">
            <a:spAutoFit/>
          </a:bodyPr>
          <a:lstStyle/>
          <a:p>
            <a:pPr algn="l">
              <a:lnSpc>
                <a:spcPts val="6300"/>
              </a:lnSpc>
            </a:pPr>
            <a:r>
              <a:rPr lang="en-US" sz="4500" b="1">
                <a:solidFill>
                  <a:srgbClr val="28538D"/>
                </a:solidFill>
                <a:latin typeface="Canva Sans Bold"/>
                <a:ea typeface="Canva Sans Bold"/>
                <a:cs typeface="Canva Sans Bold"/>
                <a:sym typeface="Canva Sans Bold"/>
              </a:rPr>
              <a:t>Activity 4 - Apprenticeships </a:t>
            </a:r>
          </a:p>
        </p:txBody>
      </p:sp>
      <p:sp>
        <p:nvSpPr>
          <p:cNvPr id="5" name="TextBox 5"/>
          <p:cNvSpPr txBox="1"/>
          <p:nvPr/>
        </p:nvSpPr>
        <p:spPr>
          <a:xfrm>
            <a:off x="787765" y="1434378"/>
            <a:ext cx="15692411" cy="11848693"/>
          </a:xfrm>
          <a:prstGeom prst="rect">
            <a:avLst/>
          </a:prstGeom>
        </p:spPr>
        <p:txBody>
          <a:bodyPr lIns="0" tIns="0" rIns="0" bIns="0" rtlCol="0" anchor="t">
            <a:spAutoFit/>
          </a:bodyPr>
          <a:lstStyle/>
          <a:p>
            <a:pPr algn="l">
              <a:lnSpc>
                <a:spcPts val="3360"/>
              </a:lnSpc>
            </a:pPr>
            <a:r>
              <a:rPr lang="en-US" sz="2400" b="1" dirty="0">
                <a:solidFill>
                  <a:srgbClr val="C74A25"/>
                </a:solidFill>
                <a:latin typeface="Canva Sans Bold"/>
                <a:ea typeface="Canva Sans Bold"/>
                <a:cs typeface="Canva Sans Bold"/>
                <a:sym typeface="Canva Sans Bold"/>
              </a:rPr>
              <a:t>Goal</a:t>
            </a:r>
          </a:p>
          <a:p>
            <a:pPr algn="l">
              <a:lnSpc>
                <a:spcPts val="3360"/>
              </a:lnSpc>
            </a:pPr>
            <a:r>
              <a:rPr lang="en-US" sz="2400" dirty="0">
                <a:solidFill>
                  <a:srgbClr val="28538D"/>
                </a:solidFill>
                <a:latin typeface="Canva Sans"/>
                <a:ea typeface="Canva Sans"/>
                <a:cs typeface="Canva Sans"/>
                <a:sym typeface="Canva Sans"/>
              </a:rPr>
              <a:t>University isn’t for everyone - perhaps an apprenticeship is the right choice for your mentee. Help them to learn more by exploring the government apprenticeships website</a:t>
            </a:r>
          </a:p>
          <a:p>
            <a:pPr algn="l">
              <a:lnSpc>
                <a:spcPts val="3360"/>
              </a:lnSpc>
            </a:pPr>
            <a:endParaRPr lang="en-US" sz="2400" dirty="0">
              <a:solidFill>
                <a:srgbClr val="28538D"/>
              </a:solidFill>
              <a:latin typeface="Canva Sans"/>
              <a:ea typeface="Canva Sans"/>
              <a:cs typeface="Canva Sans"/>
              <a:sym typeface="Canva Sans"/>
            </a:endParaRPr>
          </a:p>
          <a:p>
            <a:pPr algn="l">
              <a:lnSpc>
                <a:spcPts val="3360"/>
              </a:lnSpc>
            </a:pPr>
            <a:r>
              <a:rPr lang="en-US" sz="2400" b="1" dirty="0">
                <a:solidFill>
                  <a:srgbClr val="C74A25"/>
                </a:solidFill>
                <a:latin typeface="Canva Sans Bold"/>
                <a:ea typeface="Canva Sans Bold"/>
                <a:cs typeface="Canva Sans Bold"/>
                <a:sym typeface="Canva Sans Bold"/>
              </a:rPr>
              <a:t>Instructions</a:t>
            </a:r>
          </a:p>
          <a:p>
            <a:pPr algn="l">
              <a:lnSpc>
                <a:spcPts val="3360"/>
              </a:lnSpc>
            </a:pPr>
            <a:r>
              <a:rPr lang="en-US" sz="2400" b="1" dirty="0">
                <a:solidFill>
                  <a:srgbClr val="28538D"/>
                </a:solidFill>
                <a:latin typeface="Canva Sans Bold"/>
                <a:ea typeface="Canva Sans Bold"/>
                <a:cs typeface="Canva Sans Bold"/>
                <a:sym typeface="Canva Sans Bold"/>
              </a:rPr>
              <a:t>Step 1: </a:t>
            </a:r>
            <a:r>
              <a:rPr lang="en-US" sz="2400" dirty="0">
                <a:solidFill>
                  <a:srgbClr val="28538D"/>
                </a:solidFill>
                <a:latin typeface="Canva Sans"/>
                <a:ea typeface="Canva Sans"/>
                <a:cs typeface="Canva Sans"/>
                <a:sym typeface="Canva Sans"/>
              </a:rPr>
              <a:t>Follow the link the apprenticeships.gov website, and share your screen. If your mentee isn’t sure what apprenticeships are, read the ‘About Apprenticeships’ page together</a:t>
            </a:r>
          </a:p>
          <a:p>
            <a:pPr algn="l">
              <a:lnSpc>
                <a:spcPts val="3360"/>
              </a:lnSpc>
            </a:pPr>
            <a:r>
              <a:rPr lang="en-US" sz="2400" b="1" dirty="0">
                <a:solidFill>
                  <a:srgbClr val="1C98C1"/>
                </a:solidFill>
                <a:latin typeface="Canva Sans Bold"/>
                <a:ea typeface="Canva Sans Bold"/>
                <a:cs typeface="Canva Sans Bold"/>
                <a:sym typeface="Canva Sans Bold"/>
                <a:hlinkClick r:id="rId5"/>
              </a:rPr>
              <a:t>https://www.apprenticeships.gov.uk/apprentices/about-apprenticeships</a:t>
            </a:r>
            <a:endParaRPr lang="en-US" sz="2400" b="1" dirty="0">
              <a:solidFill>
                <a:srgbClr val="1C98C1"/>
              </a:solidFill>
              <a:latin typeface="Canva Sans Bold"/>
              <a:ea typeface="Canva Sans Bold"/>
              <a:cs typeface="Canva Sans Bold"/>
              <a:sym typeface="Canva Sans Bold"/>
            </a:endParaRPr>
          </a:p>
          <a:p>
            <a:pPr algn="l">
              <a:lnSpc>
                <a:spcPts val="3360"/>
              </a:lnSpc>
            </a:pPr>
            <a:r>
              <a:rPr lang="en-US" sz="2400" dirty="0">
                <a:solidFill>
                  <a:srgbClr val="28538D"/>
                </a:solidFill>
                <a:latin typeface="Canva Sans"/>
                <a:ea typeface="Canva Sans"/>
                <a:cs typeface="Canva Sans"/>
                <a:sym typeface="Canva Sans"/>
              </a:rPr>
              <a:t>You may want to develop this further by watching the ‘Apprentice Stories’ videos :</a:t>
            </a:r>
            <a:r>
              <a:rPr lang="en-US" sz="2400" b="1" dirty="0">
                <a:solidFill>
                  <a:srgbClr val="1C98C1"/>
                </a:solidFill>
                <a:latin typeface="Canva Sans Bold"/>
                <a:ea typeface="Canva Sans Bold"/>
                <a:cs typeface="Canva Sans Bold"/>
                <a:sym typeface="Canva Sans Bold"/>
              </a:rPr>
              <a:t> </a:t>
            </a:r>
            <a:r>
              <a:rPr lang="en-US" sz="2400" b="1" dirty="0">
                <a:solidFill>
                  <a:srgbClr val="1C98C1"/>
                </a:solidFill>
                <a:latin typeface="Canva Sans Bold"/>
                <a:ea typeface="Canva Sans Bold"/>
                <a:cs typeface="Canva Sans Bold"/>
                <a:sym typeface="Canva Sans Bold"/>
                <a:hlinkClick r:id="rId6"/>
              </a:rPr>
              <a:t>https://www.apprenticeships.gov.uk/apprentices/real-stories</a:t>
            </a:r>
            <a:endParaRPr lang="en-US" sz="2400" b="1" dirty="0">
              <a:solidFill>
                <a:srgbClr val="1C98C1"/>
              </a:solidFill>
              <a:latin typeface="Canva Sans Bold"/>
              <a:ea typeface="Canva Sans Bold"/>
              <a:cs typeface="Canva Sans Bold"/>
              <a:sym typeface="Canva Sans Bold"/>
            </a:endParaRPr>
          </a:p>
          <a:p>
            <a:pPr algn="l">
              <a:lnSpc>
                <a:spcPts val="3360"/>
              </a:lnSpc>
            </a:pPr>
            <a:r>
              <a:rPr lang="en-US" sz="2400" dirty="0">
                <a:solidFill>
                  <a:srgbClr val="28538D"/>
                </a:solidFill>
                <a:latin typeface="Canva Sans"/>
                <a:ea typeface="Canva Sans"/>
                <a:cs typeface="Canva Sans"/>
                <a:sym typeface="Canva Sans"/>
              </a:rPr>
              <a:t> </a:t>
            </a:r>
          </a:p>
          <a:p>
            <a:pPr algn="l">
              <a:lnSpc>
                <a:spcPts val="3360"/>
              </a:lnSpc>
            </a:pPr>
            <a:r>
              <a:rPr lang="en-US" sz="2400" b="1" dirty="0">
                <a:solidFill>
                  <a:srgbClr val="28538D"/>
                </a:solidFill>
                <a:latin typeface="Canva Sans Bold"/>
                <a:ea typeface="Canva Sans Bold"/>
                <a:cs typeface="Canva Sans Bold"/>
                <a:sym typeface="Canva Sans Bold"/>
              </a:rPr>
              <a:t>Step 2:</a:t>
            </a:r>
            <a:r>
              <a:rPr lang="en-US" sz="2400" dirty="0">
                <a:solidFill>
                  <a:srgbClr val="28538D"/>
                </a:solidFill>
                <a:latin typeface="Canva Sans"/>
                <a:ea typeface="Canva Sans"/>
                <a:cs typeface="Canva Sans"/>
                <a:sym typeface="Canva Sans"/>
              </a:rPr>
              <a:t> Explore further by reading the ‘Is an Apprenticeship right for me’ page. This can go hand-in-hand with Activity 1, where your mentee can consider career priorities. If you have already completed this activity, refer back to your mentees answers, and see how an apprenticeship might fit. </a:t>
            </a:r>
          </a:p>
          <a:p>
            <a:pPr algn="l">
              <a:lnSpc>
                <a:spcPts val="3360"/>
              </a:lnSpc>
            </a:pPr>
            <a:r>
              <a:rPr lang="en-US" sz="2400" b="1" dirty="0">
                <a:solidFill>
                  <a:srgbClr val="1C98C1"/>
                </a:solidFill>
                <a:latin typeface="Canva Sans Bold"/>
                <a:ea typeface="Canva Sans Bold"/>
                <a:cs typeface="Canva Sans Bold"/>
                <a:sym typeface="Canva Sans Bold"/>
                <a:hlinkClick r:id="rId7"/>
              </a:rPr>
              <a:t>https://www.apprenticeships.gov.uk/apprentices/benefits-apprenticeship</a:t>
            </a:r>
            <a:endParaRPr lang="en-US" sz="2400" b="1" dirty="0">
              <a:solidFill>
                <a:srgbClr val="1C98C1"/>
              </a:solidFill>
              <a:latin typeface="Canva Sans Bold"/>
              <a:ea typeface="Canva Sans Bold"/>
              <a:cs typeface="Canva Sans Bold"/>
              <a:sym typeface="Canva Sans Bold"/>
            </a:endParaRPr>
          </a:p>
          <a:p>
            <a:pPr algn="l">
              <a:lnSpc>
                <a:spcPts val="3360"/>
              </a:lnSpc>
            </a:pPr>
            <a:endParaRPr lang="en-US" sz="2400" b="1" dirty="0">
              <a:solidFill>
                <a:srgbClr val="1C98C1"/>
              </a:solidFill>
              <a:latin typeface="Canva Sans Bold"/>
              <a:ea typeface="Canva Sans Bold"/>
              <a:cs typeface="Canva Sans Bold"/>
              <a:sym typeface="Canva Sans Bold"/>
            </a:endParaRPr>
          </a:p>
          <a:p>
            <a:pPr algn="l">
              <a:lnSpc>
                <a:spcPts val="3360"/>
              </a:lnSpc>
            </a:pPr>
            <a:r>
              <a:rPr lang="en-US" sz="2400" b="1" dirty="0">
                <a:solidFill>
                  <a:srgbClr val="28538D"/>
                </a:solidFill>
                <a:latin typeface="Canva Sans Bold"/>
                <a:ea typeface="Canva Sans Bold"/>
                <a:cs typeface="Canva Sans Bold"/>
                <a:sym typeface="Canva Sans Bold"/>
              </a:rPr>
              <a:t>Step 3:</a:t>
            </a:r>
            <a:r>
              <a:rPr lang="en-US" sz="2400" dirty="0">
                <a:solidFill>
                  <a:srgbClr val="28538D"/>
                </a:solidFill>
                <a:latin typeface="Canva Sans"/>
                <a:ea typeface="Canva Sans"/>
                <a:cs typeface="Canva Sans"/>
                <a:sym typeface="Canva Sans"/>
              </a:rPr>
              <a:t> If it seems that an apprenticeship might be a good fit, you can help your mentee to start browsing potential apprenticeship courses. Search by interest and location using the ‘Browse Apprenticeships’ page. </a:t>
            </a:r>
          </a:p>
          <a:p>
            <a:pPr algn="l">
              <a:lnSpc>
                <a:spcPts val="3360"/>
              </a:lnSpc>
            </a:pPr>
            <a:r>
              <a:rPr lang="en-US" sz="2400" b="1" dirty="0">
                <a:solidFill>
                  <a:srgbClr val="1C98C1"/>
                </a:solidFill>
                <a:latin typeface="Canva Sans Bold"/>
                <a:ea typeface="Canva Sans Bold"/>
                <a:cs typeface="Canva Sans Bold"/>
                <a:sym typeface="Canva Sans Bold"/>
                <a:hlinkClick r:id="rId8"/>
              </a:rPr>
              <a:t>https://www.apprenticeships.gov.uk/apprentices/browse-by-interests</a:t>
            </a:r>
            <a:endParaRPr lang="en-US" sz="2400" b="1" dirty="0">
              <a:solidFill>
                <a:srgbClr val="1C98C1"/>
              </a:solidFill>
              <a:latin typeface="Canva Sans Bold"/>
              <a:ea typeface="Canva Sans Bold"/>
              <a:cs typeface="Canva Sans Bold"/>
              <a:sym typeface="Canva Sans Bold"/>
            </a:endParaRPr>
          </a:p>
          <a:p>
            <a:pPr algn="l">
              <a:lnSpc>
                <a:spcPts val="3360"/>
              </a:lnSpc>
            </a:pPr>
            <a:endParaRPr lang="en-US" sz="2400" b="1" dirty="0">
              <a:solidFill>
                <a:srgbClr val="1C98C1"/>
              </a:solidFill>
              <a:latin typeface="Canva Sans Bold"/>
              <a:ea typeface="Canva Sans Bold"/>
              <a:cs typeface="Canva Sans Bold"/>
              <a:sym typeface="Canva Sans Bold"/>
            </a:endParaRPr>
          </a:p>
          <a:p>
            <a:pPr algn="l">
              <a:lnSpc>
                <a:spcPts val="3360"/>
              </a:lnSpc>
            </a:pPr>
            <a:endParaRPr lang="en-US" sz="2400" b="1" dirty="0">
              <a:solidFill>
                <a:srgbClr val="1C98C1"/>
              </a:solidFill>
              <a:latin typeface="Canva Sans Bold"/>
              <a:ea typeface="Canva Sans Bold"/>
              <a:cs typeface="Canva Sans Bold"/>
              <a:sym typeface="Canva Sans Bold"/>
            </a:endParaRPr>
          </a:p>
          <a:p>
            <a:pPr algn="l">
              <a:lnSpc>
                <a:spcPts val="3360"/>
              </a:lnSpc>
            </a:pPr>
            <a:r>
              <a:rPr lang="en-US" sz="2400" dirty="0">
                <a:solidFill>
                  <a:srgbClr val="28538D"/>
                </a:solidFill>
                <a:latin typeface="Canva Sans"/>
                <a:ea typeface="Canva Sans"/>
                <a:cs typeface="Canva Sans"/>
                <a:sym typeface="Canva Sans"/>
              </a:rPr>
              <a:t> </a:t>
            </a:r>
          </a:p>
          <a:p>
            <a:pPr algn="l">
              <a:lnSpc>
                <a:spcPts val="3360"/>
              </a:lnSpc>
            </a:pPr>
            <a:endParaRPr lang="en-US" sz="2400" dirty="0">
              <a:solidFill>
                <a:srgbClr val="28538D"/>
              </a:solidFill>
              <a:latin typeface="Canva Sans"/>
              <a:ea typeface="Canva Sans"/>
              <a:cs typeface="Canva Sans"/>
              <a:sym typeface="Canva Sans"/>
            </a:endParaRPr>
          </a:p>
          <a:p>
            <a:pPr algn="l">
              <a:lnSpc>
                <a:spcPts val="3360"/>
              </a:lnSpc>
            </a:pPr>
            <a:endParaRPr lang="en-US" sz="2400" dirty="0">
              <a:solidFill>
                <a:srgbClr val="28538D"/>
              </a:solidFill>
              <a:latin typeface="Canva Sans"/>
              <a:ea typeface="Canva Sans"/>
              <a:cs typeface="Canva Sans"/>
              <a:sym typeface="Canva Sans"/>
            </a:endParaRPr>
          </a:p>
          <a:p>
            <a:pPr algn="l">
              <a:lnSpc>
                <a:spcPts val="3360"/>
              </a:lnSpc>
            </a:pPr>
            <a:endParaRPr lang="en-US" sz="2400" dirty="0">
              <a:solidFill>
                <a:srgbClr val="28538D"/>
              </a:solidFill>
              <a:latin typeface="Canva Sans"/>
              <a:ea typeface="Canva Sans"/>
              <a:cs typeface="Canva Sans"/>
              <a:sym typeface="Canva Sans"/>
            </a:endParaRPr>
          </a:p>
          <a:p>
            <a:pPr algn="l">
              <a:lnSpc>
                <a:spcPts val="3360"/>
              </a:lnSpc>
            </a:pPr>
            <a:endParaRPr lang="en-US" sz="2400" dirty="0">
              <a:solidFill>
                <a:srgbClr val="28538D"/>
              </a:solidFill>
              <a:latin typeface="Canva Sans"/>
              <a:ea typeface="Canva Sans"/>
              <a:cs typeface="Canva Sans"/>
              <a:sym typeface="Canva Sans"/>
            </a:endParaRPr>
          </a:p>
          <a:p>
            <a:pPr algn="l">
              <a:lnSpc>
                <a:spcPts val="4480"/>
              </a:lnSpc>
              <a:spcBef>
                <a:spcPct val="0"/>
              </a:spcBef>
            </a:pPr>
            <a:endParaRPr lang="en-US" sz="2400" dirty="0">
              <a:solidFill>
                <a:srgbClr val="28538D"/>
              </a:solidFill>
              <a:latin typeface="Canva Sans"/>
              <a:ea typeface="Canva Sans"/>
              <a:cs typeface="Canva Sans"/>
              <a:sym typeface="Canva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1047</Words>
  <Application>Microsoft Office PowerPoint</Application>
  <PresentationFormat>Custom</PresentationFormat>
  <Paragraphs>106</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Canva Sans</vt:lpstr>
      <vt:lpstr>Canva Sans Bold Italics</vt:lpstr>
      <vt:lpstr>Canva Sans Italics</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careers (new)</dc:title>
  <cp:lastModifiedBy>Kate Powys-Maurice</cp:lastModifiedBy>
  <cp:revision>2</cp:revision>
  <dcterms:created xsi:type="dcterms:W3CDTF">2006-08-16T00:00:00Z</dcterms:created>
  <dcterms:modified xsi:type="dcterms:W3CDTF">2024-09-02T11:22:55Z</dcterms:modified>
  <dc:identifier>DAGO4J5OTMk</dc:identifier>
</cp:coreProperties>
</file>