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nva Sans" panose="020B0604020202020204" charset="0"/>
      <p:regular r:id="rId15"/>
    </p:embeddedFont>
    <p:embeddedFont>
      <p:font typeface="Canva Sans Bold" panose="020B0604020202020204" charset="0"/>
      <p:regular r:id="rId16"/>
    </p:embeddedFont>
    <p:embeddedFont>
      <p:font typeface="Canva Sans Bold Italics" panose="020B0604020202020204" charset="0"/>
      <p:regular r:id="rId17"/>
    </p:embeddedFont>
    <p:embeddedFont>
      <p:font typeface="Canva Sans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ospects.ac.uk/careers-advice/interview-tips/top-5-job-interview-mistakes" TargetMode="External"/><Relationship Id="rId5" Type="http://schemas.openxmlformats.org/officeDocument/2006/relationships/hyperlink" Target="https://www.prospects.ac.uk/careers-advice/interview-tips/how-to-prepare-for-an-interview" TargetMode="Externa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222" b="-18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6592" y="3705"/>
            <a:ext cx="18294592" cy="10283295"/>
          </a:xfrm>
          <a:custGeom>
            <a:avLst/>
            <a:gdLst/>
            <a:ahLst/>
            <a:cxnLst/>
            <a:rect l="l" t="t" r="r" b="b"/>
            <a:pathLst>
              <a:path w="18294592" h="10283295">
                <a:moveTo>
                  <a:pt x="0" y="0"/>
                </a:moveTo>
                <a:lnTo>
                  <a:pt x="18294592" y="0"/>
                </a:lnTo>
                <a:lnTo>
                  <a:pt x="18294592" y="10283295"/>
                </a:lnTo>
                <a:lnTo>
                  <a:pt x="0" y="1028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74732" y="159703"/>
            <a:ext cx="9455068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i="1" dirty="0">
                <a:solidFill>
                  <a:srgbClr val="28538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Mentor Toolkit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49152" y="4519562"/>
            <a:ext cx="7783104" cy="112775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Interview skills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777871"/>
            <a:ext cx="13094378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3: Common Interview Questions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235042"/>
            <a:ext cx="15216017" cy="771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Goal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Help your mentee be interview-ready by familiarising them with common interview questions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Instructions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Share your screen and go through the 'Common Interview Questions' with your mentee.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Encourage them to practice answering these questions with the STAR technique and to write their answers down so they can remember them for future interviews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Time 15 – 20 mins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endParaRPr lang="en-US" sz="3399" b="1">
              <a:solidFill>
                <a:srgbClr val="C74A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38669" y="524807"/>
            <a:ext cx="17868930" cy="9504086"/>
          </a:xfrm>
          <a:custGeom>
            <a:avLst/>
            <a:gdLst/>
            <a:ahLst/>
            <a:cxnLst/>
            <a:rect l="l" t="t" r="r" b="b"/>
            <a:pathLst>
              <a:path w="17868930" h="9504086">
                <a:moveTo>
                  <a:pt x="0" y="0"/>
                </a:moveTo>
                <a:lnTo>
                  <a:pt x="17868930" y="0"/>
                </a:lnTo>
                <a:lnTo>
                  <a:pt x="17868930" y="9504086"/>
                </a:lnTo>
                <a:lnTo>
                  <a:pt x="0" y="95040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53851" y="336349"/>
            <a:ext cx="17380298" cy="9614302"/>
          </a:xfrm>
          <a:custGeom>
            <a:avLst/>
            <a:gdLst/>
            <a:ahLst/>
            <a:cxnLst/>
            <a:rect l="l" t="t" r="r" b="b"/>
            <a:pathLst>
              <a:path w="17380298" h="9614302">
                <a:moveTo>
                  <a:pt x="0" y="0"/>
                </a:moveTo>
                <a:lnTo>
                  <a:pt x="17380298" y="0"/>
                </a:lnTo>
                <a:lnTo>
                  <a:pt x="17380298" y="9614302"/>
                </a:lnTo>
                <a:lnTo>
                  <a:pt x="0" y="96143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5380" y="1516693"/>
            <a:ext cx="17477239" cy="8625523"/>
          </a:xfrm>
          <a:custGeom>
            <a:avLst/>
            <a:gdLst/>
            <a:ahLst/>
            <a:cxnLst/>
            <a:rect l="l" t="t" r="r" b="b"/>
            <a:pathLst>
              <a:path w="17477239" h="8625523">
                <a:moveTo>
                  <a:pt x="0" y="0"/>
                </a:moveTo>
                <a:lnTo>
                  <a:pt x="17477240" y="0"/>
                </a:lnTo>
                <a:lnTo>
                  <a:pt x="17477240" y="8625523"/>
                </a:lnTo>
                <a:lnTo>
                  <a:pt x="0" y="8625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703265" y="486089"/>
            <a:ext cx="13094378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 good questions for you to ask at interview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768346"/>
            <a:ext cx="1099713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Using the Mentor Toolkit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3052" y="2098051"/>
            <a:ext cx="15521664" cy="896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Please download a copy of this presentation onto your own computer 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Feel to free to edit and adapt these resources to suit your mentoring style 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You do not have to (and should not!) use all the activities in this pack, choose the resources that you think will work best for you and your mentee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If using for an online session, screen share and complete the activities together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The times given are an estimate - you may find they take less or more time, depending on you and your mentee. 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2165286"/>
            <a:ext cx="9540685" cy="728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Goal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Instruct your mentee in how to best prepare for an interview 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Instructions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Part 1: Follow the links, share your screen and talk through the 'How to prepare for an interview' resources from Prospects.ac.uk with your mentee. </a:t>
            </a:r>
          </a:p>
          <a:p>
            <a:pPr algn="l">
              <a:lnSpc>
                <a:spcPts val="4480"/>
              </a:lnSpc>
            </a:pPr>
            <a:r>
              <a:rPr lang="en-US" sz="3200" b="1" u="sng">
                <a:solidFill>
                  <a:srgbClr val="1C98C1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5" tooltip="https://www.prospects.ac.uk/careers-advice/interview-tips/how-to-prepare-for-an-interview"/>
              </a:rPr>
              <a:t>How to prepare for an interview | Prospects.ac.uk</a:t>
            </a:r>
          </a:p>
          <a:p>
            <a:pPr algn="l">
              <a:lnSpc>
                <a:spcPts val="4480"/>
              </a:lnSpc>
            </a:pPr>
            <a:r>
              <a:rPr lang="en-US" sz="3200" b="1" u="sng">
                <a:solidFill>
                  <a:srgbClr val="1C98C1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6" tooltip="https://www.prospects.ac.uk/careers-advice/interview-tips/top-5-job-interview-mistakes"/>
              </a:rPr>
              <a:t>Top 5 job interview mistakes | Prospects.ac.uk 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200" b="1" u="sng">
              <a:solidFill>
                <a:srgbClr val="1C98C1"/>
              </a:solidFill>
              <a:latin typeface="Canva Sans Bold"/>
              <a:ea typeface="Canva Sans Bold"/>
              <a:cs typeface="Canva Sans Bold"/>
              <a:sym typeface="Canva Sans Bold"/>
              <a:hlinkClick r:id="rId6" tooltip="https://www.prospects.ac.uk/careers-advice/interview-tips/top-5-job-interview-mistake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94765" y="2659956"/>
            <a:ext cx="4749952" cy="6011457"/>
          </a:xfrm>
          <a:custGeom>
            <a:avLst/>
            <a:gdLst/>
            <a:ahLst/>
            <a:cxnLst/>
            <a:rect l="l" t="t" r="r" b="b"/>
            <a:pathLst>
              <a:path w="4749952" h="6011457">
                <a:moveTo>
                  <a:pt x="0" y="0"/>
                </a:moveTo>
                <a:lnTo>
                  <a:pt x="4749952" y="0"/>
                </a:lnTo>
                <a:lnTo>
                  <a:pt x="4749952" y="6011456"/>
                </a:lnTo>
                <a:lnTo>
                  <a:pt x="0" y="60114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65283" y="777871"/>
            <a:ext cx="10997132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1: Preparing for an Interview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77871"/>
            <a:ext cx="10997132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2: STAR Technique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83" y="2165286"/>
            <a:ext cx="16194017" cy="8274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Goal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Instruct your mentee on how to use the STAR interview technique</a:t>
            </a:r>
          </a:p>
          <a:p>
            <a:pPr algn="l">
              <a:lnSpc>
                <a:spcPts val="4059"/>
              </a:lnSpc>
            </a:pPr>
            <a:endParaRPr lang="en-US" sz="2899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059"/>
              </a:lnSpc>
            </a:pPr>
            <a:r>
              <a:rPr lang="en-US" sz="28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Instructions</a:t>
            </a:r>
          </a:p>
          <a:p>
            <a:pPr algn="l">
              <a:lnSpc>
                <a:spcPts val="4059"/>
              </a:lnSpc>
            </a:pPr>
            <a:r>
              <a:rPr lang="en-US" sz="28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1:</a:t>
            </a:r>
            <a:r>
              <a:rPr lang="en-US" sz="28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Show your mentee the main elements of the STAR technique and the examples of how it is used</a:t>
            </a:r>
          </a:p>
          <a:p>
            <a:pPr algn="l">
              <a:lnSpc>
                <a:spcPts val="4059"/>
              </a:lnSpc>
            </a:pPr>
            <a:r>
              <a:rPr lang="en-US" sz="28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2: </a:t>
            </a:r>
            <a:r>
              <a:rPr lang="en-US" sz="28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Practice using the STAR technique with competency-based questions. 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First demonstrate how to use the technique by answering a question yourself, and model going through each element of STAR in your answer. 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Then encourage your mentee to practice STAR by answering a question themselves. Allow the mentee to choose a question from the list so they feel more comfortable and confident in their answer. </a:t>
            </a:r>
          </a:p>
          <a:p>
            <a:pPr algn="l">
              <a:lnSpc>
                <a:spcPts val="4059"/>
              </a:lnSpc>
            </a:pPr>
            <a:r>
              <a:rPr lang="en-US" sz="28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3: </a:t>
            </a:r>
            <a:r>
              <a:rPr lang="en-US" sz="28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Provide constructive feedback of their technique. What did they do well? Which elements do they need to work on more and why?  </a:t>
            </a:r>
          </a:p>
          <a:p>
            <a:pPr algn="l">
              <a:lnSpc>
                <a:spcPts val="4059"/>
              </a:lnSpc>
            </a:pPr>
            <a:r>
              <a:rPr lang="en-US" sz="28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Time 15 - 20 mins 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endParaRPr lang="en-US" sz="2899" b="1">
              <a:solidFill>
                <a:srgbClr val="C74A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20260" y="2619375"/>
          <a:ext cx="16847481" cy="6638925"/>
        </p:xfrm>
        <a:graphic>
          <a:graphicData uri="http://schemas.openxmlformats.org/drawingml/2006/table">
            <a:tbl>
              <a:tblPr/>
              <a:tblGrid>
                <a:gridCol w="4547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9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1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8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3815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S</a:t>
                      </a:r>
                      <a:endParaRPr lang="en-US" sz="1100"/>
                    </a:p>
                    <a:p>
                      <a:pPr algn="ctr">
                        <a:lnSpc>
                          <a:spcPts val="6579"/>
                        </a:lnSpc>
                      </a:pPr>
                      <a:r>
                        <a:rPr lang="en-US" sz="46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SITUATION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T</a:t>
                      </a:r>
                      <a:endParaRPr lang="en-US" sz="1100"/>
                    </a:p>
                    <a:p>
                      <a:pPr algn="ctr">
                        <a:lnSpc>
                          <a:spcPts val="6579"/>
                        </a:lnSpc>
                      </a:pPr>
                      <a:r>
                        <a:rPr lang="en-US" sz="46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TASK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A</a:t>
                      </a:r>
                      <a:endParaRPr lang="en-US" sz="1100"/>
                    </a:p>
                    <a:p>
                      <a:pPr algn="ctr">
                        <a:lnSpc>
                          <a:spcPts val="6579"/>
                        </a:lnSpc>
                      </a:pPr>
                      <a:r>
                        <a:rPr lang="en-US" sz="46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ACTION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R </a:t>
                      </a:r>
                      <a:endParaRPr lang="en-US" sz="1100"/>
                    </a:p>
                    <a:p>
                      <a:pPr algn="ctr">
                        <a:lnSpc>
                          <a:spcPts val="6579"/>
                        </a:lnSpc>
                      </a:pPr>
                      <a:r>
                        <a:rPr lang="en-US" sz="46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RESULT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110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Introduce the situation to the employer and set out the context</a:t>
                      </a:r>
                      <a:endParaRPr lang="en-US" sz="1100"/>
                    </a:p>
                    <a:p>
                      <a:pPr algn="ctr">
                        <a:lnSpc>
                          <a:spcPts val="448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Describe the task you had to complete, including the expectations and challenges it involved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Explain what you did and how you did it</a:t>
                      </a:r>
                      <a:endParaRPr lang="en-US" sz="1100"/>
                    </a:p>
                    <a:p>
                      <a:pPr algn="ctr">
                        <a:lnSpc>
                          <a:spcPts val="448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Explain the results of your efforts, inc. what you accomplished, rewards and impact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65283" y="768346"/>
            <a:ext cx="1099713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2: STAR Technique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96629" y="438945"/>
            <a:ext cx="17094742" cy="9409109"/>
          </a:xfrm>
          <a:custGeom>
            <a:avLst/>
            <a:gdLst/>
            <a:ahLst/>
            <a:cxnLst/>
            <a:rect l="l" t="t" r="r" b="b"/>
            <a:pathLst>
              <a:path w="17094742" h="9409109">
                <a:moveTo>
                  <a:pt x="0" y="0"/>
                </a:moveTo>
                <a:lnTo>
                  <a:pt x="17094742" y="0"/>
                </a:lnTo>
                <a:lnTo>
                  <a:pt x="17094742" y="9409110"/>
                </a:lnTo>
                <a:lnTo>
                  <a:pt x="0" y="94091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9" b="-369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68346"/>
            <a:ext cx="1099713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2: STAR Technique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83" y="2138652"/>
            <a:ext cx="16194017" cy="737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Examples of STAR being used effectively: </a:t>
            </a:r>
          </a:p>
          <a:p>
            <a:pPr algn="l">
              <a:lnSpc>
                <a:spcPts val="4199"/>
              </a:lnSpc>
            </a:pPr>
            <a:endParaRPr lang="en-US" sz="2999" b="1">
              <a:solidFill>
                <a:srgbClr val="28538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199"/>
              </a:lnSpc>
            </a:pPr>
            <a:r>
              <a:rPr lang="en-US" sz="2999" i="1">
                <a:solidFill>
                  <a:srgbClr val="C74A25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Tell me about a time when you have shown leadership skills.</a:t>
            </a:r>
          </a:p>
          <a:p>
            <a:pPr algn="l">
              <a:lnSpc>
                <a:spcPts val="4199"/>
              </a:lnSpc>
            </a:pPr>
            <a:endParaRPr lang="en-US" sz="2999" i="1">
              <a:solidFill>
                <a:srgbClr val="C74A25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•Situation </a:t>
            </a: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- in my previous digital marketing job, the company wanted to get more people to sign up to a newsletter which was not receiving a lot of attention.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•Task </a:t>
            </a: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- my job was to find a way of getting more people to sign up.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•Action </a:t>
            </a: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- I organised a meeting with other important members of the marketing team to come up with creative ideas, and I led the social media campaign to generate interest in the revamped newsletter.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•Result </a:t>
            </a: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- over a period of 3 months, there was an 25% increase in sign-ups to the newsletter and the approach I took was used by the management team in other departments.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2999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68346"/>
            <a:ext cx="1099713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2: STAR Technique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829110"/>
            <a:ext cx="15782198" cy="747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Examples of STAR being used effectively: </a:t>
            </a:r>
          </a:p>
          <a:p>
            <a:pPr algn="l">
              <a:lnSpc>
                <a:spcPts val="3919"/>
              </a:lnSpc>
            </a:pPr>
            <a:endParaRPr lang="en-US" sz="2799" b="1">
              <a:solidFill>
                <a:srgbClr val="28538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919"/>
              </a:lnSpc>
            </a:pPr>
            <a:r>
              <a:rPr lang="en-US" sz="2799" i="1">
                <a:solidFill>
                  <a:srgbClr val="C74A25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Give me an example of when you faced a problem at work. How did you handle it?</a:t>
            </a:r>
          </a:p>
          <a:p>
            <a:pPr algn="l">
              <a:lnSpc>
                <a:spcPts val="3919"/>
              </a:lnSpc>
            </a:pPr>
            <a:endParaRPr lang="en-US" sz="2799" i="1">
              <a:solidFill>
                <a:srgbClr val="C74A25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•Situation</a:t>
            </a:r>
            <a:r>
              <a:rPr lang="en-US" sz="27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- I was working in a florist shop with the manager and we were arranging an order of flowers for 2 weddings. The manager, who had taken the order, had mixed up the customers’ addresses and the flowers were delivered to the wrong venues.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•Task -</a:t>
            </a:r>
            <a:r>
              <a:rPr lang="en-US" sz="27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I had to get the flowers to the right place and apologise to the customers.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</a:t>
            </a:r>
            <a:r>
              <a:rPr lang="en-US" sz="27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Action</a:t>
            </a:r>
            <a:r>
              <a:rPr lang="en-US" sz="27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- I told my boss that I would deal with the mistake, leaving her to take care of the shop. I spoke to both customers on the telephone to explain, and reassured them that we would put things right straight away. I drove to both venues, swapped the flowers in time and apologised in person. I gave both customers a voucher for a bouquet as compensation.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•Result </a:t>
            </a:r>
            <a:r>
              <a:rPr lang="en-US" sz="27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- the customers were grateful that we had acted quickly. Later on, they both came back to the shop to spend their vouchers and have since recommended us to their friends.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2799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68346"/>
            <a:ext cx="1099713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2: STAR Technique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254092"/>
            <a:ext cx="16198850" cy="730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Practice the STAR technique with these competency-based questions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1.Give an example of a time where you handled conflict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2.How do you maintain good working relationships?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3.Tell me about a big decision you've made recently. How did you go about it?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4.What has been your biggest achievement to date?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5.Describe a time where you had to use different leadership styles to reach your goal.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6.Tell me about a time when your communication skills improved a situation.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7.How do you cope in adversity?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8.Give me an example of a challenge you faced and tell me how you overcame it.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9.Tell me about a time when you showed integrity and professionalism.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10.Give an example of a situation where you solved a problem in a creative way.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11.Describe a situation where you were asked to do something that you'd never attempted previously.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12.Tell me about a time when you achieved success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Custom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Canva Sans</vt:lpstr>
      <vt:lpstr>Canva Sans Bold Italics</vt:lpstr>
      <vt:lpstr>Canva Sans Italics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skills (new)</dc:title>
  <cp:lastModifiedBy>Kate Powys-Maurice</cp:lastModifiedBy>
  <cp:revision>2</cp:revision>
  <dcterms:created xsi:type="dcterms:W3CDTF">2006-08-16T00:00:00Z</dcterms:created>
  <dcterms:modified xsi:type="dcterms:W3CDTF">2024-09-02T11:23:56Z</dcterms:modified>
  <dc:identifier>DAGO4WJkfp0</dc:identifier>
</cp:coreProperties>
</file>