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nva Sans" panose="020B0604020202020204" charset="0"/>
      <p:regular r:id="rId13"/>
    </p:embeddedFont>
    <p:embeddedFont>
      <p:font typeface="Canva Sans Bold" panose="020B0604020202020204" charset="0"/>
      <p:regular r:id="rId14"/>
    </p:embeddedFont>
    <p:embeddedFont>
      <p:font typeface="Canva Sans Bold Italics" panose="020B0604020202020204" charset="0"/>
      <p:regular r:id="rId15"/>
    </p:embeddedFont>
    <p:embeddedFont>
      <p:font typeface="Canva Sans Italics"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GB"/>
          </a:p>
        </p:txBody>
      </p:sp>
      <p:sp>
        <p:nvSpPr>
          <p:cNvPr id="3" name="Freeform 3"/>
          <p:cNvSpPr/>
          <p:nvPr/>
        </p:nvSpPr>
        <p:spPr>
          <a:xfrm>
            <a:off x="-6592" y="3705"/>
            <a:ext cx="18294592" cy="10283295"/>
          </a:xfrm>
          <a:custGeom>
            <a:avLst/>
            <a:gdLst/>
            <a:ahLst/>
            <a:cxnLst/>
            <a:rect l="l" t="t" r="r" b="b"/>
            <a:pathLst>
              <a:path w="18294592" h="10283295">
                <a:moveTo>
                  <a:pt x="0" y="0"/>
                </a:moveTo>
                <a:lnTo>
                  <a:pt x="18294592" y="0"/>
                </a:lnTo>
                <a:lnTo>
                  <a:pt x="18294592" y="10283295"/>
                </a:lnTo>
                <a:lnTo>
                  <a:pt x="0" y="1028329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74732" y="159703"/>
            <a:ext cx="9607468" cy="1566544"/>
          </a:xfrm>
          <a:prstGeom prst="rect">
            <a:avLst/>
          </a:prstGeom>
        </p:spPr>
        <p:txBody>
          <a:bodyPr wrap="square" lIns="0" tIns="0" rIns="0" bIns="0" rtlCol="0" anchor="t">
            <a:spAutoFit/>
          </a:bodyPr>
          <a:lstStyle/>
          <a:p>
            <a:pPr algn="ctr">
              <a:lnSpc>
                <a:spcPts val="12880"/>
              </a:lnSpc>
            </a:pPr>
            <a:r>
              <a:rPr lang="en-US" sz="9200" b="1" i="1" dirty="0">
                <a:solidFill>
                  <a:srgbClr val="28538D"/>
                </a:solidFill>
                <a:latin typeface="Canva Sans Bold Italics"/>
                <a:ea typeface="Canva Sans Bold Italics"/>
                <a:cs typeface="Canva Sans Bold Italics"/>
                <a:sym typeface="Canva Sans Bold Italics"/>
              </a:rPr>
              <a:t>Mentor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028700" y="2031980"/>
            <a:ext cx="14771502" cy="7759524"/>
          </a:xfrm>
          <a:custGeom>
            <a:avLst/>
            <a:gdLst/>
            <a:ahLst/>
            <a:cxnLst/>
            <a:rect l="l" t="t" r="r" b="b"/>
            <a:pathLst>
              <a:path w="14771502" h="7759524">
                <a:moveTo>
                  <a:pt x="0" y="0"/>
                </a:moveTo>
                <a:lnTo>
                  <a:pt x="14771502" y="0"/>
                </a:lnTo>
                <a:lnTo>
                  <a:pt x="14771502" y="7759523"/>
                </a:lnTo>
                <a:lnTo>
                  <a:pt x="0" y="7759523"/>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65283" y="777871"/>
            <a:ext cx="10997132" cy="778510"/>
          </a:xfrm>
          <a:prstGeom prst="rect">
            <a:avLst/>
          </a:prstGeom>
        </p:spPr>
        <p:txBody>
          <a:bodyPr lIns="0" tIns="0" rIns="0" bIns="0" rtlCol="0" anchor="t">
            <a:spAutoFit/>
          </a:bodyPr>
          <a:lstStyle/>
          <a:p>
            <a:pPr algn="l">
              <a:lnSpc>
                <a:spcPts val="6440"/>
              </a:lnSpc>
            </a:pPr>
            <a:r>
              <a:rPr lang="en-US" sz="4600" b="1">
                <a:solidFill>
                  <a:srgbClr val="28538D"/>
                </a:solidFill>
                <a:latin typeface="Canva Sans Bold"/>
                <a:ea typeface="Canva Sans Bold"/>
                <a:cs typeface="Canva Sans Bold"/>
                <a:sym typeface="Canva Sans Bold"/>
              </a:rPr>
              <a:t>Hypothetical scenarios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787921" y="1556381"/>
            <a:ext cx="14796478" cy="8320208"/>
          </a:xfrm>
          <a:custGeom>
            <a:avLst/>
            <a:gdLst/>
            <a:ahLst/>
            <a:cxnLst/>
            <a:rect l="l" t="t" r="r" b="b"/>
            <a:pathLst>
              <a:path w="14796478" h="8320208">
                <a:moveTo>
                  <a:pt x="0" y="0"/>
                </a:moveTo>
                <a:lnTo>
                  <a:pt x="14796478" y="0"/>
                </a:lnTo>
                <a:lnTo>
                  <a:pt x="14796478" y="8320208"/>
                </a:lnTo>
                <a:lnTo>
                  <a:pt x="0" y="8320208"/>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787921" y="481008"/>
            <a:ext cx="13876486" cy="778510"/>
          </a:xfrm>
          <a:prstGeom prst="rect">
            <a:avLst/>
          </a:prstGeom>
        </p:spPr>
        <p:txBody>
          <a:bodyPr lIns="0" tIns="0" rIns="0" bIns="0" rtlCol="0" anchor="t">
            <a:spAutoFit/>
          </a:bodyPr>
          <a:lstStyle/>
          <a:p>
            <a:pPr algn="l">
              <a:lnSpc>
                <a:spcPts val="6439"/>
              </a:lnSpc>
            </a:pPr>
            <a:r>
              <a:rPr lang="en-US" sz="4599" b="1">
                <a:solidFill>
                  <a:srgbClr val="28538D"/>
                </a:solidFill>
                <a:latin typeface="Canva Sans Bold"/>
                <a:ea typeface="Canva Sans Bold"/>
                <a:cs typeface="Canva Sans Bold"/>
                <a:sym typeface="Canva Sans Bold"/>
              </a:rPr>
              <a:t>Hypothetical scenarios - suggested answers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28700" y="768346"/>
            <a:ext cx="10997132" cy="887095"/>
          </a:xfrm>
          <a:prstGeom prst="rect">
            <a:avLst/>
          </a:prstGeom>
        </p:spPr>
        <p:txBody>
          <a:bodyPr lIns="0" tIns="0" rIns="0" bIns="0" rtlCol="0" anchor="t">
            <a:spAutoFit/>
          </a:bodyPr>
          <a:lstStyle/>
          <a:p>
            <a:pPr algn="l">
              <a:lnSpc>
                <a:spcPts val="7279"/>
              </a:lnSpc>
            </a:pPr>
            <a:r>
              <a:rPr lang="en-US" sz="5199" b="1">
                <a:solidFill>
                  <a:srgbClr val="28538D"/>
                </a:solidFill>
                <a:latin typeface="Canva Sans Bold"/>
                <a:ea typeface="Canva Sans Bold"/>
                <a:cs typeface="Canva Sans Bold"/>
                <a:sym typeface="Canva Sans Bold"/>
              </a:rPr>
              <a:t>Using the Mentor Toolkit</a:t>
            </a:r>
          </a:p>
        </p:txBody>
      </p:sp>
      <p:sp>
        <p:nvSpPr>
          <p:cNvPr id="5" name="TextBox 5"/>
          <p:cNvSpPr txBox="1"/>
          <p:nvPr/>
        </p:nvSpPr>
        <p:spPr>
          <a:xfrm>
            <a:off x="723052" y="1976755"/>
            <a:ext cx="15521664" cy="7281545"/>
          </a:xfrm>
          <a:prstGeom prst="rect">
            <a:avLst/>
          </a:prstGeom>
        </p:spPr>
        <p:txBody>
          <a:bodyPr lIns="0" tIns="0" rIns="0" bIns="0" rtlCol="0" anchor="t">
            <a:spAutoFit/>
          </a:bodyPr>
          <a:lstStyle/>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Please download a copy of this presentation onto your own computer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Feel to free to edit and adapt these resources to suit your mentoring style </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You do not have to (and should not!) use all the activities in this pack, choose the resources that you think will work best for you and your mentee</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If using for an online session, screen share and complete the activities together</a:t>
            </a:r>
          </a:p>
          <a:p>
            <a:pPr algn="l">
              <a:lnSpc>
                <a:spcPts val="4480"/>
              </a:lnSpc>
            </a:pPr>
            <a:endParaRPr lang="en-US" sz="3200" i="1">
              <a:solidFill>
                <a:srgbClr val="28538D"/>
              </a:solidFill>
              <a:latin typeface="Canva Sans Italics"/>
              <a:ea typeface="Canva Sans Italics"/>
              <a:cs typeface="Canva Sans Italics"/>
              <a:sym typeface="Canva Sans Italics"/>
            </a:endParaRPr>
          </a:p>
          <a:p>
            <a:pPr marL="690881" lvl="1" indent="-345440" algn="l">
              <a:lnSpc>
                <a:spcPts val="4480"/>
              </a:lnSpc>
              <a:buFont typeface="Arial"/>
              <a:buChar char="•"/>
            </a:pPr>
            <a:r>
              <a:rPr lang="en-US" sz="3200" i="1">
                <a:solidFill>
                  <a:srgbClr val="28538D"/>
                </a:solidFill>
                <a:latin typeface="Canva Sans Italics"/>
                <a:ea typeface="Canva Sans Italics"/>
                <a:cs typeface="Canva Sans Italics"/>
                <a:sym typeface="Canva Sans Italics"/>
              </a:rPr>
              <a:t>The times given are an estimate - you may find they take less or more time, depending on you and your mentee. </a:t>
            </a:r>
          </a:p>
          <a:p>
            <a:pPr algn="l">
              <a:lnSpc>
                <a:spcPts val="4480"/>
              </a:lnSpc>
            </a:pPr>
            <a:endParaRPr lang="en-US" sz="3200" i="1">
              <a:solidFill>
                <a:srgbClr val="28538D"/>
              </a:solidFill>
              <a:latin typeface="Canva Sans Italics"/>
              <a:ea typeface="Canva Sans Italics"/>
              <a:cs typeface="Canva Sans Italics"/>
              <a:sym typeface="Canva Sans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77871"/>
            <a:ext cx="13876486" cy="828040"/>
          </a:xfrm>
          <a:prstGeom prst="rect">
            <a:avLst/>
          </a:prstGeom>
        </p:spPr>
        <p:txBody>
          <a:bodyPr lIns="0" tIns="0" rIns="0" bIns="0" rtlCol="0" anchor="t">
            <a:spAutoFit/>
          </a:bodyPr>
          <a:lstStyle/>
          <a:p>
            <a:pPr algn="l">
              <a:lnSpc>
                <a:spcPts val="6860"/>
              </a:lnSpc>
            </a:pPr>
            <a:r>
              <a:rPr lang="en-US" sz="4900" b="1">
                <a:solidFill>
                  <a:srgbClr val="28538D"/>
                </a:solidFill>
                <a:latin typeface="Canva Sans Bold"/>
                <a:ea typeface="Canva Sans Bold"/>
                <a:cs typeface="Canva Sans Bold"/>
                <a:sym typeface="Canva Sans Bold"/>
              </a:rPr>
              <a:t>Activity 1: What does a leader look like? </a:t>
            </a:r>
          </a:p>
        </p:txBody>
      </p:sp>
      <p:sp>
        <p:nvSpPr>
          <p:cNvPr id="5" name="TextBox 5"/>
          <p:cNvSpPr txBox="1"/>
          <p:nvPr/>
        </p:nvSpPr>
        <p:spPr>
          <a:xfrm>
            <a:off x="1028700" y="2073910"/>
            <a:ext cx="16194017" cy="7698740"/>
          </a:xfrm>
          <a:prstGeom prst="rect">
            <a:avLst/>
          </a:prstGeom>
        </p:spPr>
        <p:txBody>
          <a:bodyPr lIns="0" tIns="0" rIns="0" bIns="0" rtlCol="0" anchor="t">
            <a:spAutoFit/>
          </a:bodyPr>
          <a:lstStyle/>
          <a:p>
            <a:pPr algn="l">
              <a:lnSpc>
                <a:spcPts val="4060"/>
              </a:lnSpc>
            </a:pPr>
            <a:r>
              <a:rPr lang="en-US" sz="2900" b="1">
                <a:solidFill>
                  <a:srgbClr val="C74A25"/>
                </a:solidFill>
                <a:latin typeface="Canva Sans Bold"/>
                <a:ea typeface="Canva Sans Bold"/>
                <a:cs typeface="Canva Sans Bold"/>
                <a:sym typeface="Canva Sans Bold"/>
              </a:rPr>
              <a:t>Goal​</a:t>
            </a:r>
          </a:p>
          <a:p>
            <a:pPr algn="l">
              <a:lnSpc>
                <a:spcPts val="4060"/>
              </a:lnSpc>
            </a:pPr>
            <a:r>
              <a:rPr lang="en-US" sz="2900">
                <a:solidFill>
                  <a:srgbClr val="28538D"/>
                </a:solidFill>
                <a:latin typeface="Canva Sans"/>
                <a:ea typeface="Canva Sans"/>
                <a:cs typeface="Canva Sans"/>
                <a:sym typeface="Canva Sans"/>
              </a:rPr>
              <a:t>Discuss with your mentee what it means to be a leader and explore qualities of leaders in their life.  </a:t>
            </a:r>
          </a:p>
          <a:p>
            <a:pPr algn="l">
              <a:lnSpc>
                <a:spcPts val="4060"/>
              </a:lnSpc>
            </a:pPr>
            <a:endParaRPr lang="en-US" sz="2900">
              <a:solidFill>
                <a:srgbClr val="28538D"/>
              </a:solidFill>
              <a:latin typeface="Canva Sans"/>
              <a:ea typeface="Canva Sans"/>
              <a:cs typeface="Canva Sans"/>
              <a:sym typeface="Canva Sans"/>
            </a:endParaRPr>
          </a:p>
          <a:p>
            <a:pPr algn="l">
              <a:lnSpc>
                <a:spcPts val="4060"/>
              </a:lnSpc>
            </a:pPr>
            <a:r>
              <a:rPr lang="en-US" sz="2900" b="1">
                <a:solidFill>
                  <a:srgbClr val="C74A25"/>
                </a:solidFill>
                <a:latin typeface="Canva Sans Bold"/>
                <a:ea typeface="Canva Sans Bold"/>
                <a:cs typeface="Canva Sans Bold"/>
                <a:sym typeface="Canva Sans Bold"/>
              </a:rPr>
              <a:t>Instructions</a:t>
            </a:r>
          </a:p>
          <a:p>
            <a:pPr algn="l">
              <a:lnSpc>
                <a:spcPts val="4060"/>
              </a:lnSpc>
            </a:pPr>
            <a:r>
              <a:rPr lang="en-US" sz="2900" b="1">
                <a:solidFill>
                  <a:srgbClr val="28538D"/>
                </a:solidFill>
                <a:latin typeface="Canva Sans Bold"/>
                <a:ea typeface="Canva Sans Bold"/>
                <a:cs typeface="Canva Sans Bold"/>
                <a:sym typeface="Canva Sans Bold"/>
              </a:rPr>
              <a:t>Step 1</a:t>
            </a:r>
            <a:r>
              <a:rPr lang="en-US" sz="2900">
                <a:solidFill>
                  <a:srgbClr val="28538D"/>
                </a:solidFill>
                <a:latin typeface="Canva Sans"/>
                <a:ea typeface="Canva Sans"/>
                <a:cs typeface="Canva Sans"/>
                <a:sym typeface="Canva Sans"/>
              </a:rPr>
              <a:t>: Ask you mentee to write down the names of three leaders in their life (e.g. teacher, parent etc.) who they admire or look up too. You can use the diagram on the next page if preferred. </a:t>
            </a:r>
          </a:p>
          <a:p>
            <a:pPr algn="l">
              <a:lnSpc>
                <a:spcPts val="4060"/>
              </a:lnSpc>
            </a:pPr>
            <a:r>
              <a:rPr lang="en-US" sz="2900" b="1">
                <a:solidFill>
                  <a:srgbClr val="28538D"/>
                </a:solidFill>
                <a:latin typeface="Canva Sans Bold"/>
                <a:ea typeface="Canva Sans Bold"/>
                <a:cs typeface="Canva Sans Bold"/>
                <a:sym typeface="Canva Sans Bold"/>
              </a:rPr>
              <a:t>Step 2: </a:t>
            </a:r>
            <a:r>
              <a:rPr lang="en-US" sz="2900">
                <a:solidFill>
                  <a:srgbClr val="28538D"/>
                </a:solidFill>
                <a:latin typeface="Canva Sans"/>
                <a:ea typeface="Canva Sans"/>
                <a:cs typeface="Canva Sans"/>
                <a:sym typeface="Canva Sans"/>
              </a:rPr>
              <a:t>Ask your mentee: What qualities or characteristics do you admire most about each of them? (e.g. caring, funny). Write down two qualities for each person.  </a:t>
            </a:r>
          </a:p>
          <a:p>
            <a:pPr algn="l">
              <a:lnSpc>
                <a:spcPts val="4060"/>
              </a:lnSpc>
            </a:pPr>
            <a:r>
              <a:rPr lang="en-US" sz="2900" b="1">
                <a:solidFill>
                  <a:srgbClr val="28538D"/>
                </a:solidFill>
                <a:latin typeface="Canva Sans Bold"/>
                <a:ea typeface="Canva Sans Bold"/>
                <a:cs typeface="Canva Sans Bold"/>
                <a:sym typeface="Canva Sans Bold"/>
              </a:rPr>
              <a:t>Step 3:</a:t>
            </a:r>
            <a:r>
              <a:rPr lang="en-US" sz="2900">
                <a:solidFill>
                  <a:srgbClr val="28538D"/>
                </a:solidFill>
                <a:latin typeface="Canva Sans"/>
                <a:ea typeface="Canva Sans"/>
                <a:cs typeface="Canva Sans"/>
                <a:sym typeface="Canva Sans"/>
              </a:rPr>
              <a:t> Discuss: Why do you think you admire the 2 characteristics mentioned above? Why are you drawn to these qualities?</a:t>
            </a:r>
          </a:p>
          <a:p>
            <a:pPr algn="l">
              <a:lnSpc>
                <a:spcPts val="4060"/>
              </a:lnSpc>
            </a:pPr>
            <a:r>
              <a:rPr lang="en-US" sz="2900" b="1">
                <a:solidFill>
                  <a:srgbClr val="28538D"/>
                </a:solidFill>
                <a:latin typeface="Canva Sans Bold"/>
                <a:ea typeface="Canva Sans Bold"/>
                <a:cs typeface="Canva Sans Bold"/>
                <a:sym typeface="Canva Sans Bold"/>
              </a:rPr>
              <a:t>Step 4: </a:t>
            </a:r>
            <a:r>
              <a:rPr lang="en-US" sz="2900">
                <a:solidFill>
                  <a:srgbClr val="28538D"/>
                </a:solidFill>
                <a:latin typeface="Canva Sans"/>
                <a:ea typeface="Canva Sans"/>
                <a:cs typeface="Canva Sans"/>
                <a:sym typeface="Canva Sans"/>
              </a:rPr>
              <a:t>Discuss: Do you think these qualities make them a good leader? Why?</a:t>
            </a:r>
          </a:p>
          <a:p>
            <a:pPr algn="l">
              <a:lnSpc>
                <a:spcPts val="4060"/>
              </a:lnSpc>
            </a:pPr>
            <a:r>
              <a:rPr lang="en-US" sz="2900" b="1">
                <a:solidFill>
                  <a:srgbClr val="C74A25"/>
                </a:solidFill>
                <a:latin typeface="Canva Sans Bold"/>
                <a:ea typeface="Canva Sans Bold"/>
                <a:cs typeface="Canva Sans Bold"/>
                <a:sym typeface="Canva Sans Bold"/>
              </a:rPr>
              <a:t>Time: 10 mins</a:t>
            </a:r>
          </a:p>
          <a:p>
            <a:pPr algn="l">
              <a:lnSpc>
                <a:spcPts val="4060"/>
              </a:lnSpc>
              <a:spcBef>
                <a:spcPct val="0"/>
              </a:spcBef>
            </a:pPr>
            <a:endParaRPr lang="en-US" sz="2900" b="1">
              <a:solidFill>
                <a:srgbClr val="C74A25"/>
              </a:solidFill>
              <a:latin typeface="Canva Sans Bold"/>
              <a:ea typeface="Canva Sans Bold"/>
              <a:cs typeface="Canva Sans Bold"/>
              <a:sym typeface="Canva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4" name="Group 4"/>
          <p:cNvGrpSpPr/>
          <p:nvPr/>
        </p:nvGrpSpPr>
        <p:grpSpPr>
          <a:xfrm>
            <a:off x="399644" y="2760009"/>
            <a:ext cx="5422526" cy="6102358"/>
            <a:chOff x="0" y="0"/>
            <a:chExt cx="812800" cy="914702"/>
          </a:xfrm>
        </p:grpSpPr>
        <p:sp>
          <p:nvSpPr>
            <p:cNvPr id="5" name="Freeform 5"/>
            <p:cNvSpPr/>
            <p:nvPr/>
          </p:nvSpPr>
          <p:spPr>
            <a:xfrm>
              <a:off x="0" y="0"/>
              <a:ext cx="812800" cy="914702"/>
            </a:xfrm>
            <a:custGeom>
              <a:avLst/>
              <a:gdLst/>
              <a:ahLst/>
              <a:cxnLst/>
              <a:rect l="l" t="t" r="r" b="b"/>
              <a:pathLst>
                <a:path w="812800" h="914702">
                  <a:moveTo>
                    <a:pt x="406400" y="0"/>
                  </a:moveTo>
                  <a:cubicBezTo>
                    <a:pt x="181951" y="0"/>
                    <a:pt x="0" y="204763"/>
                    <a:pt x="0" y="457351"/>
                  </a:cubicBezTo>
                  <a:cubicBezTo>
                    <a:pt x="0" y="709939"/>
                    <a:pt x="181951" y="914702"/>
                    <a:pt x="406400" y="914702"/>
                  </a:cubicBezTo>
                  <a:cubicBezTo>
                    <a:pt x="630849" y="914702"/>
                    <a:pt x="812800" y="709939"/>
                    <a:pt x="812800" y="457351"/>
                  </a:cubicBezTo>
                  <a:cubicBezTo>
                    <a:pt x="812800" y="204763"/>
                    <a:pt x="630849" y="0"/>
                    <a:pt x="406400" y="0"/>
                  </a:cubicBezTo>
                  <a:close/>
                </a:path>
              </a:pathLst>
            </a:custGeom>
            <a:solidFill>
              <a:srgbClr val="1C98C1"/>
            </a:solidFill>
          </p:spPr>
          <p:txBody>
            <a:bodyPr/>
            <a:lstStyle/>
            <a:p>
              <a:endParaRPr lang="en-GB"/>
            </a:p>
          </p:txBody>
        </p:sp>
        <p:sp>
          <p:nvSpPr>
            <p:cNvPr id="6" name="TextBox 6"/>
            <p:cNvSpPr txBox="1"/>
            <p:nvPr/>
          </p:nvSpPr>
          <p:spPr>
            <a:xfrm>
              <a:off x="76200" y="47653"/>
              <a:ext cx="660400" cy="781295"/>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1065283" y="777871"/>
            <a:ext cx="13585691" cy="811530"/>
          </a:xfrm>
          <a:prstGeom prst="rect">
            <a:avLst/>
          </a:prstGeom>
        </p:spPr>
        <p:txBody>
          <a:bodyPr lIns="0" tIns="0" rIns="0" bIns="0" rtlCol="0" anchor="t">
            <a:spAutoFit/>
          </a:bodyPr>
          <a:lstStyle/>
          <a:p>
            <a:pPr algn="l">
              <a:lnSpc>
                <a:spcPts val="6719"/>
              </a:lnSpc>
            </a:pPr>
            <a:r>
              <a:rPr lang="en-US" sz="4800" b="1">
                <a:solidFill>
                  <a:srgbClr val="28538D"/>
                </a:solidFill>
                <a:latin typeface="Canva Sans Bold"/>
                <a:ea typeface="Canva Sans Bold"/>
                <a:cs typeface="Canva Sans Bold"/>
                <a:sym typeface="Canva Sans Bold"/>
              </a:rPr>
              <a:t>Activity 1: What does a leader look like? </a:t>
            </a:r>
          </a:p>
        </p:txBody>
      </p:sp>
      <p:grpSp>
        <p:nvGrpSpPr>
          <p:cNvPr id="8" name="Group 8"/>
          <p:cNvGrpSpPr/>
          <p:nvPr/>
        </p:nvGrpSpPr>
        <p:grpSpPr>
          <a:xfrm>
            <a:off x="5991380" y="2760009"/>
            <a:ext cx="5422526" cy="6102358"/>
            <a:chOff x="0" y="0"/>
            <a:chExt cx="812800" cy="914702"/>
          </a:xfrm>
        </p:grpSpPr>
        <p:sp>
          <p:nvSpPr>
            <p:cNvPr id="9" name="Freeform 9"/>
            <p:cNvSpPr/>
            <p:nvPr/>
          </p:nvSpPr>
          <p:spPr>
            <a:xfrm>
              <a:off x="0" y="0"/>
              <a:ext cx="812800" cy="914702"/>
            </a:xfrm>
            <a:custGeom>
              <a:avLst/>
              <a:gdLst/>
              <a:ahLst/>
              <a:cxnLst/>
              <a:rect l="l" t="t" r="r" b="b"/>
              <a:pathLst>
                <a:path w="812800" h="914702">
                  <a:moveTo>
                    <a:pt x="406400" y="0"/>
                  </a:moveTo>
                  <a:cubicBezTo>
                    <a:pt x="181951" y="0"/>
                    <a:pt x="0" y="204763"/>
                    <a:pt x="0" y="457351"/>
                  </a:cubicBezTo>
                  <a:cubicBezTo>
                    <a:pt x="0" y="709939"/>
                    <a:pt x="181951" y="914702"/>
                    <a:pt x="406400" y="914702"/>
                  </a:cubicBezTo>
                  <a:cubicBezTo>
                    <a:pt x="630849" y="914702"/>
                    <a:pt x="812800" y="709939"/>
                    <a:pt x="812800" y="457351"/>
                  </a:cubicBezTo>
                  <a:cubicBezTo>
                    <a:pt x="812800" y="204763"/>
                    <a:pt x="630849" y="0"/>
                    <a:pt x="406400" y="0"/>
                  </a:cubicBezTo>
                  <a:close/>
                </a:path>
              </a:pathLst>
            </a:custGeom>
            <a:solidFill>
              <a:srgbClr val="C74A25"/>
            </a:solidFill>
          </p:spPr>
          <p:txBody>
            <a:bodyPr/>
            <a:lstStyle/>
            <a:p>
              <a:endParaRPr lang="en-GB"/>
            </a:p>
          </p:txBody>
        </p:sp>
        <p:sp>
          <p:nvSpPr>
            <p:cNvPr id="10" name="TextBox 10"/>
            <p:cNvSpPr txBox="1"/>
            <p:nvPr/>
          </p:nvSpPr>
          <p:spPr>
            <a:xfrm>
              <a:off x="76200" y="47653"/>
              <a:ext cx="660400" cy="781295"/>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836774" y="2760009"/>
            <a:ext cx="5422526" cy="6102358"/>
            <a:chOff x="0" y="0"/>
            <a:chExt cx="812800" cy="914702"/>
          </a:xfrm>
        </p:grpSpPr>
        <p:sp>
          <p:nvSpPr>
            <p:cNvPr id="12" name="Freeform 12"/>
            <p:cNvSpPr/>
            <p:nvPr/>
          </p:nvSpPr>
          <p:spPr>
            <a:xfrm>
              <a:off x="0" y="0"/>
              <a:ext cx="812800" cy="914702"/>
            </a:xfrm>
            <a:custGeom>
              <a:avLst/>
              <a:gdLst/>
              <a:ahLst/>
              <a:cxnLst/>
              <a:rect l="l" t="t" r="r" b="b"/>
              <a:pathLst>
                <a:path w="812800" h="914702">
                  <a:moveTo>
                    <a:pt x="406400" y="0"/>
                  </a:moveTo>
                  <a:cubicBezTo>
                    <a:pt x="181951" y="0"/>
                    <a:pt x="0" y="204763"/>
                    <a:pt x="0" y="457351"/>
                  </a:cubicBezTo>
                  <a:cubicBezTo>
                    <a:pt x="0" y="709939"/>
                    <a:pt x="181951" y="914702"/>
                    <a:pt x="406400" y="914702"/>
                  </a:cubicBezTo>
                  <a:cubicBezTo>
                    <a:pt x="630849" y="914702"/>
                    <a:pt x="812800" y="709939"/>
                    <a:pt x="812800" y="457351"/>
                  </a:cubicBezTo>
                  <a:cubicBezTo>
                    <a:pt x="812800" y="204763"/>
                    <a:pt x="630849" y="0"/>
                    <a:pt x="406400" y="0"/>
                  </a:cubicBezTo>
                  <a:close/>
                </a:path>
              </a:pathLst>
            </a:custGeom>
            <a:solidFill>
              <a:srgbClr val="28538D"/>
            </a:solidFill>
          </p:spPr>
          <p:txBody>
            <a:bodyPr/>
            <a:lstStyle/>
            <a:p>
              <a:endParaRPr lang="en-GB"/>
            </a:p>
          </p:txBody>
        </p:sp>
        <p:sp>
          <p:nvSpPr>
            <p:cNvPr id="13" name="TextBox 13"/>
            <p:cNvSpPr txBox="1"/>
            <p:nvPr/>
          </p:nvSpPr>
          <p:spPr>
            <a:xfrm>
              <a:off x="76200" y="47653"/>
              <a:ext cx="660400" cy="781295"/>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99644" y="3557425"/>
            <a:ext cx="5422526" cy="4180840"/>
          </a:xfrm>
          <a:prstGeom prst="rect">
            <a:avLst/>
          </a:prstGeom>
        </p:spPr>
        <p:txBody>
          <a:bodyPr lIns="0" tIns="0" rIns="0" bIns="0" rtlCol="0" anchor="t">
            <a:spAutoFit/>
          </a:bodyPr>
          <a:lstStyle/>
          <a:p>
            <a:pPr algn="ctr">
              <a:lnSpc>
                <a:spcPts val="4759"/>
              </a:lnSpc>
            </a:pPr>
            <a:r>
              <a:rPr lang="en-US" sz="3399" b="1" u="sng">
                <a:solidFill>
                  <a:srgbClr val="FFFFFF"/>
                </a:solidFill>
                <a:latin typeface="Canva Sans Bold"/>
                <a:ea typeface="Canva Sans Bold"/>
                <a:cs typeface="Canva Sans Bold"/>
                <a:sym typeface="Canva Sans Bold"/>
              </a:rPr>
              <a:t>Leader 1</a:t>
            </a:r>
          </a:p>
          <a:p>
            <a:pPr algn="ctr">
              <a:lnSpc>
                <a:spcPts val="4759"/>
              </a:lnSpc>
            </a:pPr>
            <a:r>
              <a:rPr lang="en-US" sz="3399">
                <a:solidFill>
                  <a:srgbClr val="FFFFFF"/>
                </a:solidFill>
                <a:latin typeface="Canva Sans"/>
                <a:ea typeface="Canva Sans"/>
                <a:cs typeface="Canva Sans"/>
                <a:sym typeface="Canva Sans"/>
              </a:rPr>
              <a:t>Name: </a:t>
            </a:r>
          </a:p>
          <a:p>
            <a:pPr algn="ctr">
              <a:lnSpc>
                <a:spcPts val="4759"/>
              </a:lnSpc>
            </a:pPr>
            <a:endParaRPr lang="en-US" sz="3399">
              <a:solidFill>
                <a:srgbClr val="FFFFFF"/>
              </a:solidFill>
              <a:latin typeface="Canva Sans"/>
              <a:ea typeface="Canva Sans"/>
              <a:cs typeface="Canva Sans"/>
              <a:sym typeface="Canva Sans"/>
            </a:endParaRPr>
          </a:p>
          <a:p>
            <a:pPr algn="ctr">
              <a:lnSpc>
                <a:spcPts val="4759"/>
              </a:lnSpc>
            </a:pPr>
            <a:r>
              <a:rPr lang="en-US" sz="3399">
                <a:solidFill>
                  <a:srgbClr val="FFFFFF"/>
                </a:solidFill>
                <a:latin typeface="Canva Sans"/>
                <a:ea typeface="Canva Sans"/>
                <a:cs typeface="Canva Sans"/>
                <a:sym typeface="Canva Sans"/>
              </a:rPr>
              <a:t>Quality #1:</a:t>
            </a:r>
          </a:p>
          <a:p>
            <a:pPr algn="ctr">
              <a:lnSpc>
                <a:spcPts val="4759"/>
              </a:lnSpc>
            </a:pPr>
            <a:endParaRPr lang="en-US" sz="3399">
              <a:solidFill>
                <a:srgbClr val="FFFFFF"/>
              </a:solidFill>
              <a:latin typeface="Canva Sans"/>
              <a:ea typeface="Canva Sans"/>
              <a:cs typeface="Canva Sans"/>
              <a:sym typeface="Canva Sans"/>
            </a:endParaRPr>
          </a:p>
          <a:p>
            <a:pPr algn="ctr">
              <a:lnSpc>
                <a:spcPts val="4759"/>
              </a:lnSpc>
            </a:pPr>
            <a:r>
              <a:rPr lang="en-US" sz="3399">
                <a:solidFill>
                  <a:srgbClr val="FFFFFF"/>
                </a:solidFill>
                <a:latin typeface="Canva Sans"/>
                <a:ea typeface="Canva Sans"/>
                <a:cs typeface="Canva Sans"/>
                <a:sym typeface="Canva Sans"/>
              </a:rPr>
              <a:t>Quality #2: </a:t>
            </a:r>
          </a:p>
          <a:p>
            <a:pPr algn="ctr">
              <a:lnSpc>
                <a:spcPts val="4759"/>
              </a:lnSpc>
            </a:pPr>
            <a:endParaRPr lang="en-US" sz="3399">
              <a:solidFill>
                <a:srgbClr val="FFFFFF"/>
              </a:solidFill>
              <a:latin typeface="Canva Sans"/>
              <a:ea typeface="Canva Sans"/>
              <a:cs typeface="Canva Sans"/>
              <a:sym typeface="Canva Sans"/>
            </a:endParaRPr>
          </a:p>
        </p:txBody>
      </p:sp>
      <p:sp>
        <p:nvSpPr>
          <p:cNvPr id="15" name="TextBox 15"/>
          <p:cNvSpPr txBox="1"/>
          <p:nvPr/>
        </p:nvSpPr>
        <p:spPr>
          <a:xfrm>
            <a:off x="6118209" y="3557425"/>
            <a:ext cx="5422526" cy="4780915"/>
          </a:xfrm>
          <a:prstGeom prst="rect">
            <a:avLst/>
          </a:prstGeom>
        </p:spPr>
        <p:txBody>
          <a:bodyPr lIns="0" tIns="0" rIns="0" bIns="0" rtlCol="0" anchor="t">
            <a:spAutoFit/>
          </a:bodyPr>
          <a:lstStyle/>
          <a:p>
            <a:pPr algn="ctr">
              <a:lnSpc>
                <a:spcPts val="4759"/>
              </a:lnSpc>
            </a:pPr>
            <a:r>
              <a:rPr lang="en-US" sz="3399" b="1" u="sng">
                <a:solidFill>
                  <a:srgbClr val="FFFFFF"/>
                </a:solidFill>
                <a:latin typeface="Canva Sans Bold"/>
                <a:ea typeface="Canva Sans Bold"/>
                <a:cs typeface="Canva Sans Bold"/>
                <a:sym typeface="Canva Sans Bold"/>
              </a:rPr>
              <a:t>Leader 2</a:t>
            </a:r>
          </a:p>
          <a:p>
            <a:pPr algn="ctr">
              <a:lnSpc>
                <a:spcPts val="4759"/>
              </a:lnSpc>
            </a:pPr>
            <a:r>
              <a:rPr lang="en-US" sz="3399">
                <a:solidFill>
                  <a:srgbClr val="FFFFFF"/>
                </a:solidFill>
                <a:latin typeface="Canva Sans"/>
                <a:ea typeface="Canva Sans"/>
                <a:cs typeface="Canva Sans"/>
                <a:sym typeface="Canva Sans"/>
              </a:rPr>
              <a:t>Name: </a:t>
            </a:r>
          </a:p>
          <a:p>
            <a:pPr algn="ctr">
              <a:lnSpc>
                <a:spcPts val="4759"/>
              </a:lnSpc>
            </a:pPr>
            <a:endParaRPr lang="en-US" sz="3399">
              <a:solidFill>
                <a:srgbClr val="FFFFFF"/>
              </a:solidFill>
              <a:latin typeface="Canva Sans"/>
              <a:ea typeface="Canva Sans"/>
              <a:cs typeface="Canva Sans"/>
              <a:sym typeface="Canva Sans"/>
            </a:endParaRPr>
          </a:p>
          <a:p>
            <a:pPr algn="ctr">
              <a:lnSpc>
                <a:spcPts val="4759"/>
              </a:lnSpc>
            </a:pPr>
            <a:r>
              <a:rPr lang="en-US" sz="3399">
                <a:solidFill>
                  <a:srgbClr val="FFFFFF"/>
                </a:solidFill>
                <a:latin typeface="Canva Sans"/>
                <a:ea typeface="Canva Sans"/>
                <a:cs typeface="Canva Sans"/>
                <a:sym typeface="Canva Sans"/>
              </a:rPr>
              <a:t>Quality #1:</a:t>
            </a:r>
          </a:p>
          <a:p>
            <a:pPr algn="ctr">
              <a:lnSpc>
                <a:spcPts val="4759"/>
              </a:lnSpc>
            </a:pPr>
            <a:endParaRPr lang="en-US" sz="3399">
              <a:solidFill>
                <a:srgbClr val="FFFFFF"/>
              </a:solidFill>
              <a:latin typeface="Canva Sans"/>
              <a:ea typeface="Canva Sans"/>
              <a:cs typeface="Canva Sans"/>
              <a:sym typeface="Canva Sans"/>
            </a:endParaRPr>
          </a:p>
          <a:p>
            <a:pPr algn="ctr">
              <a:lnSpc>
                <a:spcPts val="4759"/>
              </a:lnSpc>
            </a:pPr>
            <a:r>
              <a:rPr lang="en-US" sz="3399">
                <a:solidFill>
                  <a:srgbClr val="FFFFFF"/>
                </a:solidFill>
                <a:latin typeface="Canva Sans"/>
                <a:ea typeface="Canva Sans"/>
                <a:cs typeface="Canva Sans"/>
                <a:sym typeface="Canva Sans"/>
              </a:rPr>
              <a:t>Quality #2: </a:t>
            </a:r>
          </a:p>
          <a:p>
            <a:pPr algn="ctr">
              <a:lnSpc>
                <a:spcPts val="4759"/>
              </a:lnSpc>
            </a:pPr>
            <a:endParaRPr lang="en-US" sz="3399">
              <a:solidFill>
                <a:srgbClr val="FFFFFF"/>
              </a:solidFill>
              <a:latin typeface="Canva Sans"/>
              <a:ea typeface="Canva Sans"/>
              <a:cs typeface="Canva Sans"/>
              <a:sym typeface="Canva Sans"/>
            </a:endParaRPr>
          </a:p>
          <a:p>
            <a:pPr algn="ctr">
              <a:lnSpc>
                <a:spcPts val="4759"/>
              </a:lnSpc>
            </a:pPr>
            <a:endParaRPr lang="en-US" sz="3399">
              <a:solidFill>
                <a:srgbClr val="FFFFFF"/>
              </a:solidFill>
              <a:latin typeface="Canva Sans"/>
              <a:ea typeface="Canva Sans"/>
              <a:cs typeface="Canva Sans"/>
              <a:sym typeface="Canva Sans"/>
            </a:endParaRPr>
          </a:p>
        </p:txBody>
      </p:sp>
      <p:sp>
        <p:nvSpPr>
          <p:cNvPr id="16" name="TextBox 16"/>
          <p:cNvSpPr txBox="1"/>
          <p:nvPr/>
        </p:nvSpPr>
        <p:spPr>
          <a:xfrm>
            <a:off x="11836010" y="3557425"/>
            <a:ext cx="5422526" cy="4180840"/>
          </a:xfrm>
          <a:prstGeom prst="rect">
            <a:avLst/>
          </a:prstGeom>
        </p:spPr>
        <p:txBody>
          <a:bodyPr lIns="0" tIns="0" rIns="0" bIns="0" rtlCol="0" anchor="t">
            <a:spAutoFit/>
          </a:bodyPr>
          <a:lstStyle/>
          <a:p>
            <a:pPr algn="ctr">
              <a:lnSpc>
                <a:spcPts val="4759"/>
              </a:lnSpc>
            </a:pPr>
            <a:r>
              <a:rPr lang="en-US" sz="3399" b="1" u="sng">
                <a:solidFill>
                  <a:srgbClr val="FFFFFF"/>
                </a:solidFill>
                <a:latin typeface="Canva Sans Bold"/>
                <a:ea typeface="Canva Sans Bold"/>
                <a:cs typeface="Canva Sans Bold"/>
                <a:sym typeface="Canva Sans Bold"/>
              </a:rPr>
              <a:t>Leader 3</a:t>
            </a:r>
          </a:p>
          <a:p>
            <a:pPr algn="ctr">
              <a:lnSpc>
                <a:spcPts val="4759"/>
              </a:lnSpc>
            </a:pPr>
            <a:r>
              <a:rPr lang="en-US" sz="3399">
                <a:solidFill>
                  <a:srgbClr val="FFFFFF"/>
                </a:solidFill>
                <a:latin typeface="Canva Sans"/>
                <a:ea typeface="Canva Sans"/>
                <a:cs typeface="Canva Sans"/>
                <a:sym typeface="Canva Sans"/>
              </a:rPr>
              <a:t>Name: </a:t>
            </a:r>
          </a:p>
          <a:p>
            <a:pPr algn="ctr">
              <a:lnSpc>
                <a:spcPts val="4759"/>
              </a:lnSpc>
            </a:pPr>
            <a:endParaRPr lang="en-US" sz="3399">
              <a:solidFill>
                <a:srgbClr val="FFFFFF"/>
              </a:solidFill>
              <a:latin typeface="Canva Sans"/>
              <a:ea typeface="Canva Sans"/>
              <a:cs typeface="Canva Sans"/>
              <a:sym typeface="Canva Sans"/>
            </a:endParaRPr>
          </a:p>
          <a:p>
            <a:pPr algn="ctr">
              <a:lnSpc>
                <a:spcPts val="4759"/>
              </a:lnSpc>
            </a:pPr>
            <a:r>
              <a:rPr lang="en-US" sz="3399">
                <a:solidFill>
                  <a:srgbClr val="FFFFFF"/>
                </a:solidFill>
                <a:latin typeface="Canva Sans"/>
                <a:ea typeface="Canva Sans"/>
                <a:cs typeface="Canva Sans"/>
                <a:sym typeface="Canva Sans"/>
              </a:rPr>
              <a:t>Quality #1:</a:t>
            </a:r>
          </a:p>
          <a:p>
            <a:pPr algn="ctr">
              <a:lnSpc>
                <a:spcPts val="4759"/>
              </a:lnSpc>
            </a:pPr>
            <a:endParaRPr lang="en-US" sz="3399">
              <a:solidFill>
                <a:srgbClr val="FFFFFF"/>
              </a:solidFill>
              <a:latin typeface="Canva Sans"/>
              <a:ea typeface="Canva Sans"/>
              <a:cs typeface="Canva Sans"/>
              <a:sym typeface="Canva Sans"/>
            </a:endParaRPr>
          </a:p>
          <a:p>
            <a:pPr algn="ctr">
              <a:lnSpc>
                <a:spcPts val="4759"/>
              </a:lnSpc>
            </a:pPr>
            <a:r>
              <a:rPr lang="en-US" sz="3399">
                <a:solidFill>
                  <a:srgbClr val="FFFFFF"/>
                </a:solidFill>
                <a:latin typeface="Canva Sans"/>
                <a:ea typeface="Canva Sans"/>
                <a:cs typeface="Canva Sans"/>
                <a:sym typeface="Canva Sans"/>
              </a:rPr>
              <a:t>Quality #2: </a:t>
            </a:r>
          </a:p>
          <a:p>
            <a:pPr algn="ctr">
              <a:lnSpc>
                <a:spcPts val="4759"/>
              </a:lnSpc>
            </a:pPr>
            <a:r>
              <a:rPr lang="en-US" sz="3399">
                <a:solidFill>
                  <a:srgbClr val="FFFFFF"/>
                </a:solidFill>
                <a:latin typeface="Canva Sans"/>
                <a:ea typeface="Canva Sans"/>
                <a:cs typeface="Canva Sans"/>
                <a:sym typeface="Canva Sans"/>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77871"/>
            <a:ext cx="13876486" cy="811530"/>
          </a:xfrm>
          <a:prstGeom prst="rect">
            <a:avLst/>
          </a:prstGeom>
        </p:spPr>
        <p:txBody>
          <a:bodyPr lIns="0" tIns="0" rIns="0" bIns="0" rtlCol="0" anchor="t">
            <a:spAutoFit/>
          </a:bodyPr>
          <a:lstStyle/>
          <a:p>
            <a:pPr algn="l">
              <a:lnSpc>
                <a:spcPts val="6720"/>
              </a:lnSpc>
            </a:pPr>
            <a:r>
              <a:rPr lang="en-US" sz="4800" b="1">
                <a:solidFill>
                  <a:srgbClr val="28538D"/>
                </a:solidFill>
                <a:latin typeface="Canva Sans Bold"/>
                <a:ea typeface="Canva Sans Bold"/>
                <a:cs typeface="Canva Sans Bold"/>
                <a:sym typeface="Canva Sans Bold"/>
              </a:rPr>
              <a:t>Activity 2: How to be an effective leader</a:t>
            </a:r>
          </a:p>
        </p:txBody>
      </p:sp>
      <p:sp>
        <p:nvSpPr>
          <p:cNvPr id="5" name="TextBox 5"/>
          <p:cNvSpPr txBox="1"/>
          <p:nvPr/>
        </p:nvSpPr>
        <p:spPr>
          <a:xfrm>
            <a:off x="1065283" y="1880870"/>
            <a:ext cx="16194017" cy="8406130"/>
          </a:xfrm>
          <a:prstGeom prst="rect">
            <a:avLst/>
          </a:prstGeom>
        </p:spPr>
        <p:txBody>
          <a:bodyPr lIns="0" tIns="0" rIns="0" bIns="0" rtlCol="0" anchor="t">
            <a:spAutoFit/>
          </a:bodyPr>
          <a:lstStyle/>
          <a:p>
            <a:pPr algn="l">
              <a:lnSpc>
                <a:spcPts val="3920"/>
              </a:lnSpc>
            </a:pPr>
            <a:r>
              <a:rPr lang="en-US" sz="2800" b="1">
                <a:solidFill>
                  <a:srgbClr val="C74A25"/>
                </a:solidFill>
                <a:latin typeface="Canva Sans Bold"/>
                <a:ea typeface="Canva Sans Bold"/>
                <a:cs typeface="Canva Sans Bold"/>
                <a:sym typeface="Canva Sans Bold"/>
              </a:rPr>
              <a:t>Goal​</a:t>
            </a:r>
          </a:p>
          <a:p>
            <a:pPr algn="l">
              <a:lnSpc>
                <a:spcPts val="3920"/>
              </a:lnSpc>
            </a:pPr>
            <a:r>
              <a:rPr lang="en-US" sz="2800">
                <a:solidFill>
                  <a:srgbClr val="28538D"/>
                </a:solidFill>
                <a:latin typeface="Canva Sans"/>
                <a:ea typeface="Canva Sans"/>
                <a:cs typeface="Canva Sans"/>
                <a:sym typeface="Canva Sans"/>
              </a:rPr>
              <a:t>Support your mentee in exploring what it qualities and characteristics make an effective leader. </a:t>
            </a:r>
          </a:p>
          <a:p>
            <a:pPr algn="l">
              <a:lnSpc>
                <a:spcPts val="3920"/>
              </a:lnSpc>
            </a:pPr>
            <a:endParaRPr lang="en-US" sz="2800">
              <a:solidFill>
                <a:srgbClr val="28538D"/>
              </a:solidFill>
              <a:latin typeface="Canva Sans"/>
              <a:ea typeface="Canva Sans"/>
              <a:cs typeface="Canva Sans"/>
              <a:sym typeface="Canva Sans"/>
            </a:endParaRPr>
          </a:p>
          <a:p>
            <a:pPr algn="l">
              <a:lnSpc>
                <a:spcPts val="3920"/>
              </a:lnSpc>
            </a:pPr>
            <a:r>
              <a:rPr lang="en-US" sz="2800" b="1">
                <a:solidFill>
                  <a:srgbClr val="C74A25"/>
                </a:solidFill>
                <a:latin typeface="Canva Sans Bold"/>
                <a:ea typeface="Canva Sans Bold"/>
                <a:cs typeface="Canva Sans Bold"/>
                <a:sym typeface="Canva Sans Bold"/>
              </a:rPr>
              <a:t>Instructions</a:t>
            </a:r>
          </a:p>
          <a:p>
            <a:pPr algn="l">
              <a:lnSpc>
                <a:spcPts val="3920"/>
              </a:lnSpc>
            </a:pPr>
            <a:r>
              <a:rPr lang="en-US" sz="2800" b="1">
                <a:solidFill>
                  <a:srgbClr val="28538D"/>
                </a:solidFill>
                <a:latin typeface="Canva Sans Bold"/>
                <a:ea typeface="Canva Sans Bold"/>
                <a:cs typeface="Canva Sans Bold"/>
                <a:sym typeface="Canva Sans Bold"/>
              </a:rPr>
              <a:t>Step 1:</a:t>
            </a:r>
            <a:r>
              <a:rPr lang="en-US" sz="2800">
                <a:solidFill>
                  <a:srgbClr val="28538D"/>
                </a:solidFill>
                <a:latin typeface="Canva Sans"/>
                <a:ea typeface="Canva Sans"/>
                <a:cs typeface="Canva Sans"/>
                <a:sym typeface="Canva Sans"/>
              </a:rPr>
              <a:t> Brainstorm with your mentee key characteristics of an effective leader. This could be qualities, abilities or beliefs e.g., being supportive, having creative ideas etc. </a:t>
            </a:r>
          </a:p>
          <a:p>
            <a:pPr algn="l">
              <a:lnSpc>
                <a:spcPts val="3920"/>
              </a:lnSpc>
            </a:pPr>
            <a:r>
              <a:rPr lang="en-US" sz="2800">
                <a:solidFill>
                  <a:srgbClr val="28538D"/>
                </a:solidFill>
                <a:latin typeface="Canva Sans"/>
                <a:ea typeface="Canva Sans"/>
                <a:cs typeface="Canva Sans"/>
                <a:sym typeface="Canva Sans"/>
              </a:rPr>
              <a:t>Encourage your mentee to write down their ideas. Use the template or copy onto a shared word document. </a:t>
            </a:r>
          </a:p>
          <a:p>
            <a:pPr algn="l">
              <a:lnSpc>
                <a:spcPts val="3920"/>
              </a:lnSpc>
            </a:pPr>
            <a:r>
              <a:rPr lang="en-US" sz="2800" b="1">
                <a:solidFill>
                  <a:srgbClr val="28538D"/>
                </a:solidFill>
                <a:latin typeface="Canva Sans Bold"/>
                <a:ea typeface="Canva Sans Bold"/>
                <a:cs typeface="Canva Sans Bold"/>
                <a:sym typeface="Canva Sans Bold"/>
              </a:rPr>
              <a:t>Step 2:</a:t>
            </a:r>
            <a:r>
              <a:rPr lang="en-US" sz="2800">
                <a:solidFill>
                  <a:srgbClr val="28538D"/>
                </a:solidFill>
                <a:latin typeface="Canva Sans"/>
                <a:ea typeface="Canva Sans"/>
                <a:cs typeface="Canva Sans"/>
                <a:sym typeface="Canva Sans"/>
              </a:rPr>
              <a:t> Review your finished chart and reflect on the following questions:</a:t>
            </a:r>
          </a:p>
          <a:p>
            <a:pPr algn="l">
              <a:lnSpc>
                <a:spcPts val="3920"/>
              </a:lnSpc>
            </a:pPr>
            <a:r>
              <a:rPr lang="en-US" sz="2800">
                <a:solidFill>
                  <a:srgbClr val="28538D"/>
                </a:solidFill>
                <a:latin typeface="Canva Sans"/>
                <a:ea typeface="Canva Sans"/>
                <a:cs typeface="Canva Sans"/>
                <a:sym typeface="Canva Sans"/>
              </a:rPr>
              <a:t>-Which of the characteristics you have discussed are the most important?</a:t>
            </a:r>
          </a:p>
          <a:p>
            <a:pPr algn="l">
              <a:lnSpc>
                <a:spcPts val="3920"/>
              </a:lnSpc>
            </a:pPr>
            <a:r>
              <a:rPr lang="en-US" sz="2800">
                <a:solidFill>
                  <a:srgbClr val="28538D"/>
                </a:solidFill>
                <a:latin typeface="Canva Sans"/>
                <a:ea typeface="Canva Sans"/>
                <a:cs typeface="Canva Sans"/>
                <a:sym typeface="Canva Sans"/>
              </a:rPr>
              <a:t>-Are there any characteristics here that you think you already have? </a:t>
            </a:r>
          </a:p>
          <a:p>
            <a:pPr algn="l">
              <a:lnSpc>
                <a:spcPts val="3920"/>
              </a:lnSpc>
            </a:pPr>
            <a:r>
              <a:rPr lang="en-US" sz="2800">
                <a:solidFill>
                  <a:srgbClr val="28538D"/>
                </a:solidFill>
                <a:latin typeface="Canva Sans"/>
                <a:ea typeface="Canva Sans"/>
                <a:cs typeface="Canva Sans"/>
                <a:sym typeface="Canva Sans"/>
              </a:rPr>
              <a:t>-Which characteristics would you like to improve on for yourself? </a:t>
            </a:r>
          </a:p>
          <a:p>
            <a:pPr algn="l">
              <a:lnSpc>
                <a:spcPts val="3920"/>
              </a:lnSpc>
            </a:pPr>
            <a:r>
              <a:rPr lang="en-US" sz="2800" i="1">
                <a:solidFill>
                  <a:srgbClr val="28538D"/>
                </a:solidFill>
                <a:latin typeface="Canva Sans Italics"/>
                <a:ea typeface="Canva Sans Italics"/>
                <a:cs typeface="Canva Sans Italics"/>
                <a:sym typeface="Canva Sans Italics"/>
              </a:rPr>
              <a:t>You may want to use the example finished chart to aid your reflection. </a:t>
            </a:r>
          </a:p>
          <a:p>
            <a:pPr algn="l">
              <a:lnSpc>
                <a:spcPts val="3920"/>
              </a:lnSpc>
            </a:pPr>
            <a:endParaRPr lang="en-US" sz="2800" i="1">
              <a:solidFill>
                <a:srgbClr val="28538D"/>
              </a:solidFill>
              <a:latin typeface="Canva Sans Italics"/>
              <a:ea typeface="Canva Sans Italics"/>
              <a:cs typeface="Canva Sans Italics"/>
              <a:sym typeface="Canva Sans Italics"/>
            </a:endParaRPr>
          </a:p>
          <a:p>
            <a:pPr algn="l">
              <a:lnSpc>
                <a:spcPts val="3920"/>
              </a:lnSpc>
            </a:pPr>
            <a:r>
              <a:rPr lang="en-US" sz="2800" b="1">
                <a:solidFill>
                  <a:srgbClr val="C74A25"/>
                </a:solidFill>
                <a:latin typeface="Canva Sans Bold"/>
                <a:ea typeface="Canva Sans Bold"/>
                <a:cs typeface="Canva Sans Bold"/>
                <a:sym typeface="Canva Sans Bold"/>
              </a:rPr>
              <a:t>Time 10 – 15 mins</a:t>
            </a:r>
          </a:p>
          <a:p>
            <a:pPr algn="l">
              <a:lnSpc>
                <a:spcPts val="3920"/>
              </a:lnSpc>
              <a:spcBef>
                <a:spcPct val="0"/>
              </a:spcBef>
            </a:pPr>
            <a:endParaRPr lang="en-US" sz="2800" b="1">
              <a:solidFill>
                <a:srgbClr val="C74A25"/>
              </a:solidFill>
              <a:latin typeface="Canva Sans Bold"/>
              <a:ea typeface="Canva Sans Bold"/>
              <a:cs typeface="Canva Sans Bold"/>
              <a:sym typeface="Canva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4457447" y="2185421"/>
            <a:ext cx="8700753" cy="6386806"/>
          </a:xfrm>
          <a:custGeom>
            <a:avLst/>
            <a:gdLst/>
            <a:ahLst/>
            <a:cxnLst/>
            <a:rect l="l" t="t" r="r" b="b"/>
            <a:pathLst>
              <a:path w="8700753" h="6386806">
                <a:moveTo>
                  <a:pt x="0" y="0"/>
                </a:moveTo>
                <a:lnTo>
                  <a:pt x="8700753" y="0"/>
                </a:lnTo>
                <a:lnTo>
                  <a:pt x="8700753" y="6386805"/>
                </a:lnTo>
                <a:lnTo>
                  <a:pt x="0" y="6386805"/>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65283" y="777871"/>
            <a:ext cx="13619309" cy="811530"/>
          </a:xfrm>
          <a:prstGeom prst="rect">
            <a:avLst/>
          </a:prstGeom>
        </p:spPr>
        <p:txBody>
          <a:bodyPr lIns="0" tIns="0" rIns="0" bIns="0" rtlCol="0" anchor="t">
            <a:spAutoFit/>
          </a:bodyPr>
          <a:lstStyle/>
          <a:p>
            <a:pPr algn="l">
              <a:lnSpc>
                <a:spcPts val="6720"/>
              </a:lnSpc>
            </a:pPr>
            <a:r>
              <a:rPr lang="en-US" sz="4800" b="1">
                <a:solidFill>
                  <a:srgbClr val="28538D"/>
                </a:solidFill>
                <a:latin typeface="Canva Sans Bold"/>
                <a:ea typeface="Canva Sans Bold"/>
                <a:cs typeface="Canva Sans Bold"/>
                <a:sym typeface="Canva Sans Bold"/>
              </a:rPr>
              <a:t>Activity 2: How to be an effective leader</a:t>
            </a:r>
          </a:p>
        </p:txBody>
      </p:sp>
      <p:sp>
        <p:nvSpPr>
          <p:cNvPr id="6" name="TextBox 6"/>
          <p:cNvSpPr txBox="1"/>
          <p:nvPr/>
        </p:nvSpPr>
        <p:spPr>
          <a:xfrm>
            <a:off x="1976440" y="2668438"/>
            <a:ext cx="2703413" cy="580390"/>
          </a:xfrm>
          <a:prstGeom prst="rect">
            <a:avLst/>
          </a:prstGeom>
        </p:spPr>
        <p:txBody>
          <a:bodyPr lIns="0" tIns="0" rIns="0" bIns="0" rtlCol="0" anchor="t">
            <a:spAutoFit/>
          </a:bodyPr>
          <a:lstStyle/>
          <a:p>
            <a:pPr algn="ctr">
              <a:lnSpc>
                <a:spcPts val="4759"/>
              </a:lnSpc>
            </a:pPr>
            <a:r>
              <a:rPr lang="en-US" sz="3399" i="1">
                <a:solidFill>
                  <a:srgbClr val="28538D"/>
                </a:solidFill>
                <a:latin typeface="Canva Sans Italics"/>
                <a:ea typeface="Canva Sans Italics"/>
                <a:cs typeface="Canva Sans Italics"/>
                <a:sym typeface="Canva Sans Italics"/>
              </a:rPr>
              <a:t>is supportive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2267268" y="2411050"/>
            <a:ext cx="13282818" cy="7414723"/>
          </a:xfrm>
          <a:custGeom>
            <a:avLst/>
            <a:gdLst/>
            <a:ahLst/>
            <a:cxnLst/>
            <a:rect l="l" t="t" r="r" b="b"/>
            <a:pathLst>
              <a:path w="13282818" h="7414723">
                <a:moveTo>
                  <a:pt x="0" y="0"/>
                </a:moveTo>
                <a:lnTo>
                  <a:pt x="13282817" y="0"/>
                </a:lnTo>
                <a:lnTo>
                  <a:pt x="13282817" y="7414724"/>
                </a:lnTo>
                <a:lnTo>
                  <a:pt x="0" y="7414724"/>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065283" y="777871"/>
            <a:ext cx="13081426" cy="811530"/>
          </a:xfrm>
          <a:prstGeom prst="rect">
            <a:avLst/>
          </a:prstGeom>
        </p:spPr>
        <p:txBody>
          <a:bodyPr lIns="0" tIns="0" rIns="0" bIns="0" rtlCol="0" anchor="t">
            <a:spAutoFit/>
          </a:bodyPr>
          <a:lstStyle/>
          <a:p>
            <a:pPr algn="l">
              <a:lnSpc>
                <a:spcPts val="6720"/>
              </a:lnSpc>
            </a:pPr>
            <a:r>
              <a:rPr lang="en-US" sz="4800" b="1">
                <a:solidFill>
                  <a:srgbClr val="28538D"/>
                </a:solidFill>
                <a:latin typeface="Canva Sans Bold"/>
                <a:ea typeface="Canva Sans Bold"/>
                <a:cs typeface="Canva Sans Bold"/>
                <a:sym typeface="Canva Sans Bold"/>
              </a:rPr>
              <a:t>Activity 2: How to be an effective leader</a:t>
            </a:r>
          </a:p>
        </p:txBody>
      </p:sp>
      <p:sp>
        <p:nvSpPr>
          <p:cNvPr id="6" name="TextBox 6"/>
          <p:cNvSpPr txBox="1"/>
          <p:nvPr/>
        </p:nvSpPr>
        <p:spPr>
          <a:xfrm>
            <a:off x="1028700" y="1588762"/>
            <a:ext cx="16194017" cy="537845"/>
          </a:xfrm>
          <a:prstGeom prst="rect">
            <a:avLst/>
          </a:prstGeom>
        </p:spPr>
        <p:txBody>
          <a:bodyPr lIns="0" tIns="0" rIns="0" bIns="0" rtlCol="0" anchor="t">
            <a:spAutoFit/>
          </a:bodyPr>
          <a:lstStyle/>
          <a:p>
            <a:pPr algn="l">
              <a:lnSpc>
                <a:spcPts val="4480"/>
              </a:lnSpc>
              <a:spcBef>
                <a:spcPct val="0"/>
              </a:spcBef>
            </a:pPr>
            <a:r>
              <a:rPr lang="en-US" sz="3200" b="1" i="1">
                <a:solidFill>
                  <a:srgbClr val="28538D"/>
                </a:solidFill>
                <a:latin typeface="Canva Sans Bold Italics"/>
                <a:ea typeface="Canva Sans Bold Italics"/>
                <a:cs typeface="Canva Sans Bold Italics"/>
                <a:sym typeface="Canva Sans Bold Italics"/>
              </a:rPr>
              <a:t>COMPLETED EXAMPLE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1065283" y="777871"/>
            <a:ext cx="12946956" cy="828040"/>
          </a:xfrm>
          <a:prstGeom prst="rect">
            <a:avLst/>
          </a:prstGeom>
        </p:spPr>
        <p:txBody>
          <a:bodyPr lIns="0" tIns="0" rIns="0" bIns="0" rtlCol="0" anchor="t">
            <a:spAutoFit/>
          </a:bodyPr>
          <a:lstStyle/>
          <a:p>
            <a:pPr algn="l">
              <a:lnSpc>
                <a:spcPts val="6860"/>
              </a:lnSpc>
            </a:pPr>
            <a:r>
              <a:rPr lang="en-US" sz="4900" b="1">
                <a:solidFill>
                  <a:srgbClr val="28538D"/>
                </a:solidFill>
                <a:latin typeface="Canva Sans Bold"/>
                <a:ea typeface="Canva Sans Bold"/>
                <a:cs typeface="Canva Sans Bold"/>
                <a:sym typeface="Canva Sans Bold"/>
              </a:rPr>
              <a:t>Activity 3: Differing Leadership Styles</a:t>
            </a:r>
          </a:p>
        </p:txBody>
      </p:sp>
      <p:sp>
        <p:nvSpPr>
          <p:cNvPr id="5" name="TextBox 5"/>
          <p:cNvSpPr txBox="1"/>
          <p:nvPr/>
        </p:nvSpPr>
        <p:spPr>
          <a:xfrm>
            <a:off x="1065283" y="1829110"/>
            <a:ext cx="16496576" cy="8220710"/>
          </a:xfrm>
          <a:prstGeom prst="rect">
            <a:avLst/>
          </a:prstGeom>
        </p:spPr>
        <p:txBody>
          <a:bodyPr lIns="0" tIns="0" rIns="0" bIns="0" rtlCol="0" anchor="t">
            <a:spAutoFit/>
          </a:bodyPr>
          <a:lstStyle/>
          <a:p>
            <a:pPr algn="l">
              <a:lnSpc>
                <a:spcPts val="3640"/>
              </a:lnSpc>
            </a:pPr>
            <a:r>
              <a:rPr lang="en-US" sz="2600" b="1">
                <a:solidFill>
                  <a:srgbClr val="C74A25"/>
                </a:solidFill>
                <a:latin typeface="Canva Sans Bold"/>
                <a:ea typeface="Canva Sans Bold"/>
                <a:cs typeface="Canva Sans Bold"/>
                <a:sym typeface="Canva Sans Bold"/>
              </a:rPr>
              <a:t>Goal​</a:t>
            </a:r>
          </a:p>
          <a:p>
            <a:pPr algn="l">
              <a:lnSpc>
                <a:spcPts val="3640"/>
              </a:lnSpc>
            </a:pPr>
            <a:r>
              <a:rPr lang="en-US" sz="2600">
                <a:solidFill>
                  <a:srgbClr val="28538D"/>
                </a:solidFill>
                <a:latin typeface="Canva Sans"/>
                <a:ea typeface="Canva Sans"/>
                <a:cs typeface="Canva Sans"/>
                <a:sym typeface="Canva Sans"/>
              </a:rPr>
              <a:t>Support your mentee in exploring differing leadership styles and reflecting on which one are the most effective.</a:t>
            </a:r>
          </a:p>
          <a:p>
            <a:pPr algn="l">
              <a:lnSpc>
                <a:spcPts val="3640"/>
              </a:lnSpc>
            </a:pPr>
            <a:endParaRPr lang="en-US" sz="2600">
              <a:solidFill>
                <a:srgbClr val="28538D"/>
              </a:solidFill>
              <a:latin typeface="Canva Sans"/>
              <a:ea typeface="Canva Sans"/>
              <a:cs typeface="Canva Sans"/>
              <a:sym typeface="Canva Sans"/>
            </a:endParaRPr>
          </a:p>
          <a:p>
            <a:pPr algn="l">
              <a:lnSpc>
                <a:spcPts val="3640"/>
              </a:lnSpc>
            </a:pPr>
            <a:r>
              <a:rPr lang="en-US" sz="2600" b="1">
                <a:solidFill>
                  <a:srgbClr val="C74A25"/>
                </a:solidFill>
                <a:latin typeface="Canva Sans Bold"/>
                <a:ea typeface="Canva Sans Bold"/>
                <a:cs typeface="Canva Sans Bold"/>
                <a:sym typeface="Canva Sans Bold"/>
              </a:rPr>
              <a:t>Instructions</a:t>
            </a:r>
          </a:p>
          <a:p>
            <a:pPr algn="l">
              <a:lnSpc>
                <a:spcPts val="3640"/>
              </a:lnSpc>
            </a:pPr>
            <a:r>
              <a:rPr lang="en-US" sz="2600" b="1">
                <a:solidFill>
                  <a:srgbClr val="28538D"/>
                </a:solidFill>
                <a:latin typeface="Canva Sans Bold"/>
                <a:ea typeface="Canva Sans Bold"/>
                <a:cs typeface="Canva Sans Bold"/>
                <a:sym typeface="Canva Sans Bold"/>
              </a:rPr>
              <a:t>Step 1:</a:t>
            </a:r>
            <a:r>
              <a:rPr lang="en-US" sz="2600">
                <a:solidFill>
                  <a:srgbClr val="28538D"/>
                </a:solidFill>
                <a:latin typeface="Canva Sans"/>
                <a:ea typeface="Canva Sans"/>
                <a:cs typeface="Canva Sans"/>
                <a:sym typeface="Canva Sans"/>
              </a:rPr>
              <a:t> Together, read the </a:t>
            </a:r>
            <a:r>
              <a:rPr lang="en-US" sz="2600" b="1">
                <a:solidFill>
                  <a:srgbClr val="28538D"/>
                </a:solidFill>
                <a:latin typeface="Canva Sans Bold"/>
                <a:ea typeface="Canva Sans Bold"/>
                <a:cs typeface="Canva Sans Bold"/>
                <a:sym typeface="Canva Sans Bold"/>
              </a:rPr>
              <a:t>7 most common leadership styles</a:t>
            </a:r>
            <a:r>
              <a:rPr lang="en-US" sz="2600">
                <a:solidFill>
                  <a:srgbClr val="28538D"/>
                </a:solidFill>
                <a:latin typeface="Canva Sans"/>
                <a:ea typeface="Canva Sans"/>
                <a:cs typeface="Canva Sans"/>
                <a:sym typeface="Canva Sans"/>
              </a:rPr>
              <a:t>, shown on the page below. (Share your screen)</a:t>
            </a:r>
          </a:p>
          <a:p>
            <a:pPr algn="l">
              <a:lnSpc>
                <a:spcPts val="3640"/>
              </a:lnSpc>
            </a:pPr>
            <a:r>
              <a:rPr lang="en-US" sz="2600" b="1">
                <a:solidFill>
                  <a:srgbClr val="28538D"/>
                </a:solidFill>
                <a:latin typeface="Canva Sans Bold"/>
                <a:ea typeface="Canva Sans Bold"/>
                <a:cs typeface="Canva Sans Bold"/>
                <a:sym typeface="Canva Sans Bold"/>
              </a:rPr>
              <a:t>Step 2:</a:t>
            </a:r>
            <a:r>
              <a:rPr lang="en-US" sz="2600">
                <a:solidFill>
                  <a:srgbClr val="28538D"/>
                </a:solidFill>
                <a:latin typeface="Canva Sans"/>
                <a:ea typeface="Canva Sans"/>
                <a:cs typeface="Canva Sans"/>
                <a:sym typeface="Canva Sans"/>
              </a:rPr>
              <a:t> Discuss:  </a:t>
            </a:r>
          </a:p>
          <a:p>
            <a:pPr marL="561341" lvl="1" indent="-280670" algn="l">
              <a:lnSpc>
                <a:spcPts val="3640"/>
              </a:lnSpc>
              <a:buFont typeface="Arial"/>
              <a:buChar char="•"/>
            </a:pPr>
            <a:r>
              <a:rPr lang="en-US" sz="2600">
                <a:solidFill>
                  <a:srgbClr val="28538D"/>
                </a:solidFill>
                <a:latin typeface="Canva Sans"/>
                <a:ea typeface="Canva Sans"/>
                <a:cs typeface="Canva Sans"/>
                <a:sym typeface="Canva Sans"/>
              </a:rPr>
              <a:t>D</a:t>
            </a:r>
            <a:r>
              <a:rPr lang="en-US" sz="2600" i="1">
                <a:solidFill>
                  <a:srgbClr val="28538D"/>
                </a:solidFill>
                <a:latin typeface="Canva Sans Italics"/>
                <a:ea typeface="Canva Sans Italics"/>
                <a:cs typeface="Canva Sans Italics"/>
                <a:sym typeface="Canva Sans Italics"/>
              </a:rPr>
              <a:t>o you think all of these are positive leadership styles? </a:t>
            </a:r>
          </a:p>
          <a:p>
            <a:pPr marL="561341" lvl="1" indent="-280670" algn="l">
              <a:lnSpc>
                <a:spcPts val="3640"/>
              </a:lnSpc>
              <a:buFont typeface="Arial"/>
              <a:buChar char="•"/>
            </a:pPr>
            <a:r>
              <a:rPr lang="en-US" sz="2600" i="1">
                <a:solidFill>
                  <a:srgbClr val="28538D"/>
                </a:solidFill>
                <a:latin typeface="Canva Sans Italics"/>
                <a:ea typeface="Canva Sans Italics"/>
                <a:cs typeface="Canva Sans Italics"/>
                <a:sym typeface="Canva Sans Italics"/>
              </a:rPr>
              <a:t>Are there any you think are bad? If so, which ones, and why?</a:t>
            </a:r>
          </a:p>
          <a:p>
            <a:pPr marL="561341" lvl="1" indent="-280670" algn="l">
              <a:lnSpc>
                <a:spcPts val="3640"/>
              </a:lnSpc>
              <a:buFont typeface="Arial"/>
              <a:buChar char="•"/>
            </a:pPr>
            <a:r>
              <a:rPr lang="en-US" sz="2600" i="1">
                <a:solidFill>
                  <a:srgbClr val="28538D"/>
                </a:solidFill>
                <a:latin typeface="Canva Sans Italics"/>
                <a:ea typeface="Canva Sans Italics"/>
                <a:cs typeface="Canva Sans Italics"/>
                <a:sym typeface="Canva Sans Italics"/>
              </a:rPr>
              <a:t>Which of these leadership style do you think would be the most effective? Why? </a:t>
            </a:r>
          </a:p>
          <a:p>
            <a:pPr algn="l">
              <a:lnSpc>
                <a:spcPts val="3640"/>
              </a:lnSpc>
            </a:pPr>
            <a:r>
              <a:rPr lang="en-US" sz="2600" b="1">
                <a:solidFill>
                  <a:srgbClr val="28538D"/>
                </a:solidFill>
                <a:latin typeface="Canva Sans Bold"/>
                <a:ea typeface="Canva Sans Bold"/>
                <a:cs typeface="Canva Sans Bold"/>
                <a:sym typeface="Canva Sans Bold"/>
              </a:rPr>
              <a:t>Step 3: </a:t>
            </a:r>
            <a:r>
              <a:rPr lang="en-US" sz="2600">
                <a:solidFill>
                  <a:srgbClr val="28538D"/>
                </a:solidFill>
                <a:latin typeface="Canva Sans"/>
                <a:ea typeface="Canva Sans"/>
                <a:cs typeface="Canva Sans"/>
                <a:sym typeface="Canva Sans"/>
              </a:rPr>
              <a:t> Go through the</a:t>
            </a:r>
            <a:r>
              <a:rPr lang="en-US" sz="2600" b="1">
                <a:solidFill>
                  <a:srgbClr val="28538D"/>
                </a:solidFill>
                <a:latin typeface="Canva Sans Bold"/>
                <a:ea typeface="Canva Sans Bold"/>
                <a:cs typeface="Canva Sans Bold"/>
                <a:sym typeface="Canva Sans Bold"/>
              </a:rPr>
              <a:t> hypothetical scenarios</a:t>
            </a:r>
            <a:r>
              <a:rPr lang="en-US" sz="2600">
                <a:solidFill>
                  <a:srgbClr val="28538D"/>
                </a:solidFill>
                <a:latin typeface="Canva Sans"/>
                <a:ea typeface="Canva Sans"/>
                <a:cs typeface="Canva Sans"/>
                <a:sym typeface="Canva Sans"/>
              </a:rPr>
              <a:t> together and discuss which leadership styles would be most effective in these situations </a:t>
            </a:r>
          </a:p>
          <a:p>
            <a:pPr algn="l">
              <a:lnSpc>
                <a:spcPts val="3640"/>
              </a:lnSpc>
            </a:pPr>
            <a:r>
              <a:rPr lang="en-US" sz="2600" b="1">
                <a:solidFill>
                  <a:srgbClr val="28538D"/>
                </a:solidFill>
                <a:latin typeface="Canva Sans Bold"/>
                <a:ea typeface="Canva Sans Bold"/>
                <a:cs typeface="Canva Sans Bold"/>
                <a:sym typeface="Canva Sans Bold"/>
              </a:rPr>
              <a:t>Step 4: </a:t>
            </a:r>
            <a:r>
              <a:rPr lang="en-US" sz="2600">
                <a:solidFill>
                  <a:srgbClr val="28538D"/>
                </a:solidFill>
                <a:latin typeface="Canva Sans"/>
                <a:ea typeface="Canva Sans"/>
                <a:cs typeface="Canva Sans"/>
                <a:sym typeface="Canva Sans"/>
              </a:rPr>
              <a:t>Review and reflect: Ask the mentee to reflect on their own leadership tendencies or preferences. Encourage them to think about the style(s) they feel most comfortable with and which ones they may want to develop further.</a:t>
            </a:r>
          </a:p>
          <a:p>
            <a:pPr algn="l">
              <a:lnSpc>
                <a:spcPts val="3640"/>
              </a:lnSpc>
            </a:pPr>
            <a:r>
              <a:rPr lang="en-US" sz="2600" b="1">
                <a:solidFill>
                  <a:srgbClr val="C74A25"/>
                </a:solidFill>
                <a:latin typeface="Canva Sans Bold"/>
                <a:ea typeface="Canva Sans Bold"/>
                <a:cs typeface="Canva Sans Bold"/>
                <a:sym typeface="Canva Sans Bold"/>
              </a:rPr>
              <a:t>Time: 15 mins</a:t>
            </a:r>
          </a:p>
          <a:p>
            <a:pPr algn="l">
              <a:lnSpc>
                <a:spcPts val="3640"/>
              </a:lnSpc>
              <a:spcBef>
                <a:spcPct val="0"/>
              </a:spcBef>
            </a:pPr>
            <a:endParaRPr lang="en-US" sz="2600" b="1">
              <a:solidFill>
                <a:srgbClr val="C74A25"/>
              </a:solidFill>
              <a:latin typeface="Canva Sans Bold"/>
              <a:ea typeface="Canva Sans Bold"/>
              <a:cs typeface="Canva Sans Bold"/>
              <a:sym typeface="Canva San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6603" y="1316668"/>
            <a:ext cx="15890878" cy="8535515"/>
          </a:xfrm>
          <a:custGeom>
            <a:avLst/>
            <a:gdLst/>
            <a:ahLst/>
            <a:cxnLst/>
            <a:rect l="l" t="t" r="r" b="b"/>
            <a:pathLst>
              <a:path w="15890878" h="8535515">
                <a:moveTo>
                  <a:pt x="0" y="0"/>
                </a:moveTo>
                <a:lnTo>
                  <a:pt x="15890878" y="0"/>
                </a:lnTo>
                <a:lnTo>
                  <a:pt x="15890878" y="8535515"/>
                </a:lnTo>
                <a:lnTo>
                  <a:pt x="0" y="8535515"/>
                </a:lnTo>
                <a:lnTo>
                  <a:pt x="0" y="0"/>
                </a:lnTo>
                <a:close/>
              </a:path>
            </a:pathLst>
          </a:custGeom>
          <a:blipFill>
            <a:blip r:embed="rId2"/>
            <a:stretch>
              <a:fillRect/>
            </a:stretch>
          </a:blipFill>
        </p:spPr>
        <p:txBody>
          <a:bodyPr/>
          <a:lstStyle/>
          <a:p>
            <a:endParaRPr lang="en-GB"/>
          </a:p>
        </p:txBody>
      </p:sp>
      <p:sp>
        <p:nvSpPr>
          <p:cNvPr id="3" name="Freeform 3"/>
          <p:cNvSpPr/>
          <p:nvPr/>
        </p:nvSpPr>
        <p:spPr>
          <a:xfrm rot="-10800000" flipV="1">
            <a:off x="14941769" y="6956655"/>
            <a:ext cx="3811423" cy="3811423"/>
          </a:xfrm>
          <a:custGeom>
            <a:avLst/>
            <a:gdLst/>
            <a:ahLst/>
            <a:cxnLst/>
            <a:rect l="l" t="t" r="r" b="b"/>
            <a:pathLst>
              <a:path w="3811423" h="3811423">
                <a:moveTo>
                  <a:pt x="0" y="3811423"/>
                </a:moveTo>
                <a:lnTo>
                  <a:pt x="3811423" y="3811423"/>
                </a:lnTo>
                <a:lnTo>
                  <a:pt x="3811423" y="0"/>
                </a:lnTo>
                <a:lnTo>
                  <a:pt x="0" y="0"/>
                </a:lnTo>
                <a:lnTo>
                  <a:pt x="0" y="381142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15230133" y="632777"/>
            <a:ext cx="2029167" cy="1253482"/>
          </a:xfrm>
          <a:custGeom>
            <a:avLst/>
            <a:gdLst/>
            <a:ahLst/>
            <a:cxnLst/>
            <a:rect l="l" t="t" r="r" b="b"/>
            <a:pathLst>
              <a:path w="2029167" h="1253482">
                <a:moveTo>
                  <a:pt x="0" y="0"/>
                </a:moveTo>
                <a:lnTo>
                  <a:pt x="2029167" y="0"/>
                </a:lnTo>
                <a:lnTo>
                  <a:pt x="2029167" y="1253483"/>
                </a:lnTo>
                <a:lnTo>
                  <a:pt x="0" y="1253483"/>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1644838" y="192405"/>
            <a:ext cx="10997132" cy="771525"/>
          </a:xfrm>
          <a:prstGeom prst="rect">
            <a:avLst/>
          </a:prstGeom>
        </p:spPr>
        <p:txBody>
          <a:bodyPr lIns="0" tIns="0" rIns="0" bIns="0" rtlCol="0" anchor="t">
            <a:spAutoFit/>
          </a:bodyPr>
          <a:lstStyle/>
          <a:p>
            <a:pPr algn="l">
              <a:lnSpc>
                <a:spcPts val="6300"/>
              </a:lnSpc>
            </a:pPr>
            <a:r>
              <a:rPr lang="en-US" sz="4500" b="1">
                <a:solidFill>
                  <a:srgbClr val="28538D"/>
                </a:solidFill>
                <a:latin typeface="Canva Sans Bold"/>
                <a:ea typeface="Canva Sans Bold"/>
                <a:cs typeface="Canva Sans Bold"/>
                <a:sym typeface="Canva Sans Bold"/>
              </a:rPr>
              <a:t>Leadership styles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665</Words>
  <Application>Microsoft Office PowerPoint</Application>
  <PresentationFormat>Custom</PresentationFormat>
  <Paragraphs>75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Canva Sans</vt:lpstr>
      <vt:lpstr>Canva Sans Bold Italics</vt:lpstr>
      <vt:lpstr>Canva Sans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skills (new)</dc:title>
  <cp:lastModifiedBy>Kate Powys-Maurice</cp:lastModifiedBy>
  <cp:revision>2</cp:revision>
  <dcterms:created xsi:type="dcterms:W3CDTF">2006-08-16T00:00:00Z</dcterms:created>
  <dcterms:modified xsi:type="dcterms:W3CDTF">2024-09-02T11:24:25Z</dcterms:modified>
  <dc:identifier>DAGPKJ989Kc</dc:identifier>
</cp:coreProperties>
</file>