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8288000" cy="10287000"/>
  <p:notesSz cx="6858000" cy="9144000"/>
  <p:embeddedFontLst>
    <p:embeddedFont>
      <p:font typeface="Canva Sans" panose="020B0604020202020204" charset="0"/>
      <p:regular r:id="rId25"/>
    </p:embeddedFont>
    <p:embeddedFont>
      <p:font typeface="Canva Sans Bold" panose="020B0604020202020204" charset="0"/>
      <p:regular r:id="rId26"/>
    </p:embeddedFont>
    <p:embeddedFont>
      <p:font typeface="Canva Sans Bold Italics" panose="020B0604020202020204" charset="0"/>
      <p:regular r:id="rId27"/>
    </p:embeddedFont>
    <p:embeddedFont>
      <p:font typeface="Canva Sans Italics"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www.mind.org.uk/information-support/drugs-and-treatments/mindfulness/mindfulness-exercises-tips/" TargetMode="Externa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youtu.be/VAl7jnV5FiY" TargetMode="External"/><Relationship Id="rId5" Type="http://schemas.openxmlformats.org/officeDocument/2006/relationships/image" Target="../media/image16.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justcolor.net/relaxation/coloring-mandalas/" TargetMode="External"/><Relationship Id="rId5" Type="http://schemas.openxmlformats.org/officeDocument/2006/relationships/hyperlink" Target="https://youthfocus.com.au/wp-content/uploads/2018/04/YF_Mindful-Colouring_FA.pdf" TargetMode="External"/><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GB"/>
          </a:p>
        </p:txBody>
      </p:sp>
      <p:sp>
        <p:nvSpPr>
          <p:cNvPr id="3" name="Freeform 3"/>
          <p:cNvSpPr/>
          <p:nvPr/>
        </p:nvSpPr>
        <p:spPr>
          <a:xfrm>
            <a:off x="-6592" y="3705"/>
            <a:ext cx="18294592" cy="10283295"/>
          </a:xfrm>
          <a:custGeom>
            <a:avLst/>
            <a:gdLst/>
            <a:ahLst/>
            <a:cxnLst/>
            <a:rect l="l" t="t" r="r" b="b"/>
            <a:pathLst>
              <a:path w="18294592" h="10283295">
                <a:moveTo>
                  <a:pt x="0" y="0"/>
                </a:moveTo>
                <a:lnTo>
                  <a:pt x="18294592" y="0"/>
                </a:lnTo>
                <a:lnTo>
                  <a:pt x="18294592" y="10283295"/>
                </a:lnTo>
                <a:lnTo>
                  <a:pt x="0" y="10283295"/>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374732" y="159703"/>
            <a:ext cx="10064668" cy="1566544"/>
          </a:xfrm>
          <a:prstGeom prst="rect">
            <a:avLst/>
          </a:prstGeom>
        </p:spPr>
        <p:txBody>
          <a:bodyPr wrap="square" lIns="0" tIns="0" rIns="0" bIns="0" rtlCol="0" anchor="t">
            <a:spAutoFit/>
          </a:bodyPr>
          <a:lstStyle/>
          <a:p>
            <a:pPr algn="ctr">
              <a:lnSpc>
                <a:spcPts val="12880"/>
              </a:lnSpc>
            </a:pPr>
            <a:r>
              <a:rPr lang="en-US" sz="9200" b="1" i="1" dirty="0">
                <a:solidFill>
                  <a:srgbClr val="FFFFFF"/>
                </a:solidFill>
                <a:latin typeface="Canva Sans Bold Italics"/>
                <a:ea typeface="Canva Sans Bold Italics"/>
                <a:cs typeface="Canva Sans Bold Italics"/>
                <a:sym typeface="Canva Sans Bold Italics"/>
              </a:rPr>
              <a:t>Mentor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a:off x="1028700" y="2061840"/>
            <a:ext cx="16032485" cy="7957799"/>
          </a:xfrm>
          <a:custGeom>
            <a:avLst/>
            <a:gdLst/>
            <a:ahLst/>
            <a:cxnLst/>
            <a:rect l="l" t="t" r="r" b="b"/>
            <a:pathLst>
              <a:path w="16032485" h="7957799">
                <a:moveTo>
                  <a:pt x="0" y="0"/>
                </a:moveTo>
                <a:lnTo>
                  <a:pt x="16032485" y="0"/>
                </a:lnTo>
                <a:lnTo>
                  <a:pt x="16032485" y="7957799"/>
                </a:lnTo>
                <a:lnTo>
                  <a:pt x="0" y="7957799"/>
                </a:lnTo>
                <a:lnTo>
                  <a:pt x="0" y="0"/>
                </a:lnTo>
                <a:close/>
              </a:path>
            </a:pathLst>
          </a:custGeom>
          <a:blipFill>
            <a:blip r:embed="rId3"/>
            <a:stretch>
              <a:fillRect t="-9909"/>
            </a:stretch>
          </a:blipFill>
        </p:spPr>
        <p:txBody>
          <a:bodyPr/>
          <a:lstStyle/>
          <a:p>
            <a:endParaRPr lang="en-GB"/>
          </a:p>
        </p:txBody>
      </p:sp>
      <p:sp>
        <p:nvSpPr>
          <p:cNvPr id="4" name="Freeform 4"/>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1065283" y="768346"/>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Tips for managing stress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768346"/>
            <a:ext cx="12299170"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1: Prompt questions part 3</a:t>
            </a:r>
          </a:p>
        </p:txBody>
      </p:sp>
      <p:sp>
        <p:nvSpPr>
          <p:cNvPr id="5" name="TextBox 5"/>
          <p:cNvSpPr txBox="1"/>
          <p:nvPr/>
        </p:nvSpPr>
        <p:spPr>
          <a:xfrm>
            <a:off x="1065283" y="2155761"/>
            <a:ext cx="16194017" cy="5798820"/>
          </a:xfrm>
          <a:prstGeom prst="rect">
            <a:avLst/>
          </a:prstGeom>
        </p:spPr>
        <p:txBody>
          <a:bodyPr lIns="0" tIns="0" rIns="0" bIns="0" rtlCol="0" anchor="t">
            <a:spAutoFit/>
          </a:bodyPr>
          <a:lstStyle/>
          <a:p>
            <a:pPr algn="l">
              <a:lnSpc>
                <a:spcPts val="5179"/>
              </a:lnSpc>
            </a:pPr>
            <a:r>
              <a:rPr lang="en-US" sz="3699">
                <a:solidFill>
                  <a:srgbClr val="C74A25"/>
                </a:solidFill>
                <a:latin typeface="Canva Sans"/>
                <a:ea typeface="Canva Sans"/>
                <a:cs typeface="Canva Sans"/>
                <a:sym typeface="Canva Sans"/>
              </a:rPr>
              <a:t>•Which of these stress management tools do you think would be the most effective?</a:t>
            </a:r>
          </a:p>
          <a:p>
            <a:pPr algn="l">
              <a:lnSpc>
                <a:spcPts val="5179"/>
              </a:lnSpc>
            </a:pPr>
            <a:endParaRPr lang="en-US" sz="3699">
              <a:solidFill>
                <a:srgbClr val="C74A25"/>
              </a:solidFill>
              <a:latin typeface="Canva Sans"/>
              <a:ea typeface="Canva Sans"/>
              <a:cs typeface="Canva Sans"/>
              <a:sym typeface="Canva Sans"/>
            </a:endParaRPr>
          </a:p>
          <a:p>
            <a:pPr algn="l">
              <a:lnSpc>
                <a:spcPts val="5179"/>
              </a:lnSpc>
            </a:pPr>
            <a:r>
              <a:rPr lang="en-US" sz="3699">
                <a:solidFill>
                  <a:srgbClr val="C74A25"/>
                </a:solidFill>
                <a:latin typeface="Canva Sans"/>
                <a:ea typeface="Canva Sans"/>
                <a:cs typeface="Canva Sans"/>
                <a:sym typeface="Canva Sans"/>
              </a:rPr>
              <a:t>•Are there any barriers to using these tools effectively?</a:t>
            </a:r>
          </a:p>
          <a:p>
            <a:pPr algn="l">
              <a:lnSpc>
                <a:spcPts val="5179"/>
              </a:lnSpc>
            </a:pPr>
            <a:endParaRPr lang="en-US" sz="3699">
              <a:solidFill>
                <a:srgbClr val="C74A25"/>
              </a:solidFill>
              <a:latin typeface="Canva Sans"/>
              <a:ea typeface="Canva Sans"/>
              <a:cs typeface="Canva Sans"/>
              <a:sym typeface="Canva Sans"/>
            </a:endParaRPr>
          </a:p>
          <a:p>
            <a:pPr algn="l">
              <a:lnSpc>
                <a:spcPts val="5179"/>
              </a:lnSpc>
            </a:pPr>
            <a:r>
              <a:rPr lang="en-US" sz="3699">
                <a:solidFill>
                  <a:srgbClr val="C74A25"/>
                </a:solidFill>
                <a:latin typeface="Canva Sans"/>
                <a:ea typeface="Canva Sans"/>
                <a:cs typeface="Canva Sans"/>
                <a:sym typeface="Canva Sans"/>
              </a:rPr>
              <a:t>•How do you manage stress? Is it included in the advice here? </a:t>
            </a:r>
          </a:p>
          <a:p>
            <a:pPr algn="l">
              <a:lnSpc>
                <a:spcPts val="5179"/>
              </a:lnSpc>
            </a:pPr>
            <a:endParaRPr lang="en-US" sz="3699">
              <a:solidFill>
                <a:srgbClr val="C74A25"/>
              </a:solidFill>
              <a:latin typeface="Canva Sans"/>
              <a:ea typeface="Canva Sans"/>
              <a:cs typeface="Canva Sans"/>
              <a:sym typeface="Canva Sans"/>
            </a:endParaRPr>
          </a:p>
          <a:p>
            <a:pPr algn="l">
              <a:lnSpc>
                <a:spcPts val="5179"/>
              </a:lnSpc>
            </a:pPr>
            <a:r>
              <a:rPr lang="en-US" sz="3699">
                <a:solidFill>
                  <a:srgbClr val="C74A25"/>
                </a:solidFill>
                <a:latin typeface="Canva Sans"/>
                <a:ea typeface="Canva Sans"/>
                <a:cs typeface="Canva Sans"/>
                <a:sym typeface="Canva Sans"/>
              </a:rPr>
              <a:t>•Are there any tips here that you find particularly useful? </a:t>
            </a:r>
          </a:p>
          <a:p>
            <a:pPr algn="l">
              <a:lnSpc>
                <a:spcPts val="4480"/>
              </a:lnSpc>
              <a:spcBef>
                <a:spcPct val="0"/>
              </a:spcBef>
            </a:pPr>
            <a:endParaRPr lang="en-US" sz="3699">
              <a:solidFill>
                <a:srgbClr val="C74A25"/>
              </a:solidFill>
              <a:latin typeface="Canva Sans"/>
              <a:ea typeface="Canva Sans"/>
              <a:cs typeface="Canva Sans"/>
              <a:sym typeface="Canv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580073"/>
            <a:ext cx="10997132" cy="811530"/>
          </a:xfrm>
          <a:prstGeom prst="rect">
            <a:avLst/>
          </a:prstGeom>
        </p:spPr>
        <p:txBody>
          <a:bodyPr lIns="0" tIns="0" rIns="0" bIns="0" rtlCol="0" anchor="t">
            <a:spAutoFit/>
          </a:bodyPr>
          <a:lstStyle/>
          <a:p>
            <a:pPr algn="l">
              <a:lnSpc>
                <a:spcPts val="6720"/>
              </a:lnSpc>
            </a:pPr>
            <a:r>
              <a:rPr lang="en-US" sz="4800" b="1">
                <a:solidFill>
                  <a:srgbClr val="28538D"/>
                </a:solidFill>
                <a:latin typeface="Canva Sans Bold"/>
                <a:ea typeface="Canva Sans Bold"/>
                <a:cs typeface="Canva Sans Bold"/>
                <a:sym typeface="Canva Sans Bold"/>
              </a:rPr>
              <a:t>Activity 2: Practicing mindfulness</a:t>
            </a:r>
          </a:p>
        </p:txBody>
      </p:sp>
      <p:sp>
        <p:nvSpPr>
          <p:cNvPr id="5" name="TextBox 5"/>
          <p:cNvSpPr txBox="1"/>
          <p:nvPr/>
        </p:nvSpPr>
        <p:spPr>
          <a:xfrm>
            <a:off x="1028700" y="1555750"/>
            <a:ext cx="15216017" cy="8731250"/>
          </a:xfrm>
          <a:prstGeom prst="rect">
            <a:avLst/>
          </a:prstGeom>
        </p:spPr>
        <p:txBody>
          <a:bodyPr lIns="0" tIns="0" rIns="0" bIns="0" rtlCol="0" anchor="t">
            <a:spAutoFit/>
          </a:bodyPr>
          <a:lstStyle/>
          <a:p>
            <a:pPr algn="l">
              <a:lnSpc>
                <a:spcPts val="3640"/>
              </a:lnSpc>
            </a:pPr>
            <a:r>
              <a:rPr lang="en-US" sz="2600">
                <a:solidFill>
                  <a:srgbClr val="28538D"/>
                </a:solidFill>
                <a:latin typeface="Canva Sans"/>
                <a:ea typeface="Canva Sans"/>
                <a:cs typeface="Canva Sans"/>
                <a:sym typeface="Canva Sans"/>
              </a:rPr>
              <a:t>I</a:t>
            </a:r>
            <a:r>
              <a:rPr lang="en-US" sz="2600" b="1">
                <a:solidFill>
                  <a:srgbClr val="C74A25"/>
                </a:solidFill>
                <a:latin typeface="Canva Sans Bold"/>
                <a:ea typeface="Canva Sans Bold"/>
                <a:cs typeface="Canva Sans Bold"/>
                <a:sym typeface="Canva Sans Bold"/>
              </a:rPr>
              <a:t>ntroduction</a:t>
            </a:r>
          </a:p>
          <a:p>
            <a:pPr algn="l">
              <a:lnSpc>
                <a:spcPts val="3640"/>
              </a:lnSpc>
            </a:pPr>
            <a:r>
              <a:rPr lang="en-US" sz="2600" b="1">
                <a:solidFill>
                  <a:srgbClr val="28538D"/>
                </a:solidFill>
                <a:latin typeface="Canva Sans Bold"/>
                <a:ea typeface="Canva Sans Bold"/>
                <a:cs typeface="Canva Sans Bold"/>
                <a:sym typeface="Canva Sans Bold"/>
              </a:rPr>
              <a:t>What is mindfulness?</a:t>
            </a:r>
          </a:p>
          <a:p>
            <a:pPr algn="l">
              <a:lnSpc>
                <a:spcPts val="3640"/>
              </a:lnSpc>
            </a:pPr>
            <a:r>
              <a:rPr lang="en-US" sz="2600">
                <a:solidFill>
                  <a:srgbClr val="28538D"/>
                </a:solidFill>
                <a:latin typeface="Canva Sans"/>
                <a:ea typeface="Canva Sans"/>
                <a:cs typeface="Canva Sans"/>
                <a:sym typeface="Canva Sans"/>
              </a:rPr>
              <a:t>Mindfulness is a technique you can learn which involves noticing what's happening in the present moment, without judgement. You might take notice and be aware of your mind, body or surroundings. The technique has roots in Buddhism and meditation, but you don't have to be spiritual, or have any particular beliefs, to try it.</a:t>
            </a:r>
          </a:p>
          <a:p>
            <a:pPr algn="l">
              <a:lnSpc>
                <a:spcPts val="3640"/>
              </a:lnSpc>
            </a:pPr>
            <a:r>
              <a:rPr lang="en-US" sz="2600" b="1">
                <a:solidFill>
                  <a:srgbClr val="28538D"/>
                </a:solidFill>
                <a:latin typeface="Canva Sans Bold"/>
                <a:ea typeface="Canva Sans Bold"/>
                <a:cs typeface="Canva Sans Bold"/>
                <a:sym typeface="Canva Sans Bold"/>
              </a:rPr>
              <a:t>Mindfulness aims to help you:</a:t>
            </a:r>
          </a:p>
          <a:p>
            <a:pPr algn="l">
              <a:lnSpc>
                <a:spcPts val="3640"/>
              </a:lnSpc>
            </a:pPr>
            <a:r>
              <a:rPr lang="en-US" sz="2600" i="1">
                <a:solidFill>
                  <a:srgbClr val="28538D"/>
                </a:solidFill>
                <a:latin typeface="Canva Sans Italics"/>
                <a:ea typeface="Canva Sans Italics"/>
                <a:cs typeface="Canva Sans Italics"/>
                <a:sym typeface="Canva Sans Italics"/>
              </a:rPr>
              <a:t>•become more self-aware</a:t>
            </a:r>
          </a:p>
          <a:p>
            <a:pPr algn="l">
              <a:lnSpc>
                <a:spcPts val="3640"/>
              </a:lnSpc>
            </a:pPr>
            <a:r>
              <a:rPr lang="en-US" sz="2600" i="1">
                <a:solidFill>
                  <a:srgbClr val="28538D"/>
                </a:solidFill>
                <a:latin typeface="Canva Sans Italics"/>
                <a:ea typeface="Canva Sans Italics"/>
                <a:cs typeface="Canva Sans Italics"/>
                <a:sym typeface="Canva Sans Italics"/>
              </a:rPr>
              <a:t>•feel calmer and less stressed</a:t>
            </a:r>
          </a:p>
          <a:p>
            <a:pPr algn="l">
              <a:lnSpc>
                <a:spcPts val="3640"/>
              </a:lnSpc>
            </a:pPr>
            <a:r>
              <a:rPr lang="en-US" sz="2600" i="1">
                <a:solidFill>
                  <a:srgbClr val="28538D"/>
                </a:solidFill>
                <a:latin typeface="Canva Sans Italics"/>
                <a:ea typeface="Canva Sans Italics"/>
                <a:cs typeface="Canva Sans Italics"/>
                <a:sym typeface="Canva Sans Italics"/>
              </a:rPr>
              <a:t>•feel more able to choose how to respond to your thoughts and feelings</a:t>
            </a:r>
          </a:p>
          <a:p>
            <a:pPr algn="l">
              <a:lnSpc>
                <a:spcPts val="3640"/>
              </a:lnSpc>
            </a:pPr>
            <a:r>
              <a:rPr lang="en-US" sz="2600" i="1">
                <a:solidFill>
                  <a:srgbClr val="28538D"/>
                </a:solidFill>
                <a:latin typeface="Canva Sans Italics"/>
                <a:ea typeface="Canva Sans Italics"/>
                <a:cs typeface="Canva Sans Italics"/>
                <a:sym typeface="Canva Sans Italics"/>
              </a:rPr>
              <a:t>•cope with difficult or unhelpful thoughts</a:t>
            </a:r>
          </a:p>
          <a:p>
            <a:pPr algn="l">
              <a:lnSpc>
                <a:spcPts val="3640"/>
              </a:lnSpc>
            </a:pPr>
            <a:r>
              <a:rPr lang="en-US" sz="2600" i="1">
                <a:solidFill>
                  <a:srgbClr val="28538D"/>
                </a:solidFill>
                <a:latin typeface="Canva Sans Italics"/>
                <a:ea typeface="Canva Sans Italics"/>
                <a:cs typeface="Canva Sans Italics"/>
                <a:sym typeface="Canva Sans Italics"/>
              </a:rPr>
              <a:t>•be kinder towards yourself.</a:t>
            </a:r>
          </a:p>
          <a:p>
            <a:pPr algn="l">
              <a:lnSpc>
                <a:spcPts val="3640"/>
              </a:lnSpc>
            </a:pPr>
            <a:r>
              <a:rPr lang="en-US" sz="2600">
                <a:solidFill>
                  <a:srgbClr val="28538D"/>
                </a:solidFill>
                <a:latin typeface="Canva Sans"/>
                <a:ea typeface="Canva Sans"/>
                <a:cs typeface="Canva Sans"/>
                <a:sym typeface="Canva Sans"/>
              </a:rPr>
              <a:t>Many people find practising mindfulness helps them manage their day-to-day wellbeing, but it doesn't always work for everyone. Have a go at some of these activities to see if</a:t>
            </a:r>
          </a:p>
          <a:p>
            <a:pPr algn="l">
              <a:lnSpc>
                <a:spcPts val="3640"/>
              </a:lnSpc>
            </a:pPr>
            <a:endParaRPr lang="en-US" sz="2600">
              <a:solidFill>
                <a:srgbClr val="28538D"/>
              </a:solidFill>
              <a:latin typeface="Canva Sans"/>
              <a:ea typeface="Canva Sans"/>
              <a:cs typeface="Canva Sans"/>
              <a:sym typeface="Canva Sans"/>
            </a:endParaRPr>
          </a:p>
          <a:p>
            <a:pPr algn="l">
              <a:lnSpc>
                <a:spcPts val="3640"/>
              </a:lnSpc>
            </a:pPr>
            <a:r>
              <a:rPr lang="en-US" sz="2600" b="1">
                <a:solidFill>
                  <a:srgbClr val="C74A25"/>
                </a:solidFill>
                <a:latin typeface="Canva Sans Bold"/>
                <a:ea typeface="Canva Sans Bold"/>
                <a:cs typeface="Canva Sans Bold"/>
                <a:sym typeface="Canva Sans Bold"/>
              </a:rPr>
              <a:t>Goal</a:t>
            </a:r>
          </a:p>
          <a:p>
            <a:pPr algn="l">
              <a:lnSpc>
                <a:spcPts val="3640"/>
              </a:lnSpc>
            </a:pPr>
            <a:r>
              <a:rPr lang="en-US" sz="2600">
                <a:solidFill>
                  <a:srgbClr val="28538D"/>
                </a:solidFill>
                <a:latin typeface="Canva Sans"/>
                <a:ea typeface="Canva Sans"/>
                <a:cs typeface="Canva Sans"/>
                <a:sym typeface="Canva Sans"/>
              </a:rPr>
              <a:t>Help your mentee is explore the practice of mindfulness by guiding them through these activities </a:t>
            </a:r>
          </a:p>
          <a:p>
            <a:pPr algn="l">
              <a:lnSpc>
                <a:spcPts val="4060"/>
              </a:lnSpc>
              <a:spcBef>
                <a:spcPct val="0"/>
              </a:spcBef>
            </a:pPr>
            <a:endParaRPr lang="en-US" sz="2600">
              <a:solidFill>
                <a:srgbClr val="28538D"/>
              </a:solidFill>
              <a:latin typeface="Canva Sans"/>
              <a:ea typeface="Canva Sans"/>
              <a:cs typeface="Canva Sans"/>
              <a:sym typeface="Canva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768346"/>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How does mindfulness work? </a:t>
            </a:r>
          </a:p>
        </p:txBody>
      </p:sp>
      <p:sp>
        <p:nvSpPr>
          <p:cNvPr id="5" name="TextBox 5"/>
          <p:cNvSpPr txBox="1"/>
          <p:nvPr/>
        </p:nvSpPr>
        <p:spPr>
          <a:xfrm>
            <a:off x="1065283" y="2165286"/>
            <a:ext cx="16194017" cy="8901430"/>
          </a:xfrm>
          <a:prstGeom prst="rect">
            <a:avLst/>
          </a:prstGeom>
        </p:spPr>
        <p:txBody>
          <a:bodyPr lIns="0" tIns="0" rIns="0" bIns="0" rtlCol="0" anchor="t">
            <a:spAutoFit/>
          </a:bodyPr>
          <a:lstStyle/>
          <a:p>
            <a:pPr algn="l">
              <a:lnSpc>
                <a:spcPts val="3920"/>
              </a:lnSpc>
            </a:pPr>
            <a:r>
              <a:rPr lang="en-US" sz="2800">
                <a:solidFill>
                  <a:srgbClr val="28538D"/>
                </a:solidFill>
                <a:latin typeface="Canva Sans"/>
                <a:ea typeface="Canva Sans"/>
                <a:cs typeface="Canva Sans"/>
                <a:sym typeface="Canva Sans"/>
              </a:rPr>
              <a:t>Mindfulness works by taking your focus to the present moment and away from other thoughts.</a:t>
            </a:r>
          </a:p>
          <a:p>
            <a:pPr algn="l">
              <a:lnSpc>
                <a:spcPts val="3920"/>
              </a:lnSpc>
            </a:pPr>
            <a:r>
              <a:rPr lang="en-US" sz="2800">
                <a:solidFill>
                  <a:srgbClr val="28538D"/>
                </a:solidFill>
                <a:latin typeface="Canva Sans"/>
                <a:ea typeface="Canva Sans"/>
                <a:cs typeface="Canva Sans"/>
                <a:sym typeface="Canva Sans"/>
              </a:rPr>
              <a:t>The way we think, and what we think about, can affect how we feel and act. For example, if you think or worry a lot about upsetting past or future events, you might often feel sad or anxious.</a:t>
            </a:r>
          </a:p>
          <a:p>
            <a:pPr algn="l">
              <a:lnSpc>
                <a:spcPts val="3920"/>
              </a:lnSpc>
            </a:pPr>
            <a:r>
              <a:rPr lang="en-US" sz="2800">
                <a:solidFill>
                  <a:srgbClr val="28538D"/>
                </a:solidFill>
                <a:latin typeface="Canva Sans"/>
                <a:ea typeface="Canva Sans"/>
                <a:cs typeface="Canva Sans"/>
                <a:sym typeface="Canva Sans"/>
              </a:rPr>
              <a:t>It is understandable to want to stop thinking about difficult things. But trying to get rid of upsetting thoughts can often make us think about them even more.</a:t>
            </a:r>
          </a:p>
          <a:p>
            <a:pPr algn="l">
              <a:lnSpc>
                <a:spcPts val="3920"/>
              </a:lnSpc>
            </a:pPr>
            <a:endParaRPr lang="en-US" sz="2800">
              <a:solidFill>
                <a:srgbClr val="28538D"/>
              </a:solidFill>
              <a:latin typeface="Canva Sans"/>
              <a:ea typeface="Canva Sans"/>
              <a:cs typeface="Canva Sans"/>
              <a:sym typeface="Canva Sans"/>
            </a:endParaRPr>
          </a:p>
          <a:p>
            <a:pPr algn="l">
              <a:lnSpc>
                <a:spcPts val="3920"/>
              </a:lnSpc>
            </a:pPr>
            <a:r>
              <a:rPr lang="en-US" sz="2800">
                <a:solidFill>
                  <a:srgbClr val="28538D"/>
                </a:solidFill>
                <a:latin typeface="Canva Sans"/>
                <a:ea typeface="Canva Sans"/>
                <a:cs typeface="Canva Sans"/>
                <a:sym typeface="Canva Sans"/>
              </a:rPr>
              <a:t>The theory behind mindfulness is that by using </a:t>
            </a:r>
            <a:r>
              <a:rPr lang="en-US" sz="2800" u="sng">
                <a:solidFill>
                  <a:srgbClr val="1C98C1"/>
                </a:solidFill>
                <a:latin typeface="Canva Sans"/>
                <a:ea typeface="Canva Sans"/>
                <a:cs typeface="Canva Sans"/>
                <a:sym typeface="Canva Sans"/>
                <a:hlinkClick r:id="rId5" tooltip="https://www.mind.org.uk/information-support/drugs-and-treatments/mindfulness/mindfulness-exercises-tips/"/>
              </a:rPr>
              <a:t>various techniques</a:t>
            </a:r>
            <a:r>
              <a:rPr lang="en-US" sz="2800">
                <a:solidFill>
                  <a:srgbClr val="28538D"/>
                </a:solidFill>
                <a:latin typeface="Canva Sans"/>
                <a:ea typeface="Canva Sans"/>
                <a:cs typeface="Canva Sans"/>
                <a:sym typeface="Canva Sans"/>
              </a:rPr>
              <a:t> to bring your attention to the present, you can:</a:t>
            </a:r>
          </a:p>
          <a:p>
            <a:pPr algn="l">
              <a:lnSpc>
                <a:spcPts val="3920"/>
              </a:lnSpc>
            </a:pPr>
            <a:r>
              <a:rPr lang="en-US" sz="2800">
                <a:solidFill>
                  <a:srgbClr val="28538D"/>
                </a:solidFill>
                <a:latin typeface="Canva Sans"/>
                <a:ea typeface="Canva Sans"/>
                <a:cs typeface="Canva Sans"/>
                <a:sym typeface="Canva Sans"/>
              </a:rPr>
              <a:t>•</a:t>
            </a:r>
            <a:r>
              <a:rPr lang="en-US" sz="2800" b="1">
                <a:solidFill>
                  <a:srgbClr val="28538D"/>
                </a:solidFill>
                <a:latin typeface="Canva Sans Bold"/>
                <a:ea typeface="Canva Sans Bold"/>
                <a:cs typeface="Canva Sans Bold"/>
                <a:sym typeface="Canva Sans Bold"/>
              </a:rPr>
              <a:t>Notice how thoughts come and go in your mind.</a:t>
            </a:r>
            <a:r>
              <a:rPr lang="en-US" sz="2800">
                <a:solidFill>
                  <a:srgbClr val="28538D"/>
                </a:solidFill>
                <a:latin typeface="Canva Sans"/>
                <a:ea typeface="Canva Sans"/>
                <a:cs typeface="Canva Sans"/>
                <a:sym typeface="Canva Sans"/>
              </a:rPr>
              <a:t> You may learn that they don't have to define who you are, or your experience of the world, and that you can let go of them.</a:t>
            </a:r>
          </a:p>
          <a:p>
            <a:pPr algn="l">
              <a:lnSpc>
                <a:spcPts val="3920"/>
              </a:lnSpc>
            </a:pPr>
            <a:r>
              <a:rPr lang="en-US" sz="2800" b="1">
                <a:solidFill>
                  <a:srgbClr val="28538D"/>
                </a:solidFill>
                <a:latin typeface="Canva Sans Bold"/>
                <a:ea typeface="Canva Sans Bold"/>
                <a:cs typeface="Canva Sans Bold"/>
                <a:sym typeface="Canva Sans Bold"/>
              </a:rPr>
              <a:t>•Notice what your body is telling you.</a:t>
            </a:r>
            <a:r>
              <a:rPr lang="en-US" sz="2800">
                <a:solidFill>
                  <a:srgbClr val="28538D"/>
                </a:solidFill>
                <a:latin typeface="Canva Sans"/>
                <a:ea typeface="Canva Sans"/>
                <a:cs typeface="Canva Sans"/>
                <a:sym typeface="Canva Sans"/>
              </a:rPr>
              <a:t> For example, you might feel tension or anxiety in your body, such as a fast heartbeat, tense muscles or shallow breathing.</a:t>
            </a:r>
          </a:p>
          <a:p>
            <a:pPr algn="l">
              <a:lnSpc>
                <a:spcPts val="3920"/>
              </a:lnSpc>
            </a:pPr>
            <a:r>
              <a:rPr lang="en-US" sz="2800" b="1">
                <a:solidFill>
                  <a:srgbClr val="28538D"/>
                </a:solidFill>
                <a:latin typeface="Canva Sans Bold"/>
                <a:ea typeface="Canva Sans Bold"/>
                <a:cs typeface="Canva Sans Bold"/>
                <a:sym typeface="Canva Sans Bold"/>
              </a:rPr>
              <a:t>•Create space between you and your thoughts. </a:t>
            </a:r>
            <a:r>
              <a:rPr lang="en-US" sz="2800">
                <a:solidFill>
                  <a:srgbClr val="28538D"/>
                </a:solidFill>
                <a:latin typeface="Canva Sans"/>
                <a:ea typeface="Canva Sans"/>
                <a:cs typeface="Canva Sans"/>
                <a:sym typeface="Canva Sans"/>
              </a:rPr>
              <a:t>With this space, you can reflect on the situation and react more calmly.</a:t>
            </a:r>
          </a:p>
          <a:p>
            <a:pPr algn="l">
              <a:lnSpc>
                <a:spcPts val="3920"/>
              </a:lnSpc>
            </a:pPr>
            <a:endParaRPr lang="en-US" sz="2800">
              <a:solidFill>
                <a:srgbClr val="28538D"/>
              </a:solidFill>
              <a:latin typeface="Canva Sans"/>
              <a:ea typeface="Canva Sans"/>
              <a:cs typeface="Canva Sans"/>
              <a:sym typeface="Canva Sans"/>
            </a:endParaRPr>
          </a:p>
          <a:p>
            <a:pPr algn="l">
              <a:lnSpc>
                <a:spcPts val="3920"/>
              </a:lnSpc>
            </a:pPr>
            <a:endParaRPr lang="en-US" sz="2800">
              <a:solidFill>
                <a:srgbClr val="28538D"/>
              </a:solidFill>
              <a:latin typeface="Canva Sans"/>
              <a:ea typeface="Canva Sans"/>
              <a:cs typeface="Canva Sans"/>
              <a:sym typeface="Canva Sans"/>
            </a:endParaRPr>
          </a:p>
          <a:p>
            <a:pPr algn="l">
              <a:lnSpc>
                <a:spcPts val="3920"/>
              </a:lnSpc>
            </a:pPr>
            <a:endParaRPr lang="en-US" sz="2800">
              <a:solidFill>
                <a:srgbClr val="28538D"/>
              </a:solidFill>
              <a:latin typeface="Canva Sans"/>
              <a:ea typeface="Canva Sans"/>
              <a:cs typeface="Canva Sans"/>
              <a:sym typeface="Canva Sans"/>
            </a:endParaRPr>
          </a:p>
          <a:p>
            <a:pPr algn="l">
              <a:lnSpc>
                <a:spcPts val="3920"/>
              </a:lnSpc>
              <a:spcBef>
                <a:spcPct val="0"/>
              </a:spcBef>
            </a:pPr>
            <a:endParaRPr lang="en-US" sz="2800">
              <a:solidFill>
                <a:srgbClr val="28538D"/>
              </a:solidFill>
              <a:latin typeface="Canva Sans"/>
              <a:ea typeface="Canva Sans"/>
              <a:cs typeface="Canva Sans"/>
              <a:sym typeface="Canva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2165286"/>
            <a:ext cx="16194017" cy="4939030"/>
          </a:xfrm>
          <a:prstGeom prst="rect">
            <a:avLst/>
          </a:prstGeom>
        </p:spPr>
        <p:txBody>
          <a:bodyPr lIns="0" tIns="0" rIns="0" bIns="0" rtlCol="0" anchor="t">
            <a:spAutoFit/>
          </a:bodyPr>
          <a:lstStyle/>
          <a:p>
            <a:pPr algn="l">
              <a:lnSpc>
                <a:spcPts val="3920"/>
              </a:lnSpc>
            </a:pPr>
            <a:r>
              <a:rPr lang="en-US" sz="2800" b="1">
                <a:solidFill>
                  <a:srgbClr val="C74A25"/>
                </a:solidFill>
                <a:latin typeface="Canva Sans Bold"/>
                <a:ea typeface="Canva Sans Bold"/>
                <a:cs typeface="Canva Sans Bold"/>
                <a:sym typeface="Canva Sans Bold"/>
              </a:rPr>
              <a:t>Instructions</a:t>
            </a:r>
          </a:p>
          <a:p>
            <a:pPr algn="l">
              <a:lnSpc>
                <a:spcPts val="3920"/>
              </a:lnSpc>
            </a:pPr>
            <a:r>
              <a:rPr lang="en-US" sz="2800">
                <a:solidFill>
                  <a:srgbClr val="28538D"/>
                </a:solidFill>
                <a:latin typeface="Canva Sans"/>
                <a:ea typeface="Canva Sans"/>
                <a:cs typeface="Canva Sans"/>
                <a:sym typeface="Canva Sans"/>
              </a:rPr>
              <a:t>In this video, Rebecca, a mindfulness teacher from the charity Mind, explains her understanding of mindfulness. If you wish to explore about what mindfulness is, share your screen and watch the video with your mentee. To avoid an echo, be sure to turn your microphone off for the duration of the video and have share audio selected when sharing your screen. </a:t>
            </a:r>
          </a:p>
          <a:p>
            <a:pPr algn="l">
              <a:lnSpc>
                <a:spcPts val="3920"/>
              </a:lnSpc>
            </a:pPr>
            <a:r>
              <a:rPr lang="en-US" sz="2800">
                <a:solidFill>
                  <a:srgbClr val="28538D"/>
                </a:solidFill>
                <a:latin typeface="Canva Sans"/>
                <a:ea typeface="Canva Sans"/>
                <a:cs typeface="Canva Sans"/>
                <a:sym typeface="Canva Sans"/>
              </a:rPr>
              <a:t>The video is 5 minutes long</a:t>
            </a:r>
          </a:p>
          <a:p>
            <a:pPr algn="l">
              <a:lnSpc>
                <a:spcPts val="3920"/>
              </a:lnSpc>
            </a:pPr>
            <a:endParaRPr lang="en-US" sz="2800">
              <a:solidFill>
                <a:srgbClr val="28538D"/>
              </a:solidFill>
              <a:latin typeface="Canva Sans"/>
              <a:ea typeface="Canva Sans"/>
              <a:cs typeface="Canva Sans"/>
              <a:sym typeface="Canva Sans"/>
            </a:endParaRPr>
          </a:p>
          <a:p>
            <a:pPr algn="l">
              <a:lnSpc>
                <a:spcPts val="3920"/>
              </a:lnSpc>
            </a:pPr>
            <a:endParaRPr lang="en-US" sz="2800">
              <a:solidFill>
                <a:srgbClr val="28538D"/>
              </a:solidFill>
              <a:latin typeface="Canva Sans"/>
              <a:ea typeface="Canva Sans"/>
              <a:cs typeface="Canva Sans"/>
              <a:sym typeface="Canva Sans"/>
            </a:endParaRPr>
          </a:p>
          <a:p>
            <a:pPr algn="l">
              <a:lnSpc>
                <a:spcPts val="3920"/>
              </a:lnSpc>
              <a:spcBef>
                <a:spcPct val="0"/>
              </a:spcBef>
            </a:pPr>
            <a:endParaRPr lang="en-US" sz="2800">
              <a:solidFill>
                <a:srgbClr val="28538D"/>
              </a:solidFill>
              <a:latin typeface="Canva Sans"/>
              <a:ea typeface="Canva Sans"/>
              <a:cs typeface="Canva Sans"/>
              <a:sym typeface="Canva Sans"/>
            </a:endParaRPr>
          </a:p>
        </p:txBody>
      </p:sp>
      <p:sp>
        <p:nvSpPr>
          <p:cNvPr id="5" name="Freeform 5"/>
          <p:cNvSpPr/>
          <p:nvPr/>
        </p:nvSpPr>
        <p:spPr>
          <a:xfrm>
            <a:off x="1930111" y="6146372"/>
            <a:ext cx="6094462" cy="3449177"/>
          </a:xfrm>
          <a:custGeom>
            <a:avLst/>
            <a:gdLst/>
            <a:ahLst/>
            <a:cxnLst/>
            <a:rect l="l" t="t" r="r" b="b"/>
            <a:pathLst>
              <a:path w="6094462" h="3449177">
                <a:moveTo>
                  <a:pt x="0" y="0"/>
                </a:moveTo>
                <a:lnTo>
                  <a:pt x="6094462" y="0"/>
                </a:lnTo>
                <a:lnTo>
                  <a:pt x="6094462" y="3449177"/>
                </a:lnTo>
                <a:lnTo>
                  <a:pt x="0" y="3449177"/>
                </a:lnTo>
                <a:lnTo>
                  <a:pt x="0" y="0"/>
                </a:lnTo>
                <a:close/>
              </a:path>
            </a:pathLst>
          </a:custGeom>
          <a:blipFill>
            <a:blip r:embed="rId5"/>
            <a:stretch>
              <a:fillRect/>
            </a:stretch>
          </a:blipFill>
        </p:spPr>
        <p:txBody>
          <a:bodyPr/>
          <a:lstStyle/>
          <a:p>
            <a:endParaRPr lang="en-GB"/>
          </a:p>
        </p:txBody>
      </p:sp>
      <p:sp>
        <p:nvSpPr>
          <p:cNvPr id="6" name="TextBox 6"/>
          <p:cNvSpPr txBox="1"/>
          <p:nvPr/>
        </p:nvSpPr>
        <p:spPr>
          <a:xfrm>
            <a:off x="1065283" y="768346"/>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Practicing mindfulness</a:t>
            </a:r>
          </a:p>
        </p:txBody>
      </p:sp>
      <p:sp>
        <p:nvSpPr>
          <p:cNvPr id="7" name="TextBox 7"/>
          <p:cNvSpPr txBox="1"/>
          <p:nvPr/>
        </p:nvSpPr>
        <p:spPr>
          <a:xfrm>
            <a:off x="8451489" y="7290570"/>
            <a:ext cx="6326088" cy="580390"/>
          </a:xfrm>
          <a:prstGeom prst="rect">
            <a:avLst/>
          </a:prstGeom>
        </p:spPr>
        <p:txBody>
          <a:bodyPr lIns="0" tIns="0" rIns="0" bIns="0" rtlCol="0" anchor="t">
            <a:spAutoFit/>
          </a:bodyPr>
          <a:lstStyle/>
          <a:p>
            <a:pPr algn="ctr">
              <a:lnSpc>
                <a:spcPts val="4759"/>
              </a:lnSpc>
            </a:pPr>
            <a:r>
              <a:rPr lang="en-US" sz="3399" b="1" u="sng">
                <a:solidFill>
                  <a:srgbClr val="1C98C1"/>
                </a:solidFill>
                <a:latin typeface="Canva Sans Bold"/>
                <a:ea typeface="Canva Sans Bold"/>
                <a:cs typeface="Canva Sans Bold"/>
                <a:sym typeface="Canva Sans Bold"/>
                <a:hlinkClick r:id="rId6" tooltip="https://youtu.be/VAl7jnV5FiY"/>
              </a:rPr>
              <a:t>https://youtu.be/VAl7jnV5FiY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663057" y="810891"/>
            <a:ext cx="12599640" cy="811530"/>
          </a:xfrm>
          <a:prstGeom prst="rect">
            <a:avLst/>
          </a:prstGeom>
        </p:spPr>
        <p:txBody>
          <a:bodyPr lIns="0" tIns="0" rIns="0" bIns="0" rtlCol="0" anchor="t">
            <a:spAutoFit/>
          </a:bodyPr>
          <a:lstStyle/>
          <a:p>
            <a:pPr algn="l">
              <a:lnSpc>
                <a:spcPts val="6720"/>
              </a:lnSpc>
            </a:pPr>
            <a:r>
              <a:rPr lang="en-US" sz="4800" b="1">
                <a:solidFill>
                  <a:srgbClr val="28538D"/>
                </a:solidFill>
                <a:latin typeface="Canva Sans Bold"/>
                <a:ea typeface="Canva Sans Bold"/>
                <a:cs typeface="Canva Sans Bold"/>
                <a:sym typeface="Canva Sans Bold"/>
              </a:rPr>
              <a:t>Mindfulness activity 1 - meditation</a:t>
            </a:r>
          </a:p>
        </p:txBody>
      </p:sp>
      <p:sp>
        <p:nvSpPr>
          <p:cNvPr id="4" name="TextBox 4"/>
          <p:cNvSpPr txBox="1"/>
          <p:nvPr/>
        </p:nvSpPr>
        <p:spPr>
          <a:xfrm>
            <a:off x="663057" y="2089804"/>
            <a:ext cx="17095428" cy="6174740"/>
          </a:xfrm>
          <a:prstGeom prst="rect">
            <a:avLst/>
          </a:prstGeom>
        </p:spPr>
        <p:txBody>
          <a:bodyPr lIns="0" tIns="0" rIns="0" bIns="0" rtlCol="0" anchor="t">
            <a:spAutoFit/>
          </a:bodyPr>
          <a:lstStyle/>
          <a:p>
            <a:pPr algn="l">
              <a:lnSpc>
                <a:spcPts val="3079"/>
              </a:lnSpc>
            </a:pPr>
            <a:r>
              <a:rPr lang="en-US" sz="2199" b="1">
                <a:solidFill>
                  <a:srgbClr val="28538D"/>
                </a:solidFill>
                <a:latin typeface="Canva Sans Bold"/>
                <a:ea typeface="Canva Sans Bold"/>
                <a:cs typeface="Canva Sans Bold"/>
                <a:sym typeface="Canva Sans Bold"/>
              </a:rPr>
              <a:t>What is meditation</a:t>
            </a:r>
          </a:p>
          <a:p>
            <a:pPr algn="l">
              <a:lnSpc>
                <a:spcPts val="3079"/>
              </a:lnSpc>
            </a:pPr>
            <a:r>
              <a:rPr lang="en-US" sz="2199">
                <a:solidFill>
                  <a:srgbClr val="28538D"/>
                </a:solidFill>
                <a:latin typeface="Canva Sans"/>
                <a:ea typeface="Canva Sans"/>
                <a:cs typeface="Canva Sans"/>
                <a:sym typeface="Canva Sans"/>
              </a:rPr>
              <a:t>Meditation is the practice of intentionally spending time with our mind. We take time out of our busy days to sit, breathe, and try to remain focused on our breath. Doing this helps us become more aware of our thoughts, act more compassionately toward ourselves and others, and connect with the present moment. It is not necessarily a practice that works for everyone, but many people find it incredibly effective for stress relief when done regularly. </a:t>
            </a:r>
          </a:p>
          <a:p>
            <a:pPr algn="l">
              <a:lnSpc>
                <a:spcPts val="3079"/>
              </a:lnSpc>
            </a:pPr>
            <a:endParaRPr lang="en-US" sz="2199">
              <a:solidFill>
                <a:srgbClr val="28538D"/>
              </a:solidFill>
              <a:latin typeface="Canva Sans"/>
              <a:ea typeface="Canva Sans"/>
              <a:cs typeface="Canva Sans"/>
              <a:sym typeface="Canva Sans"/>
            </a:endParaRPr>
          </a:p>
          <a:p>
            <a:pPr algn="l">
              <a:lnSpc>
                <a:spcPts val="3079"/>
              </a:lnSpc>
            </a:pPr>
            <a:r>
              <a:rPr lang="en-US" sz="2199" b="1">
                <a:solidFill>
                  <a:srgbClr val="28538D"/>
                </a:solidFill>
                <a:latin typeface="Canva Sans Bold"/>
                <a:ea typeface="Canva Sans Bold"/>
                <a:cs typeface="Canva Sans Bold"/>
                <a:sym typeface="Canva Sans Bold"/>
              </a:rPr>
              <a:t>The benefits of meditation</a:t>
            </a:r>
          </a:p>
          <a:p>
            <a:pPr algn="l">
              <a:lnSpc>
                <a:spcPts val="3079"/>
              </a:lnSpc>
            </a:pPr>
            <a:r>
              <a:rPr lang="en-US" sz="2199">
                <a:solidFill>
                  <a:srgbClr val="28538D"/>
                </a:solidFill>
                <a:latin typeface="Canva Sans"/>
                <a:ea typeface="Canva Sans"/>
                <a:cs typeface="Canva Sans"/>
                <a:sym typeface="Canva Sans"/>
              </a:rPr>
              <a:t>There are many types of meditation but the thing they all have in common is that, over time, they can help lower stress levels.</a:t>
            </a:r>
          </a:p>
          <a:p>
            <a:pPr algn="l">
              <a:lnSpc>
                <a:spcPts val="3079"/>
              </a:lnSpc>
            </a:pPr>
            <a:r>
              <a:rPr lang="en-US" sz="2199">
                <a:solidFill>
                  <a:srgbClr val="28538D"/>
                </a:solidFill>
                <a:latin typeface="Canva Sans"/>
                <a:ea typeface="Canva Sans"/>
                <a:cs typeface="Canva Sans"/>
                <a:sym typeface="Canva Sans"/>
              </a:rPr>
              <a:t>By releasing physical tension held in the body, meditation can help us release worries buried in the mind, easing anxiety, stress and low mood, and even helping you get deeper, more restful sleep.</a:t>
            </a:r>
          </a:p>
          <a:p>
            <a:pPr algn="l">
              <a:lnSpc>
                <a:spcPts val="3079"/>
              </a:lnSpc>
            </a:pPr>
            <a:r>
              <a:rPr lang="en-US" sz="2199">
                <a:solidFill>
                  <a:srgbClr val="28538D"/>
                </a:solidFill>
                <a:latin typeface="Canva Sans"/>
                <a:ea typeface="Canva Sans"/>
                <a:cs typeface="Canva Sans"/>
                <a:sym typeface="Canva Sans"/>
              </a:rPr>
              <a:t>Meditation can also bring a sense of calm that enables us to respond to life events in a measured way, rather than reacting with our emotions.</a:t>
            </a:r>
          </a:p>
          <a:p>
            <a:pPr algn="l">
              <a:lnSpc>
                <a:spcPts val="3079"/>
              </a:lnSpc>
            </a:pPr>
            <a:r>
              <a:rPr lang="en-US" sz="2199">
                <a:solidFill>
                  <a:srgbClr val="28538D"/>
                </a:solidFill>
                <a:latin typeface="Canva Sans"/>
                <a:ea typeface="Canva Sans"/>
                <a:cs typeface="Canva Sans"/>
                <a:sym typeface="Canva Sans"/>
              </a:rPr>
              <a:t>For the best results, try to build regular meditation into your daily routine. </a:t>
            </a:r>
          </a:p>
          <a:p>
            <a:pPr algn="l">
              <a:lnSpc>
                <a:spcPts val="2940"/>
              </a:lnSpc>
            </a:pPr>
            <a:endParaRPr lang="en-US" sz="2199">
              <a:solidFill>
                <a:srgbClr val="28538D"/>
              </a:solidFill>
              <a:latin typeface="Canva Sans"/>
              <a:ea typeface="Canva Sans"/>
              <a:cs typeface="Canva Sans"/>
              <a:sym typeface="Canva Sans"/>
            </a:endParaRPr>
          </a:p>
          <a:p>
            <a:pPr algn="l">
              <a:lnSpc>
                <a:spcPts val="2940"/>
              </a:lnSpc>
            </a:pPr>
            <a:endParaRPr lang="en-US" sz="2199">
              <a:solidFill>
                <a:srgbClr val="28538D"/>
              </a:solidFill>
              <a:latin typeface="Canva Sans"/>
              <a:ea typeface="Canva Sans"/>
              <a:cs typeface="Canva Sans"/>
              <a:sym typeface="Canva Sans"/>
            </a:endParaRPr>
          </a:p>
          <a:p>
            <a:pPr algn="l">
              <a:lnSpc>
                <a:spcPts val="2940"/>
              </a:lnSpc>
              <a:spcBef>
                <a:spcPct val="0"/>
              </a:spcBef>
            </a:pPr>
            <a:endParaRPr lang="en-US" sz="2199">
              <a:solidFill>
                <a:srgbClr val="28538D"/>
              </a:solidFill>
              <a:latin typeface="Canva Sans"/>
              <a:ea typeface="Canva Sans"/>
              <a:cs typeface="Canva Sans"/>
              <a:sym typeface="Canva Sans"/>
            </a:endParaRPr>
          </a:p>
        </p:txBody>
      </p:sp>
      <p:sp>
        <p:nvSpPr>
          <p:cNvPr id="5" name="Freeform 5"/>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663057" y="7653327"/>
            <a:ext cx="14916055" cy="2325370"/>
          </a:xfrm>
          <a:prstGeom prst="rect">
            <a:avLst/>
          </a:prstGeom>
        </p:spPr>
        <p:txBody>
          <a:bodyPr lIns="0" tIns="0" rIns="0" bIns="0" rtlCol="0" anchor="t">
            <a:spAutoFit/>
          </a:bodyPr>
          <a:lstStyle/>
          <a:p>
            <a:pPr algn="l">
              <a:lnSpc>
                <a:spcPts val="3080"/>
              </a:lnSpc>
            </a:pPr>
            <a:r>
              <a:rPr lang="en-US" sz="2200" b="1">
                <a:solidFill>
                  <a:srgbClr val="C74A25"/>
                </a:solidFill>
                <a:latin typeface="Canva Sans Bold"/>
                <a:ea typeface="Canva Sans Bold"/>
                <a:cs typeface="Canva Sans Bold"/>
                <a:sym typeface="Canva Sans Bold"/>
              </a:rPr>
              <a:t>Instructions</a:t>
            </a:r>
          </a:p>
          <a:p>
            <a:pPr algn="l">
              <a:lnSpc>
                <a:spcPts val="3080"/>
              </a:lnSpc>
            </a:pPr>
            <a:r>
              <a:rPr lang="en-US" sz="2200">
                <a:solidFill>
                  <a:srgbClr val="C74A25"/>
                </a:solidFill>
                <a:latin typeface="Canva Sans"/>
                <a:ea typeface="Canva Sans"/>
                <a:cs typeface="Canva Sans"/>
                <a:sym typeface="Canva Sans"/>
              </a:rPr>
              <a:t>Follow the steps and practice meditation with your mentee (or guide your mentee to practice). You do not have to meditate for 20 minutes, but just long enough so that your mentee understands the key steps and feels comfortable to try it at home </a:t>
            </a:r>
          </a:p>
          <a:p>
            <a:pPr algn="l">
              <a:lnSpc>
                <a:spcPts val="3080"/>
              </a:lnSpc>
            </a:pPr>
            <a:r>
              <a:rPr lang="en-US" sz="2200" b="1">
                <a:solidFill>
                  <a:srgbClr val="C74A25"/>
                </a:solidFill>
                <a:latin typeface="Canva Sans Bold"/>
                <a:ea typeface="Canva Sans Bold"/>
                <a:cs typeface="Canva Sans Bold"/>
                <a:sym typeface="Canva Sans Bold"/>
              </a:rPr>
              <a:t>Time: up to 20 mins</a:t>
            </a:r>
          </a:p>
          <a:p>
            <a:pPr algn="ctr">
              <a:lnSpc>
                <a:spcPts val="3080"/>
              </a:lnSpc>
            </a:pPr>
            <a:endParaRPr lang="en-US" sz="2200" b="1">
              <a:solidFill>
                <a:srgbClr val="C74A25"/>
              </a:solidFill>
              <a:latin typeface="Canva Sans Bold"/>
              <a:ea typeface="Canva Sans Bold"/>
              <a:cs typeface="Canva Sans Bold"/>
              <a:sym typeface="Canva Sans 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1028700" y="2154304"/>
            <a:ext cx="14776601" cy="7511954"/>
          </a:xfrm>
          <a:custGeom>
            <a:avLst/>
            <a:gdLst/>
            <a:ahLst/>
            <a:cxnLst/>
            <a:rect l="l" t="t" r="r" b="b"/>
            <a:pathLst>
              <a:path w="14776601" h="7511954">
                <a:moveTo>
                  <a:pt x="0" y="0"/>
                </a:moveTo>
                <a:lnTo>
                  <a:pt x="14776601" y="0"/>
                </a:lnTo>
                <a:lnTo>
                  <a:pt x="14776601" y="7511954"/>
                </a:lnTo>
                <a:lnTo>
                  <a:pt x="0" y="7511954"/>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1065283" y="768346"/>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How to meditate in 7 steps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a:off x="616881" y="1886260"/>
            <a:ext cx="16230600" cy="7573151"/>
          </a:xfrm>
          <a:custGeom>
            <a:avLst/>
            <a:gdLst/>
            <a:ahLst/>
            <a:cxnLst/>
            <a:rect l="l" t="t" r="r" b="b"/>
            <a:pathLst>
              <a:path w="16230600" h="7573151">
                <a:moveTo>
                  <a:pt x="0" y="0"/>
                </a:moveTo>
                <a:lnTo>
                  <a:pt x="16230600" y="0"/>
                </a:lnTo>
                <a:lnTo>
                  <a:pt x="16230600" y="7573150"/>
                </a:lnTo>
                <a:lnTo>
                  <a:pt x="0" y="7573150"/>
                </a:lnTo>
                <a:lnTo>
                  <a:pt x="0" y="0"/>
                </a:lnTo>
                <a:close/>
              </a:path>
            </a:pathLst>
          </a:custGeom>
          <a:blipFill>
            <a:blip r:embed="rId3"/>
            <a:stretch>
              <a:fillRect/>
            </a:stretch>
          </a:blipFill>
        </p:spPr>
        <p:txBody>
          <a:bodyPr/>
          <a:lstStyle/>
          <a:p>
            <a:endParaRPr lang="en-GB"/>
          </a:p>
        </p:txBody>
      </p:sp>
      <p:sp>
        <p:nvSpPr>
          <p:cNvPr id="4" name="Freeform 4"/>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1028700" y="537527"/>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How to meditate in 7 steps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777871"/>
            <a:ext cx="14164851" cy="828040"/>
          </a:xfrm>
          <a:prstGeom prst="rect">
            <a:avLst/>
          </a:prstGeom>
        </p:spPr>
        <p:txBody>
          <a:bodyPr lIns="0" tIns="0" rIns="0" bIns="0" rtlCol="0" anchor="t">
            <a:spAutoFit/>
          </a:bodyPr>
          <a:lstStyle/>
          <a:p>
            <a:pPr algn="l">
              <a:lnSpc>
                <a:spcPts val="6860"/>
              </a:lnSpc>
            </a:pPr>
            <a:r>
              <a:rPr lang="en-US" sz="4900" b="1">
                <a:solidFill>
                  <a:srgbClr val="28538D"/>
                </a:solidFill>
                <a:latin typeface="Canva Sans Bold"/>
                <a:ea typeface="Canva Sans Bold"/>
                <a:cs typeface="Canva Sans Bold"/>
                <a:sym typeface="Canva Sans Bold"/>
              </a:rPr>
              <a:t>Mindfulness activity 2 - breathing exercises</a:t>
            </a:r>
          </a:p>
        </p:txBody>
      </p:sp>
      <p:sp>
        <p:nvSpPr>
          <p:cNvPr id="5" name="TextBox 5"/>
          <p:cNvSpPr txBox="1"/>
          <p:nvPr/>
        </p:nvSpPr>
        <p:spPr>
          <a:xfrm>
            <a:off x="1065283" y="2165286"/>
            <a:ext cx="16194017" cy="7698740"/>
          </a:xfrm>
          <a:prstGeom prst="rect">
            <a:avLst/>
          </a:prstGeom>
        </p:spPr>
        <p:txBody>
          <a:bodyPr lIns="0" tIns="0" rIns="0" bIns="0" rtlCol="0" anchor="t">
            <a:spAutoFit/>
          </a:bodyPr>
          <a:lstStyle/>
          <a:p>
            <a:pPr algn="l">
              <a:lnSpc>
                <a:spcPts val="4060"/>
              </a:lnSpc>
            </a:pPr>
            <a:r>
              <a:rPr lang="en-US" sz="2900" b="1">
                <a:solidFill>
                  <a:srgbClr val="C74A25"/>
                </a:solidFill>
                <a:latin typeface="Canva Sans Bold"/>
                <a:ea typeface="Canva Sans Bold"/>
                <a:cs typeface="Canva Sans Bold"/>
                <a:sym typeface="Canva Sans Bold"/>
              </a:rPr>
              <a:t>Introduction</a:t>
            </a:r>
          </a:p>
          <a:p>
            <a:pPr algn="l">
              <a:lnSpc>
                <a:spcPts val="4060"/>
              </a:lnSpc>
            </a:pPr>
            <a:r>
              <a:rPr lang="en-US" sz="2900">
                <a:solidFill>
                  <a:srgbClr val="28538D"/>
                </a:solidFill>
                <a:latin typeface="Canva Sans"/>
                <a:ea typeface="Canva Sans"/>
                <a:cs typeface="Canva Sans"/>
                <a:sym typeface="Canva Sans"/>
              </a:rPr>
              <a:t>Oftentimes, you might experience moments with high levels of stress, but you do not have the time, space or resources to take part in more in-depth mindfulness practices such as meditation. In these moments, breathing exercises can be very effective for instant stress relief. These exercises can help to calm and focus your mind to deal with feelings of stress, anxiety and panic. </a:t>
            </a:r>
          </a:p>
          <a:p>
            <a:pPr algn="l">
              <a:lnSpc>
                <a:spcPts val="4060"/>
              </a:lnSpc>
            </a:pPr>
            <a:r>
              <a:rPr lang="en-US" sz="2900">
                <a:solidFill>
                  <a:srgbClr val="28538D"/>
                </a:solidFill>
                <a:latin typeface="Canva Sans"/>
                <a:ea typeface="Canva Sans"/>
                <a:cs typeface="Canva Sans"/>
                <a:sym typeface="Canva Sans"/>
              </a:rPr>
              <a:t>You will get the most benefit if you do it regularly, as part of your daily routine. It takes just a few minutes and can be done anywhere.</a:t>
            </a:r>
          </a:p>
          <a:p>
            <a:pPr algn="l">
              <a:lnSpc>
                <a:spcPts val="4060"/>
              </a:lnSpc>
            </a:pPr>
            <a:endParaRPr lang="en-US" sz="2900">
              <a:solidFill>
                <a:srgbClr val="28538D"/>
              </a:solidFill>
              <a:latin typeface="Canva Sans"/>
              <a:ea typeface="Canva Sans"/>
              <a:cs typeface="Canva Sans"/>
              <a:sym typeface="Canva Sans"/>
            </a:endParaRPr>
          </a:p>
          <a:p>
            <a:pPr algn="l">
              <a:lnSpc>
                <a:spcPts val="4060"/>
              </a:lnSpc>
            </a:pPr>
            <a:r>
              <a:rPr lang="en-US" sz="2900" b="1">
                <a:solidFill>
                  <a:srgbClr val="C74A25"/>
                </a:solidFill>
                <a:latin typeface="Canva Sans Bold"/>
                <a:ea typeface="Canva Sans Bold"/>
                <a:cs typeface="Canva Sans Bold"/>
                <a:sym typeface="Canva Sans Bold"/>
              </a:rPr>
              <a:t>Goal</a:t>
            </a:r>
          </a:p>
          <a:p>
            <a:pPr algn="l">
              <a:lnSpc>
                <a:spcPts val="4060"/>
              </a:lnSpc>
            </a:pPr>
            <a:r>
              <a:rPr lang="en-US" sz="2900">
                <a:solidFill>
                  <a:srgbClr val="28538D"/>
                </a:solidFill>
                <a:latin typeface="Canva Sans"/>
                <a:ea typeface="Canva Sans"/>
                <a:cs typeface="Canva Sans"/>
                <a:sym typeface="Canva Sans"/>
              </a:rPr>
              <a:t>Guide your mentee to practice breathing exercises, and if they struggle with stress management, encourage them to incorporate the exercises into their daily routine </a:t>
            </a:r>
          </a:p>
          <a:p>
            <a:pPr algn="l">
              <a:lnSpc>
                <a:spcPts val="4060"/>
              </a:lnSpc>
            </a:pPr>
            <a:endParaRPr lang="en-US" sz="2900">
              <a:solidFill>
                <a:srgbClr val="28538D"/>
              </a:solidFill>
              <a:latin typeface="Canva Sans"/>
              <a:ea typeface="Canva Sans"/>
              <a:cs typeface="Canva Sans"/>
              <a:sym typeface="Canva Sans"/>
            </a:endParaRPr>
          </a:p>
          <a:p>
            <a:pPr algn="l">
              <a:lnSpc>
                <a:spcPts val="4060"/>
              </a:lnSpc>
            </a:pPr>
            <a:r>
              <a:rPr lang="en-US" sz="2900" b="1">
                <a:solidFill>
                  <a:srgbClr val="C74A25"/>
                </a:solidFill>
                <a:latin typeface="Canva Sans Bold"/>
                <a:ea typeface="Canva Sans Bold"/>
                <a:cs typeface="Canva Sans Bold"/>
                <a:sym typeface="Canva Sans Bold"/>
              </a:rPr>
              <a:t>Time 5-10 mins</a:t>
            </a:r>
          </a:p>
          <a:p>
            <a:pPr algn="l">
              <a:lnSpc>
                <a:spcPts val="4060"/>
              </a:lnSpc>
              <a:spcBef>
                <a:spcPct val="0"/>
              </a:spcBef>
            </a:pPr>
            <a:endParaRPr lang="en-US" sz="2900" b="1">
              <a:solidFill>
                <a:srgbClr val="C74A25"/>
              </a:solidFill>
              <a:latin typeface="Canva Sans Bold"/>
              <a:ea typeface="Canva Sans Bold"/>
              <a:cs typeface="Canva Sans Bold"/>
              <a:sym typeface="Canva Sans 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1829110"/>
            <a:ext cx="10985865" cy="7910830"/>
          </a:xfrm>
          <a:prstGeom prst="rect">
            <a:avLst/>
          </a:prstGeom>
        </p:spPr>
        <p:txBody>
          <a:bodyPr lIns="0" tIns="0" rIns="0" bIns="0" rtlCol="0" anchor="t">
            <a:spAutoFit/>
          </a:bodyPr>
          <a:lstStyle/>
          <a:p>
            <a:pPr algn="l">
              <a:lnSpc>
                <a:spcPts val="3919"/>
              </a:lnSpc>
            </a:pPr>
            <a:r>
              <a:rPr lang="en-US" sz="2799" b="1">
                <a:solidFill>
                  <a:srgbClr val="C74A25"/>
                </a:solidFill>
                <a:latin typeface="Canva Sans Bold"/>
                <a:ea typeface="Canva Sans Bold"/>
                <a:cs typeface="Canva Sans Bold"/>
                <a:sym typeface="Canva Sans Bold"/>
              </a:rPr>
              <a:t>Instructions</a:t>
            </a:r>
          </a:p>
          <a:p>
            <a:pPr marL="604519" lvl="1" indent="-302260" algn="l">
              <a:lnSpc>
                <a:spcPts val="3919"/>
              </a:lnSpc>
              <a:buAutoNum type="arabicPeriod"/>
            </a:pPr>
            <a:r>
              <a:rPr lang="en-US" sz="2799">
                <a:solidFill>
                  <a:srgbClr val="28538D"/>
                </a:solidFill>
                <a:latin typeface="Canva Sans"/>
                <a:ea typeface="Canva Sans"/>
                <a:cs typeface="Canva Sans"/>
                <a:sym typeface="Canva Sans"/>
              </a:rPr>
              <a:t>Make yourself as comfortable as you can. If you can, loosen any clothes that restrict your breathing. You can do it standing up, sitting in a chair that supports your back, or lying on a bed or yoga mat on the floor.</a:t>
            </a:r>
          </a:p>
          <a:p>
            <a:pPr marL="604519" lvl="1" indent="-302260" algn="l">
              <a:lnSpc>
                <a:spcPts val="3919"/>
              </a:lnSpc>
              <a:buAutoNum type="arabicPeriod"/>
            </a:pPr>
            <a:r>
              <a:rPr lang="en-US" sz="2799">
                <a:solidFill>
                  <a:srgbClr val="28538D"/>
                </a:solidFill>
                <a:latin typeface="Canva Sans"/>
                <a:ea typeface="Canva Sans"/>
                <a:cs typeface="Canva Sans"/>
                <a:sym typeface="Canva Sans"/>
              </a:rPr>
              <a:t>Let your breath flow as deep down into your belly as is comfortable, without forcing it.</a:t>
            </a:r>
          </a:p>
          <a:p>
            <a:pPr marL="604519" lvl="1" indent="-302260" algn="l">
              <a:lnSpc>
                <a:spcPts val="3919"/>
              </a:lnSpc>
              <a:buAutoNum type="arabicPeriod"/>
            </a:pPr>
            <a:r>
              <a:rPr lang="en-US" sz="2799">
                <a:solidFill>
                  <a:srgbClr val="28538D"/>
                </a:solidFill>
                <a:latin typeface="Canva Sans"/>
                <a:ea typeface="Canva Sans"/>
                <a:cs typeface="Canva Sans"/>
                <a:sym typeface="Canva Sans"/>
              </a:rPr>
              <a:t>Try breathing in through your nose and out through your mouth.</a:t>
            </a:r>
          </a:p>
          <a:p>
            <a:pPr marL="604519" lvl="1" indent="-302260" algn="l">
              <a:lnSpc>
                <a:spcPts val="3919"/>
              </a:lnSpc>
              <a:buAutoNum type="arabicPeriod"/>
            </a:pPr>
            <a:r>
              <a:rPr lang="en-US" sz="2799">
                <a:solidFill>
                  <a:srgbClr val="28538D"/>
                </a:solidFill>
                <a:latin typeface="Canva Sans"/>
                <a:ea typeface="Canva Sans"/>
                <a:cs typeface="Canva Sans"/>
                <a:sym typeface="Canva Sans"/>
              </a:rPr>
              <a:t>Breathe in gently and regularly. Some people find it helpful to count steadily from 1 to 5. You may not be able to reach 5 at first.</a:t>
            </a:r>
          </a:p>
          <a:p>
            <a:pPr marL="604519" lvl="1" indent="-302260" algn="l">
              <a:lnSpc>
                <a:spcPts val="3919"/>
              </a:lnSpc>
              <a:buAutoNum type="arabicPeriod"/>
            </a:pPr>
            <a:r>
              <a:rPr lang="en-US" sz="2799">
                <a:solidFill>
                  <a:srgbClr val="28538D"/>
                </a:solidFill>
                <a:latin typeface="Canva Sans"/>
                <a:ea typeface="Canva Sans"/>
                <a:cs typeface="Canva Sans"/>
                <a:sym typeface="Canva Sans"/>
              </a:rPr>
              <a:t>Then let it flow out gently, counting from 1 to 5 again, if you find this helpful.</a:t>
            </a:r>
          </a:p>
          <a:p>
            <a:pPr marL="604519" lvl="1" indent="-302260" algn="l">
              <a:lnSpc>
                <a:spcPts val="3919"/>
              </a:lnSpc>
              <a:buAutoNum type="arabicPeriod"/>
            </a:pPr>
            <a:r>
              <a:rPr lang="en-US" sz="2799">
                <a:solidFill>
                  <a:srgbClr val="28538D"/>
                </a:solidFill>
                <a:latin typeface="Canva Sans"/>
                <a:ea typeface="Canva Sans"/>
                <a:cs typeface="Canva Sans"/>
                <a:sym typeface="Canva Sans"/>
              </a:rPr>
              <a:t>Keep doing this for at least 5 minutes.</a:t>
            </a:r>
          </a:p>
          <a:p>
            <a:pPr algn="l">
              <a:lnSpc>
                <a:spcPts val="3919"/>
              </a:lnSpc>
            </a:pPr>
            <a:endParaRPr lang="en-US" sz="2799">
              <a:solidFill>
                <a:srgbClr val="28538D"/>
              </a:solidFill>
              <a:latin typeface="Canva Sans"/>
              <a:ea typeface="Canva Sans"/>
              <a:cs typeface="Canva Sans"/>
              <a:sym typeface="Canva Sans"/>
            </a:endParaRPr>
          </a:p>
        </p:txBody>
      </p:sp>
      <p:sp>
        <p:nvSpPr>
          <p:cNvPr id="5" name="Freeform 5"/>
          <p:cNvSpPr/>
          <p:nvPr/>
        </p:nvSpPr>
        <p:spPr>
          <a:xfrm>
            <a:off x="13264988" y="3086100"/>
            <a:ext cx="3353562" cy="4114800"/>
          </a:xfrm>
          <a:custGeom>
            <a:avLst/>
            <a:gdLst/>
            <a:ahLst/>
            <a:cxnLst/>
            <a:rect l="l" t="t" r="r" b="b"/>
            <a:pathLst>
              <a:path w="3353562" h="4114800">
                <a:moveTo>
                  <a:pt x="0" y="0"/>
                </a:moveTo>
                <a:lnTo>
                  <a:pt x="3353562" y="0"/>
                </a:lnTo>
                <a:lnTo>
                  <a:pt x="335356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TextBox 6"/>
          <p:cNvSpPr txBox="1"/>
          <p:nvPr/>
        </p:nvSpPr>
        <p:spPr>
          <a:xfrm>
            <a:off x="1065283" y="777871"/>
            <a:ext cx="13467666" cy="811530"/>
          </a:xfrm>
          <a:prstGeom prst="rect">
            <a:avLst/>
          </a:prstGeom>
        </p:spPr>
        <p:txBody>
          <a:bodyPr lIns="0" tIns="0" rIns="0" bIns="0" rtlCol="0" anchor="t">
            <a:spAutoFit/>
          </a:bodyPr>
          <a:lstStyle/>
          <a:p>
            <a:pPr algn="l">
              <a:lnSpc>
                <a:spcPts val="6720"/>
              </a:lnSpc>
            </a:pPr>
            <a:r>
              <a:rPr lang="en-US" sz="4800" b="1">
                <a:solidFill>
                  <a:srgbClr val="28538D"/>
                </a:solidFill>
                <a:latin typeface="Canva Sans Bold"/>
                <a:ea typeface="Canva Sans Bold"/>
                <a:cs typeface="Canva Sans Bold"/>
                <a:sym typeface="Canva Sans Bold"/>
              </a:rPr>
              <a:t>Mindfulness activity 2 - breathing exercises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768346"/>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Using the Mentor Toolkit</a:t>
            </a:r>
          </a:p>
        </p:txBody>
      </p:sp>
      <p:sp>
        <p:nvSpPr>
          <p:cNvPr id="5" name="TextBox 5"/>
          <p:cNvSpPr txBox="1"/>
          <p:nvPr/>
        </p:nvSpPr>
        <p:spPr>
          <a:xfrm>
            <a:off x="1065283" y="1829110"/>
            <a:ext cx="15521664" cy="8967470"/>
          </a:xfrm>
          <a:prstGeom prst="rect">
            <a:avLst/>
          </a:prstGeom>
        </p:spPr>
        <p:txBody>
          <a:bodyPr lIns="0" tIns="0" rIns="0" bIns="0" rtlCol="0" anchor="t">
            <a:spAutoFit/>
          </a:bodyPr>
          <a:lstStyle/>
          <a:p>
            <a:pPr algn="l">
              <a:lnSpc>
                <a:spcPts val="4480"/>
              </a:lnSpc>
            </a:pPr>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Please download a copy of this presentation onto your own computer </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Feel to free to edit and adapt these resources to suit your mentoring style </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You do not have to (and should not!) use all the activities in this pack, choose the resources that you think will work best for you and your mentee</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If using for an online session, screen share and complete the activities together</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The times given are an estimate - you may find they take less or more time, depending on you and your mentee. </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algn="l">
              <a:lnSpc>
                <a:spcPts val="4480"/>
              </a:lnSpc>
            </a:pPr>
            <a:endParaRPr lang="en-US" sz="3200" i="1">
              <a:solidFill>
                <a:srgbClr val="28538D"/>
              </a:solidFill>
              <a:latin typeface="Canva Sans Italics"/>
              <a:ea typeface="Canva Sans Italics"/>
              <a:cs typeface="Canva Sans Italics"/>
              <a:sym typeface="Canva Sans Italics"/>
            </a:endParaRPr>
          </a:p>
          <a:p>
            <a:pPr algn="l">
              <a:lnSpc>
                <a:spcPts val="4480"/>
              </a:lnSpc>
              <a:spcBef>
                <a:spcPct val="0"/>
              </a:spcBef>
            </a:pPr>
            <a:endParaRPr lang="en-US" sz="3200" i="1">
              <a:solidFill>
                <a:srgbClr val="28538D"/>
              </a:solidFill>
              <a:latin typeface="Canva Sans Italics"/>
              <a:ea typeface="Canva Sans Italics"/>
              <a:cs typeface="Canva Sans Italics"/>
              <a:sym typeface="Canva Sans Itali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2165286"/>
            <a:ext cx="10284768" cy="8039100"/>
          </a:xfrm>
          <a:prstGeom prst="rect">
            <a:avLst/>
          </a:prstGeom>
        </p:spPr>
        <p:txBody>
          <a:bodyPr lIns="0" tIns="0" rIns="0" bIns="0" rtlCol="0" anchor="t">
            <a:spAutoFit/>
          </a:bodyPr>
          <a:lstStyle/>
          <a:p>
            <a:pPr algn="l">
              <a:lnSpc>
                <a:spcPts val="3919"/>
              </a:lnSpc>
            </a:pPr>
            <a:r>
              <a:rPr lang="en-US" sz="2799">
                <a:solidFill>
                  <a:srgbClr val="28538D"/>
                </a:solidFill>
                <a:latin typeface="Canva Sans"/>
                <a:ea typeface="Canva Sans"/>
                <a:cs typeface="Canva Sans"/>
                <a:sym typeface="Canva Sans"/>
              </a:rPr>
              <a:t>Mindful colouring asks us to focus on how we choose and apply colour in a design to </a:t>
            </a:r>
            <a:r>
              <a:rPr lang="en-US" sz="2799" b="1">
                <a:solidFill>
                  <a:srgbClr val="28538D"/>
                </a:solidFill>
                <a:latin typeface="Canva Sans Bold"/>
                <a:ea typeface="Canva Sans Bold"/>
                <a:cs typeface="Canva Sans Bold"/>
                <a:sym typeface="Canva Sans Bold"/>
              </a:rPr>
              <a:t>bring our awareness to the present moment</a:t>
            </a:r>
            <a:r>
              <a:rPr lang="en-US" sz="2799">
                <a:solidFill>
                  <a:srgbClr val="28538D"/>
                </a:solidFill>
                <a:latin typeface="Canva Sans"/>
                <a:ea typeface="Canva Sans"/>
                <a:cs typeface="Canva Sans"/>
                <a:sym typeface="Canva Sans"/>
              </a:rPr>
              <a:t>. Colouring may seem trivial, but the process is</a:t>
            </a:r>
            <a:r>
              <a:rPr lang="en-US" sz="2799" b="1">
                <a:solidFill>
                  <a:srgbClr val="28538D"/>
                </a:solidFill>
                <a:latin typeface="Canva Sans Bold"/>
                <a:ea typeface="Canva Sans Bold"/>
                <a:cs typeface="Canva Sans Bold"/>
                <a:sym typeface="Canva Sans Bold"/>
              </a:rPr>
              <a:t> similar to meditation</a:t>
            </a:r>
            <a:r>
              <a:rPr lang="en-US" sz="2799">
                <a:solidFill>
                  <a:srgbClr val="28538D"/>
                </a:solidFill>
                <a:latin typeface="Canva Sans"/>
                <a:ea typeface="Canva Sans"/>
                <a:cs typeface="Canva Sans"/>
                <a:sym typeface="Canva Sans"/>
              </a:rPr>
              <a:t>, where we let go of any stressful thoughts that we are having at the time. Mandalas –such as this image here – are often a good choice to colour. The intricate but repetitive pattern helps us to focus on mindfulness thoughts. </a:t>
            </a:r>
          </a:p>
          <a:p>
            <a:pPr algn="l">
              <a:lnSpc>
                <a:spcPts val="3919"/>
              </a:lnSpc>
            </a:pPr>
            <a:endParaRPr lang="en-US" sz="2799">
              <a:solidFill>
                <a:srgbClr val="28538D"/>
              </a:solidFill>
              <a:latin typeface="Canva Sans"/>
              <a:ea typeface="Canva Sans"/>
              <a:cs typeface="Canva Sans"/>
              <a:sym typeface="Canva Sans"/>
            </a:endParaRPr>
          </a:p>
          <a:p>
            <a:pPr algn="l">
              <a:lnSpc>
                <a:spcPts val="3919"/>
              </a:lnSpc>
            </a:pPr>
            <a:r>
              <a:rPr lang="en-US" sz="2799">
                <a:solidFill>
                  <a:srgbClr val="28538D"/>
                </a:solidFill>
                <a:latin typeface="Canva Sans"/>
                <a:ea typeface="Canva Sans"/>
                <a:cs typeface="Canva Sans"/>
                <a:sym typeface="Canva Sans"/>
              </a:rPr>
              <a:t>If you would like to try some colouring to calm you during stressful moments, there are many resources online available for free download. Here are some suggested ones: </a:t>
            </a:r>
          </a:p>
          <a:p>
            <a:pPr algn="l">
              <a:lnSpc>
                <a:spcPts val="3919"/>
              </a:lnSpc>
            </a:pPr>
            <a:r>
              <a:rPr lang="en-US" sz="2799" u="sng">
                <a:solidFill>
                  <a:srgbClr val="28538D"/>
                </a:solidFill>
                <a:latin typeface="Canva Sans"/>
                <a:ea typeface="Canva Sans"/>
                <a:cs typeface="Canva Sans"/>
                <a:sym typeface="Canva Sans"/>
                <a:hlinkClick r:id="rId5" tooltip="https://youthfocus.com.au/wp-content/uploads/2018/04/YF_Mindful-Colouring_FA.pdf"/>
              </a:rPr>
              <a:t>Link 1</a:t>
            </a:r>
          </a:p>
          <a:p>
            <a:pPr algn="l">
              <a:lnSpc>
                <a:spcPts val="3919"/>
              </a:lnSpc>
            </a:pPr>
            <a:r>
              <a:rPr lang="en-US" sz="2799" u="sng">
                <a:solidFill>
                  <a:srgbClr val="28538D"/>
                </a:solidFill>
                <a:latin typeface="Canva Sans"/>
                <a:ea typeface="Canva Sans"/>
                <a:cs typeface="Canva Sans"/>
                <a:sym typeface="Canva Sans"/>
                <a:hlinkClick r:id="rId6" tooltip="https://www.justcolor.net/relaxation/coloring-mandalas/"/>
              </a:rPr>
              <a:t>Link 2</a:t>
            </a:r>
          </a:p>
          <a:p>
            <a:pPr algn="l">
              <a:lnSpc>
                <a:spcPts val="4480"/>
              </a:lnSpc>
            </a:pPr>
            <a:endParaRPr lang="en-US" sz="2799" u="sng">
              <a:solidFill>
                <a:srgbClr val="28538D"/>
              </a:solidFill>
              <a:latin typeface="Canva Sans"/>
              <a:ea typeface="Canva Sans"/>
              <a:cs typeface="Canva Sans"/>
              <a:sym typeface="Canva Sans"/>
              <a:hlinkClick r:id="rId6" tooltip="https://www.justcolor.net/relaxation/coloring-mandalas/"/>
            </a:endParaRPr>
          </a:p>
          <a:p>
            <a:pPr algn="l">
              <a:lnSpc>
                <a:spcPts val="4480"/>
              </a:lnSpc>
            </a:pPr>
            <a:endParaRPr lang="en-US" sz="2799" u="sng">
              <a:solidFill>
                <a:srgbClr val="28538D"/>
              </a:solidFill>
              <a:latin typeface="Canva Sans"/>
              <a:ea typeface="Canva Sans"/>
              <a:cs typeface="Canva Sans"/>
              <a:sym typeface="Canva Sans"/>
              <a:hlinkClick r:id="rId6" tooltip="https://www.justcolor.net/relaxation/coloring-mandalas/"/>
            </a:endParaRPr>
          </a:p>
        </p:txBody>
      </p:sp>
      <p:sp>
        <p:nvSpPr>
          <p:cNvPr id="5" name="Freeform 5"/>
          <p:cNvSpPr/>
          <p:nvPr/>
        </p:nvSpPr>
        <p:spPr>
          <a:xfrm>
            <a:off x="11743171" y="2920976"/>
            <a:ext cx="5104309" cy="5112760"/>
          </a:xfrm>
          <a:custGeom>
            <a:avLst/>
            <a:gdLst/>
            <a:ahLst/>
            <a:cxnLst/>
            <a:rect l="l" t="t" r="r" b="b"/>
            <a:pathLst>
              <a:path w="5104309" h="5112760">
                <a:moveTo>
                  <a:pt x="0" y="0"/>
                </a:moveTo>
                <a:lnTo>
                  <a:pt x="5104310" y="0"/>
                </a:lnTo>
                <a:lnTo>
                  <a:pt x="5104310" y="5112760"/>
                </a:lnTo>
                <a:lnTo>
                  <a:pt x="0" y="5112760"/>
                </a:lnTo>
                <a:lnTo>
                  <a:pt x="0" y="0"/>
                </a:lnTo>
                <a:close/>
              </a:path>
            </a:pathLst>
          </a:custGeom>
          <a:blipFill>
            <a:blip r:embed="rId7"/>
            <a:stretch>
              <a:fillRect/>
            </a:stretch>
          </a:blipFill>
        </p:spPr>
        <p:txBody>
          <a:bodyPr/>
          <a:lstStyle/>
          <a:p>
            <a:endParaRPr lang="en-GB"/>
          </a:p>
        </p:txBody>
      </p:sp>
      <p:sp>
        <p:nvSpPr>
          <p:cNvPr id="6" name="TextBox 6"/>
          <p:cNvSpPr txBox="1"/>
          <p:nvPr/>
        </p:nvSpPr>
        <p:spPr>
          <a:xfrm>
            <a:off x="1065283" y="768346"/>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Mindfulness activity 3 - colouring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2174811"/>
            <a:ext cx="14558123" cy="6852920"/>
          </a:xfrm>
          <a:prstGeom prst="rect">
            <a:avLst/>
          </a:prstGeom>
        </p:spPr>
        <p:txBody>
          <a:bodyPr lIns="0" tIns="0" rIns="0" bIns="0" rtlCol="0" anchor="t">
            <a:spAutoFit/>
          </a:bodyPr>
          <a:lstStyle/>
          <a:p>
            <a:pPr algn="l">
              <a:lnSpc>
                <a:spcPts val="4199"/>
              </a:lnSpc>
            </a:pPr>
            <a:r>
              <a:rPr lang="en-US" sz="2999" b="1">
                <a:solidFill>
                  <a:srgbClr val="C74A25"/>
                </a:solidFill>
                <a:latin typeface="Canva Sans Bold"/>
                <a:ea typeface="Canva Sans Bold"/>
                <a:cs typeface="Canva Sans Bold"/>
                <a:sym typeface="Canva Sans Bold"/>
              </a:rPr>
              <a:t>Introduction</a:t>
            </a:r>
          </a:p>
          <a:p>
            <a:pPr algn="l">
              <a:lnSpc>
                <a:spcPts val="4199"/>
              </a:lnSpc>
            </a:pPr>
            <a:r>
              <a:rPr lang="en-US" sz="2999">
                <a:solidFill>
                  <a:srgbClr val="28538D"/>
                </a:solidFill>
                <a:latin typeface="Canva Sans"/>
                <a:ea typeface="Canva Sans"/>
                <a:cs typeface="Canva Sans"/>
                <a:sym typeface="Canva Sans"/>
              </a:rPr>
              <a:t>Not getting enough sleep can be a major contributor to high levels of stress. It diminishes our cognitive function, which can lead to heightened anxiety, irritability, and difficulty coping with everyday challenges, ultimately increasing our overall stress levels. Therefore, it is important to follow proper bedtime habits to ensure a good night’s sleep. </a:t>
            </a:r>
          </a:p>
          <a:p>
            <a:pPr algn="l">
              <a:lnSpc>
                <a:spcPts val="4199"/>
              </a:lnSpc>
            </a:pPr>
            <a:endParaRPr lang="en-US" sz="2999">
              <a:solidFill>
                <a:srgbClr val="28538D"/>
              </a:solidFill>
              <a:latin typeface="Canva Sans"/>
              <a:ea typeface="Canva Sans"/>
              <a:cs typeface="Canva Sans"/>
              <a:sym typeface="Canva Sans"/>
            </a:endParaRPr>
          </a:p>
          <a:p>
            <a:pPr algn="l">
              <a:lnSpc>
                <a:spcPts val="4199"/>
              </a:lnSpc>
            </a:pPr>
            <a:r>
              <a:rPr lang="en-US" sz="2999" b="1">
                <a:solidFill>
                  <a:srgbClr val="C74A25"/>
                </a:solidFill>
                <a:latin typeface="Canva Sans Bold"/>
                <a:ea typeface="Canva Sans Bold"/>
                <a:cs typeface="Canva Sans Bold"/>
                <a:sym typeface="Canva Sans Bold"/>
              </a:rPr>
              <a:t>Goal</a:t>
            </a:r>
          </a:p>
          <a:p>
            <a:pPr algn="l">
              <a:lnSpc>
                <a:spcPts val="4199"/>
              </a:lnSpc>
            </a:pPr>
            <a:r>
              <a:rPr lang="en-US" sz="2999">
                <a:solidFill>
                  <a:srgbClr val="28538D"/>
                </a:solidFill>
                <a:latin typeface="Canva Sans"/>
                <a:ea typeface="Canva Sans"/>
                <a:cs typeface="Canva Sans"/>
                <a:sym typeface="Canva Sans"/>
              </a:rPr>
              <a:t>Guide your mentee through the tips to aid a guide nights sleep</a:t>
            </a:r>
          </a:p>
          <a:p>
            <a:pPr algn="l">
              <a:lnSpc>
                <a:spcPts val="4199"/>
              </a:lnSpc>
            </a:pPr>
            <a:r>
              <a:rPr lang="en-US" sz="2999">
                <a:solidFill>
                  <a:srgbClr val="28538D"/>
                </a:solidFill>
                <a:latin typeface="Canva Sans"/>
                <a:ea typeface="Canva Sans"/>
                <a:cs typeface="Canva Sans"/>
                <a:sym typeface="Canva Sans"/>
              </a:rPr>
              <a:t>Instructions</a:t>
            </a:r>
          </a:p>
          <a:p>
            <a:pPr algn="l">
              <a:lnSpc>
                <a:spcPts val="4199"/>
              </a:lnSpc>
            </a:pPr>
            <a:r>
              <a:rPr lang="en-US" sz="2999">
                <a:solidFill>
                  <a:srgbClr val="28538D"/>
                </a:solidFill>
                <a:latin typeface="Canva Sans"/>
                <a:ea typeface="Canva Sans"/>
                <a:cs typeface="Canva Sans"/>
                <a:sym typeface="Canva Sans"/>
              </a:rPr>
              <a:t>Share your screen and discuss the tips together </a:t>
            </a:r>
          </a:p>
          <a:p>
            <a:pPr algn="l">
              <a:lnSpc>
                <a:spcPts val="4199"/>
              </a:lnSpc>
            </a:pPr>
            <a:r>
              <a:rPr lang="en-US" sz="2999" b="1">
                <a:solidFill>
                  <a:srgbClr val="C74A25"/>
                </a:solidFill>
                <a:latin typeface="Canva Sans Bold"/>
                <a:ea typeface="Canva Sans Bold"/>
                <a:cs typeface="Canva Sans Bold"/>
                <a:sym typeface="Canva Sans Bold"/>
              </a:rPr>
              <a:t>Time 5 mins</a:t>
            </a:r>
          </a:p>
          <a:p>
            <a:pPr algn="l">
              <a:lnSpc>
                <a:spcPts val="4759"/>
              </a:lnSpc>
            </a:pPr>
            <a:endParaRPr lang="en-US" sz="2999" b="1">
              <a:solidFill>
                <a:srgbClr val="C74A25"/>
              </a:solidFill>
              <a:latin typeface="Canva Sans Bold"/>
              <a:ea typeface="Canva Sans Bold"/>
              <a:cs typeface="Canva Sans Bold"/>
              <a:sym typeface="Canva Sans Bold"/>
            </a:endParaRPr>
          </a:p>
        </p:txBody>
      </p:sp>
      <p:sp>
        <p:nvSpPr>
          <p:cNvPr id="5" name="TextBox 5"/>
          <p:cNvSpPr txBox="1"/>
          <p:nvPr/>
        </p:nvSpPr>
        <p:spPr>
          <a:xfrm>
            <a:off x="1065283" y="777871"/>
            <a:ext cx="13567823" cy="795020"/>
          </a:xfrm>
          <a:prstGeom prst="rect">
            <a:avLst/>
          </a:prstGeom>
        </p:spPr>
        <p:txBody>
          <a:bodyPr lIns="0" tIns="0" rIns="0" bIns="0" rtlCol="0" anchor="t">
            <a:spAutoFit/>
          </a:bodyPr>
          <a:lstStyle/>
          <a:p>
            <a:pPr algn="l">
              <a:lnSpc>
                <a:spcPts val="6580"/>
              </a:lnSpc>
            </a:pPr>
            <a:r>
              <a:rPr lang="en-US" sz="4700" b="1">
                <a:solidFill>
                  <a:srgbClr val="28538D"/>
                </a:solidFill>
                <a:latin typeface="Canva Sans Bold"/>
                <a:ea typeface="Canva Sans Bold"/>
                <a:cs typeface="Canva Sans Bold"/>
                <a:sym typeface="Canva Sans Bold"/>
              </a:rPr>
              <a:t>Activity 3 - The importance of a good night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a:off x="1028700" y="1886260"/>
            <a:ext cx="15460283" cy="7680054"/>
          </a:xfrm>
          <a:custGeom>
            <a:avLst/>
            <a:gdLst/>
            <a:ahLst/>
            <a:cxnLst/>
            <a:rect l="l" t="t" r="r" b="b"/>
            <a:pathLst>
              <a:path w="15460283" h="7680054">
                <a:moveTo>
                  <a:pt x="0" y="0"/>
                </a:moveTo>
                <a:lnTo>
                  <a:pt x="15460283" y="0"/>
                </a:lnTo>
                <a:lnTo>
                  <a:pt x="15460283" y="7680054"/>
                </a:lnTo>
                <a:lnTo>
                  <a:pt x="0" y="7680054"/>
                </a:lnTo>
                <a:lnTo>
                  <a:pt x="0" y="0"/>
                </a:lnTo>
                <a:close/>
              </a:path>
            </a:pathLst>
          </a:custGeom>
          <a:blipFill>
            <a:blip r:embed="rId3"/>
            <a:stretch>
              <a:fillRect/>
            </a:stretch>
          </a:blipFill>
        </p:spPr>
        <p:txBody>
          <a:bodyPr/>
          <a:lstStyle/>
          <a:p>
            <a:endParaRPr lang="en-GB"/>
          </a:p>
        </p:txBody>
      </p:sp>
      <p:sp>
        <p:nvSpPr>
          <p:cNvPr id="4" name="Freeform 4"/>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1065283" y="777871"/>
            <a:ext cx="13567823" cy="795020"/>
          </a:xfrm>
          <a:prstGeom prst="rect">
            <a:avLst/>
          </a:prstGeom>
        </p:spPr>
        <p:txBody>
          <a:bodyPr lIns="0" tIns="0" rIns="0" bIns="0" rtlCol="0" anchor="t">
            <a:spAutoFit/>
          </a:bodyPr>
          <a:lstStyle/>
          <a:p>
            <a:pPr algn="l">
              <a:lnSpc>
                <a:spcPts val="6580"/>
              </a:lnSpc>
            </a:pPr>
            <a:r>
              <a:rPr lang="en-US" sz="4700" b="1">
                <a:solidFill>
                  <a:srgbClr val="28538D"/>
                </a:solidFill>
                <a:latin typeface="Canva Sans Bold"/>
                <a:ea typeface="Canva Sans Bold"/>
                <a:cs typeface="Canva Sans Bold"/>
                <a:sym typeface="Canva Sans Bold"/>
              </a:rPr>
              <a:t>Activity 3 - The importance of a good night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a:off x="1065283" y="1886260"/>
            <a:ext cx="15432320" cy="7619708"/>
          </a:xfrm>
          <a:custGeom>
            <a:avLst/>
            <a:gdLst/>
            <a:ahLst/>
            <a:cxnLst/>
            <a:rect l="l" t="t" r="r" b="b"/>
            <a:pathLst>
              <a:path w="15432320" h="7619708">
                <a:moveTo>
                  <a:pt x="0" y="0"/>
                </a:moveTo>
                <a:lnTo>
                  <a:pt x="15432319" y="0"/>
                </a:lnTo>
                <a:lnTo>
                  <a:pt x="15432319" y="7619707"/>
                </a:lnTo>
                <a:lnTo>
                  <a:pt x="0" y="7619707"/>
                </a:lnTo>
                <a:lnTo>
                  <a:pt x="0" y="0"/>
                </a:lnTo>
                <a:close/>
              </a:path>
            </a:pathLst>
          </a:custGeom>
          <a:blipFill>
            <a:blip r:embed="rId3"/>
            <a:stretch>
              <a:fillRect/>
            </a:stretch>
          </a:blipFill>
        </p:spPr>
        <p:txBody>
          <a:bodyPr/>
          <a:lstStyle/>
          <a:p>
            <a:endParaRPr lang="en-GB"/>
          </a:p>
        </p:txBody>
      </p:sp>
      <p:sp>
        <p:nvSpPr>
          <p:cNvPr id="4" name="Freeform 4"/>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1065283" y="777871"/>
            <a:ext cx="13567823" cy="795020"/>
          </a:xfrm>
          <a:prstGeom prst="rect">
            <a:avLst/>
          </a:prstGeom>
        </p:spPr>
        <p:txBody>
          <a:bodyPr lIns="0" tIns="0" rIns="0" bIns="0" rtlCol="0" anchor="t">
            <a:spAutoFit/>
          </a:bodyPr>
          <a:lstStyle/>
          <a:p>
            <a:pPr algn="l">
              <a:lnSpc>
                <a:spcPts val="6580"/>
              </a:lnSpc>
            </a:pPr>
            <a:r>
              <a:rPr lang="en-US" sz="4700" b="1">
                <a:solidFill>
                  <a:srgbClr val="28538D"/>
                </a:solidFill>
                <a:latin typeface="Canva Sans Bold"/>
                <a:ea typeface="Canva Sans Bold"/>
                <a:cs typeface="Canva Sans Bold"/>
                <a:sym typeface="Canva Sans Bold"/>
              </a:rPr>
              <a:t>Activity 3 - The importance of a good night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777871"/>
            <a:ext cx="13518456" cy="811530"/>
          </a:xfrm>
          <a:prstGeom prst="rect">
            <a:avLst/>
          </a:prstGeom>
        </p:spPr>
        <p:txBody>
          <a:bodyPr lIns="0" tIns="0" rIns="0" bIns="0" rtlCol="0" anchor="t">
            <a:spAutoFit/>
          </a:bodyPr>
          <a:lstStyle/>
          <a:p>
            <a:pPr algn="l">
              <a:lnSpc>
                <a:spcPts val="6720"/>
              </a:lnSpc>
            </a:pPr>
            <a:r>
              <a:rPr lang="en-US" sz="4800" b="1">
                <a:solidFill>
                  <a:srgbClr val="28538D"/>
                </a:solidFill>
                <a:latin typeface="Canva Sans Bold"/>
                <a:ea typeface="Canva Sans Bold"/>
                <a:cs typeface="Canva Sans Bold"/>
                <a:sym typeface="Canva Sans Bold"/>
              </a:rPr>
              <a:t>Activity 1: Intro to stress management</a:t>
            </a:r>
          </a:p>
        </p:txBody>
      </p:sp>
      <p:sp>
        <p:nvSpPr>
          <p:cNvPr id="5" name="TextBox 5"/>
          <p:cNvSpPr txBox="1"/>
          <p:nvPr/>
        </p:nvSpPr>
        <p:spPr>
          <a:xfrm>
            <a:off x="1065283" y="2098051"/>
            <a:ext cx="16194017" cy="7910830"/>
          </a:xfrm>
          <a:prstGeom prst="rect">
            <a:avLst/>
          </a:prstGeom>
        </p:spPr>
        <p:txBody>
          <a:bodyPr lIns="0" tIns="0" rIns="0" bIns="0" rtlCol="0" anchor="t">
            <a:spAutoFit/>
          </a:bodyPr>
          <a:lstStyle/>
          <a:p>
            <a:pPr algn="l">
              <a:lnSpc>
                <a:spcPts val="3920"/>
              </a:lnSpc>
            </a:pPr>
            <a:r>
              <a:rPr lang="en-US" sz="2800" b="1">
                <a:solidFill>
                  <a:srgbClr val="C74A25"/>
                </a:solidFill>
                <a:latin typeface="Canva Sans Bold"/>
                <a:ea typeface="Canva Sans Bold"/>
                <a:cs typeface="Canva Sans Bold"/>
                <a:sym typeface="Canva Sans Bold"/>
              </a:rPr>
              <a:t>Introduction</a:t>
            </a:r>
          </a:p>
          <a:p>
            <a:pPr algn="l">
              <a:lnSpc>
                <a:spcPts val="3920"/>
              </a:lnSpc>
            </a:pPr>
            <a:r>
              <a:rPr lang="en-US" sz="2800">
                <a:solidFill>
                  <a:srgbClr val="28538D"/>
                </a:solidFill>
                <a:latin typeface="Canva Sans"/>
                <a:ea typeface="Canva Sans"/>
                <a:cs typeface="Canva Sans"/>
                <a:sym typeface="Canva Sans"/>
              </a:rPr>
              <a:t>Stress is how we react when we feel under pressure or threatened. Sometimes, a small amount of stress can help us to complete tasks and feel more energised. But stress can become a problem when it lasts for a long time or is very intense. In some cases, stress can affect our physical and mental health. </a:t>
            </a:r>
          </a:p>
          <a:p>
            <a:pPr algn="l">
              <a:lnSpc>
                <a:spcPts val="3920"/>
              </a:lnSpc>
            </a:pPr>
            <a:r>
              <a:rPr lang="en-US" sz="2800">
                <a:solidFill>
                  <a:srgbClr val="28538D"/>
                </a:solidFill>
                <a:latin typeface="Canva Sans"/>
                <a:ea typeface="Canva Sans"/>
                <a:cs typeface="Canva Sans"/>
                <a:sym typeface="Canva Sans"/>
              </a:rPr>
              <a:t>Being prepared for periods of stress can make it easier to get through them. And knowing how to manage our wellbeing can help us recover after a stressful event. Therefore, it is important to practice recognising when we are stressed, as well as effective management tools. </a:t>
            </a:r>
          </a:p>
          <a:p>
            <a:pPr algn="l">
              <a:lnSpc>
                <a:spcPts val="3920"/>
              </a:lnSpc>
            </a:pPr>
            <a:r>
              <a:rPr lang="en-US" sz="2800" b="1">
                <a:solidFill>
                  <a:srgbClr val="C74A25"/>
                </a:solidFill>
                <a:latin typeface="Canva Sans Bold"/>
                <a:ea typeface="Canva Sans Bold"/>
                <a:cs typeface="Canva Sans Bold"/>
                <a:sym typeface="Canva Sans Bold"/>
              </a:rPr>
              <a:t>Goal</a:t>
            </a:r>
          </a:p>
          <a:p>
            <a:pPr algn="l">
              <a:lnSpc>
                <a:spcPts val="3920"/>
              </a:lnSpc>
            </a:pPr>
            <a:r>
              <a:rPr lang="en-US" sz="2800">
                <a:solidFill>
                  <a:srgbClr val="28538D"/>
                </a:solidFill>
                <a:latin typeface="Canva Sans"/>
                <a:ea typeface="Canva Sans"/>
                <a:cs typeface="Canva Sans"/>
                <a:sym typeface="Canva Sans"/>
              </a:rPr>
              <a:t>Guide your mentee through recognising stress, as well as introducing management tools, before exploring some of these tools further in the next activities  </a:t>
            </a:r>
          </a:p>
          <a:p>
            <a:pPr algn="l">
              <a:lnSpc>
                <a:spcPts val="3920"/>
              </a:lnSpc>
            </a:pPr>
            <a:r>
              <a:rPr lang="en-US" sz="2800" b="1">
                <a:solidFill>
                  <a:srgbClr val="C74A25"/>
                </a:solidFill>
                <a:latin typeface="Canva Sans Bold"/>
                <a:ea typeface="Canva Sans Bold"/>
                <a:cs typeface="Canva Sans Bold"/>
                <a:sym typeface="Canva Sans Bold"/>
              </a:rPr>
              <a:t>Instructions</a:t>
            </a:r>
          </a:p>
          <a:p>
            <a:pPr algn="l">
              <a:lnSpc>
                <a:spcPts val="3920"/>
              </a:lnSpc>
            </a:pPr>
            <a:r>
              <a:rPr lang="en-US" sz="2800">
                <a:solidFill>
                  <a:srgbClr val="28538D"/>
                </a:solidFill>
                <a:latin typeface="Canva Sans"/>
                <a:ea typeface="Canva Sans"/>
                <a:cs typeface="Canva Sans"/>
                <a:sym typeface="Canva Sans"/>
              </a:rPr>
              <a:t>Share your screen and read through the resources with your mentee, and discuss the prompt questions</a:t>
            </a:r>
          </a:p>
          <a:p>
            <a:pPr algn="l">
              <a:lnSpc>
                <a:spcPts val="3920"/>
              </a:lnSpc>
            </a:pPr>
            <a:r>
              <a:rPr lang="en-US" sz="2800" b="1">
                <a:solidFill>
                  <a:srgbClr val="C74A25"/>
                </a:solidFill>
                <a:latin typeface="Canva Sans Bold"/>
                <a:ea typeface="Canva Sans Bold"/>
                <a:cs typeface="Canva Sans Bold"/>
                <a:sym typeface="Canva Sans Bold"/>
              </a:rPr>
              <a:t>Time 15 - 20 mins </a:t>
            </a:r>
          </a:p>
          <a:p>
            <a:pPr algn="l">
              <a:lnSpc>
                <a:spcPts val="3920"/>
              </a:lnSpc>
              <a:spcBef>
                <a:spcPct val="0"/>
              </a:spcBef>
            </a:pPr>
            <a:endParaRPr lang="en-US" sz="2800" b="1">
              <a:solidFill>
                <a:srgbClr val="C74A25"/>
              </a:solidFill>
              <a:latin typeface="Canva Sans Bold"/>
              <a:ea typeface="Canva Sans Bold"/>
              <a:cs typeface="Canva Sans Bold"/>
              <a:sym typeface="Canva Sans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1405003"/>
            <a:ext cx="15492007" cy="9420225"/>
          </a:xfrm>
          <a:prstGeom prst="rect">
            <a:avLst/>
          </a:prstGeom>
        </p:spPr>
        <p:txBody>
          <a:bodyPr lIns="0" tIns="0" rIns="0" bIns="0" rtlCol="0" anchor="t">
            <a:spAutoFit/>
          </a:bodyPr>
          <a:lstStyle/>
          <a:p>
            <a:pPr algn="l">
              <a:lnSpc>
                <a:spcPts val="3920"/>
              </a:lnSpc>
            </a:pPr>
            <a:r>
              <a:rPr lang="en-US" sz="2800">
                <a:solidFill>
                  <a:srgbClr val="28538D"/>
                </a:solidFill>
                <a:latin typeface="Canva Sans"/>
                <a:ea typeface="Canva Sans"/>
                <a:cs typeface="Canva Sans"/>
                <a:sym typeface="Canva Sans"/>
              </a:rPr>
              <a:t>Many things can cause stress. You might feel stressed because of one big event or situation in your life. Or it might be a build-up of lots of smaller things. This might make it harder for you to identify what's making you feel stressed, or to explain it to other people</a:t>
            </a:r>
            <a:r>
              <a:rPr lang="en-US" sz="2800">
                <a:solidFill>
                  <a:srgbClr val="C74A25"/>
                </a:solidFill>
                <a:latin typeface="Canva Sans"/>
                <a:ea typeface="Canva Sans"/>
                <a:cs typeface="Canva Sans"/>
                <a:sym typeface="Canva Sans"/>
              </a:rPr>
              <a:t>.</a:t>
            </a:r>
          </a:p>
          <a:p>
            <a:pPr algn="l">
              <a:lnSpc>
                <a:spcPts val="3920"/>
              </a:lnSpc>
            </a:pPr>
            <a:endParaRPr lang="en-US" sz="2800">
              <a:solidFill>
                <a:srgbClr val="C74A25"/>
              </a:solidFill>
              <a:latin typeface="Canva Sans"/>
              <a:ea typeface="Canva Sans"/>
              <a:cs typeface="Canva Sans"/>
              <a:sym typeface="Canva Sans"/>
            </a:endParaRPr>
          </a:p>
          <a:p>
            <a:pPr algn="l">
              <a:lnSpc>
                <a:spcPts val="3500"/>
              </a:lnSpc>
            </a:pPr>
            <a:r>
              <a:rPr lang="en-US" sz="2500" b="1">
                <a:solidFill>
                  <a:srgbClr val="28538D"/>
                </a:solidFill>
                <a:latin typeface="Canva Sans Bold"/>
                <a:ea typeface="Canva Sans Bold"/>
                <a:cs typeface="Canva Sans Bold"/>
                <a:sym typeface="Canva Sans Bold"/>
              </a:rPr>
              <a:t>You may experience stress if you:</a:t>
            </a:r>
          </a:p>
          <a:p>
            <a:pPr algn="l">
              <a:lnSpc>
                <a:spcPts val="3500"/>
              </a:lnSpc>
            </a:pPr>
            <a:r>
              <a:rPr lang="en-US" sz="2500" i="1">
                <a:solidFill>
                  <a:srgbClr val="28538D"/>
                </a:solidFill>
                <a:latin typeface="Canva Sans Italics"/>
                <a:ea typeface="Canva Sans Italics"/>
                <a:cs typeface="Canva Sans Italics"/>
                <a:sym typeface="Canva Sans Italics"/>
              </a:rPr>
              <a:t>•Feel under lots of pressure</a:t>
            </a:r>
          </a:p>
          <a:p>
            <a:pPr algn="l">
              <a:lnSpc>
                <a:spcPts val="3500"/>
              </a:lnSpc>
            </a:pPr>
            <a:r>
              <a:rPr lang="en-US" sz="2500" i="1">
                <a:solidFill>
                  <a:srgbClr val="28538D"/>
                </a:solidFill>
                <a:latin typeface="Canva Sans Italics"/>
                <a:ea typeface="Canva Sans Italics"/>
                <a:cs typeface="Canva Sans Italics"/>
                <a:sym typeface="Canva Sans Italics"/>
              </a:rPr>
              <a:t>•Face big changes in your life</a:t>
            </a:r>
          </a:p>
          <a:p>
            <a:pPr algn="l">
              <a:lnSpc>
                <a:spcPts val="3500"/>
              </a:lnSpc>
            </a:pPr>
            <a:r>
              <a:rPr lang="en-US" sz="2500" i="1">
                <a:solidFill>
                  <a:srgbClr val="28538D"/>
                </a:solidFill>
                <a:latin typeface="Canva Sans Italics"/>
                <a:ea typeface="Canva Sans Italics"/>
                <a:cs typeface="Canva Sans Italics"/>
                <a:sym typeface="Canva Sans Italics"/>
              </a:rPr>
              <a:t>•Are worried about something</a:t>
            </a:r>
          </a:p>
          <a:p>
            <a:pPr algn="l">
              <a:lnSpc>
                <a:spcPts val="3500"/>
              </a:lnSpc>
            </a:pPr>
            <a:r>
              <a:rPr lang="en-US" sz="2500" i="1">
                <a:solidFill>
                  <a:srgbClr val="28538D"/>
                </a:solidFill>
                <a:latin typeface="Canva Sans Italics"/>
                <a:ea typeface="Canva Sans Italics"/>
                <a:cs typeface="Canva Sans Italics"/>
                <a:sym typeface="Canva Sans Italics"/>
              </a:rPr>
              <a:t>•Don't have much or any control over the outcome of a situation</a:t>
            </a:r>
          </a:p>
          <a:p>
            <a:pPr algn="l">
              <a:lnSpc>
                <a:spcPts val="3500"/>
              </a:lnSpc>
            </a:pPr>
            <a:r>
              <a:rPr lang="en-US" sz="2500" i="1">
                <a:solidFill>
                  <a:srgbClr val="28538D"/>
                </a:solidFill>
                <a:latin typeface="Canva Sans Italics"/>
                <a:ea typeface="Canva Sans Italics"/>
                <a:cs typeface="Canva Sans Italics"/>
                <a:sym typeface="Canva Sans Italics"/>
              </a:rPr>
              <a:t>•Have responsibilities that you find overwhelming</a:t>
            </a:r>
          </a:p>
          <a:p>
            <a:pPr algn="l">
              <a:lnSpc>
                <a:spcPts val="3500"/>
              </a:lnSpc>
            </a:pPr>
            <a:r>
              <a:rPr lang="en-US" sz="2500" i="1">
                <a:solidFill>
                  <a:srgbClr val="28538D"/>
                </a:solidFill>
                <a:latin typeface="Canva Sans Italics"/>
                <a:ea typeface="Canva Sans Italics"/>
                <a:cs typeface="Canva Sans Italics"/>
                <a:sym typeface="Canva Sans Italics"/>
              </a:rPr>
              <a:t>•Don't have enough work, activities or change in your life</a:t>
            </a:r>
          </a:p>
          <a:p>
            <a:pPr algn="l">
              <a:lnSpc>
                <a:spcPts val="3500"/>
              </a:lnSpc>
            </a:pPr>
            <a:r>
              <a:rPr lang="en-US" sz="2500" i="1">
                <a:solidFill>
                  <a:srgbClr val="28538D"/>
                </a:solidFill>
                <a:latin typeface="Canva Sans Italics"/>
                <a:ea typeface="Canva Sans Italics"/>
                <a:cs typeface="Canva Sans Italics"/>
                <a:sym typeface="Canva Sans Italics"/>
              </a:rPr>
              <a:t>•Experience discrimination, hate or abuse</a:t>
            </a:r>
          </a:p>
          <a:p>
            <a:pPr algn="l">
              <a:lnSpc>
                <a:spcPts val="3499"/>
              </a:lnSpc>
            </a:pPr>
            <a:r>
              <a:rPr lang="en-US" sz="2499" i="1">
                <a:solidFill>
                  <a:srgbClr val="28538D"/>
                </a:solidFill>
                <a:latin typeface="Canva Sans Italics"/>
                <a:ea typeface="Canva Sans Italics"/>
                <a:cs typeface="Canva Sans Italics"/>
                <a:sym typeface="Canva Sans Italics"/>
              </a:rPr>
              <a:t>•Are going through a period of uncertainty</a:t>
            </a:r>
          </a:p>
          <a:p>
            <a:pPr algn="l">
              <a:lnSpc>
                <a:spcPts val="3919"/>
              </a:lnSpc>
            </a:pPr>
            <a:endParaRPr lang="en-US" sz="2499" i="1">
              <a:solidFill>
                <a:srgbClr val="28538D"/>
              </a:solidFill>
              <a:latin typeface="Canva Sans Italics"/>
              <a:ea typeface="Canva Sans Italics"/>
              <a:cs typeface="Canva Sans Italics"/>
              <a:sym typeface="Canva Sans Italics"/>
            </a:endParaRPr>
          </a:p>
          <a:p>
            <a:pPr algn="l">
              <a:lnSpc>
                <a:spcPts val="3919"/>
              </a:lnSpc>
            </a:pPr>
            <a:r>
              <a:rPr lang="en-US" sz="2799" b="1">
                <a:solidFill>
                  <a:srgbClr val="C74A25"/>
                </a:solidFill>
                <a:latin typeface="Canva Sans Bold"/>
                <a:ea typeface="Canva Sans Bold"/>
                <a:cs typeface="Canva Sans Bold"/>
                <a:sym typeface="Canva Sans Bold"/>
              </a:rPr>
              <a:t>Prompt questions: </a:t>
            </a:r>
          </a:p>
          <a:p>
            <a:pPr algn="l">
              <a:lnSpc>
                <a:spcPts val="3919"/>
              </a:lnSpc>
            </a:pPr>
            <a:r>
              <a:rPr lang="en-US" sz="2799">
                <a:solidFill>
                  <a:srgbClr val="C74A25"/>
                </a:solidFill>
                <a:latin typeface="Canva Sans"/>
                <a:ea typeface="Canva Sans"/>
                <a:cs typeface="Canva Sans"/>
                <a:sym typeface="Canva Sans"/>
              </a:rPr>
              <a:t>•Have you ever experienced stress?</a:t>
            </a:r>
          </a:p>
          <a:p>
            <a:pPr algn="l">
              <a:lnSpc>
                <a:spcPts val="3919"/>
              </a:lnSpc>
            </a:pPr>
            <a:r>
              <a:rPr lang="en-US" sz="2799">
                <a:solidFill>
                  <a:srgbClr val="C74A25"/>
                </a:solidFill>
                <a:latin typeface="Canva Sans"/>
                <a:ea typeface="Canva Sans"/>
                <a:cs typeface="Canva Sans"/>
                <a:sym typeface="Canva Sans"/>
              </a:rPr>
              <a:t>•If so, when and why? </a:t>
            </a:r>
          </a:p>
          <a:p>
            <a:pPr algn="l">
              <a:lnSpc>
                <a:spcPts val="3919"/>
              </a:lnSpc>
            </a:pPr>
            <a:r>
              <a:rPr lang="en-US" sz="2799">
                <a:solidFill>
                  <a:srgbClr val="C74A25"/>
                </a:solidFill>
                <a:latin typeface="Canva Sans"/>
                <a:ea typeface="Canva Sans"/>
                <a:cs typeface="Canva Sans"/>
                <a:sym typeface="Canva Sans"/>
              </a:rPr>
              <a:t>•How did the stress affect you and your daily life? </a:t>
            </a:r>
          </a:p>
          <a:p>
            <a:pPr algn="l">
              <a:lnSpc>
                <a:spcPts val="3780"/>
              </a:lnSpc>
            </a:pPr>
            <a:endParaRPr lang="en-US" sz="2799">
              <a:solidFill>
                <a:srgbClr val="C74A25"/>
              </a:solidFill>
              <a:latin typeface="Canva Sans"/>
              <a:ea typeface="Canva Sans"/>
              <a:cs typeface="Canva Sans"/>
              <a:sym typeface="Canva Sans"/>
            </a:endParaRPr>
          </a:p>
          <a:p>
            <a:pPr algn="l">
              <a:lnSpc>
                <a:spcPts val="4480"/>
              </a:lnSpc>
              <a:spcBef>
                <a:spcPct val="0"/>
              </a:spcBef>
            </a:pPr>
            <a:endParaRPr lang="en-US" sz="2799">
              <a:solidFill>
                <a:srgbClr val="C74A25"/>
              </a:solidFill>
              <a:latin typeface="Canva Sans"/>
              <a:ea typeface="Canva Sans"/>
              <a:cs typeface="Canva Sans"/>
              <a:sym typeface="Canva Sans"/>
            </a:endParaRPr>
          </a:p>
        </p:txBody>
      </p:sp>
      <p:sp>
        <p:nvSpPr>
          <p:cNvPr id="5" name="Freeform 5"/>
          <p:cNvSpPr/>
          <p:nvPr/>
        </p:nvSpPr>
        <p:spPr>
          <a:xfrm>
            <a:off x="11399552" y="3578895"/>
            <a:ext cx="5121154" cy="5129591"/>
          </a:xfrm>
          <a:custGeom>
            <a:avLst/>
            <a:gdLst/>
            <a:ahLst/>
            <a:cxnLst/>
            <a:rect l="l" t="t" r="r" b="b"/>
            <a:pathLst>
              <a:path w="5121154" h="5129591">
                <a:moveTo>
                  <a:pt x="0" y="0"/>
                </a:moveTo>
                <a:lnTo>
                  <a:pt x="5121155" y="0"/>
                </a:lnTo>
                <a:lnTo>
                  <a:pt x="5121155" y="5129591"/>
                </a:lnTo>
                <a:lnTo>
                  <a:pt x="0" y="5129591"/>
                </a:lnTo>
                <a:lnTo>
                  <a:pt x="0" y="0"/>
                </a:lnTo>
                <a:close/>
              </a:path>
            </a:pathLst>
          </a:custGeom>
          <a:blipFill>
            <a:blip r:embed="rId5"/>
            <a:stretch>
              <a:fillRect/>
            </a:stretch>
          </a:blipFill>
        </p:spPr>
        <p:txBody>
          <a:bodyPr/>
          <a:lstStyle/>
          <a:p>
            <a:endParaRPr lang="en-GB"/>
          </a:p>
        </p:txBody>
      </p:sp>
      <p:sp>
        <p:nvSpPr>
          <p:cNvPr id="6" name="TextBox 6"/>
          <p:cNvSpPr txBox="1"/>
          <p:nvPr/>
        </p:nvSpPr>
        <p:spPr>
          <a:xfrm>
            <a:off x="1028700" y="547052"/>
            <a:ext cx="10997132" cy="811530"/>
          </a:xfrm>
          <a:prstGeom prst="rect">
            <a:avLst/>
          </a:prstGeom>
        </p:spPr>
        <p:txBody>
          <a:bodyPr lIns="0" tIns="0" rIns="0" bIns="0" rtlCol="0" anchor="t">
            <a:spAutoFit/>
          </a:bodyPr>
          <a:lstStyle/>
          <a:p>
            <a:pPr algn="l">
              <a:lnSpc>
                <a:spcPts val="6720"/>
              </a:lnSpc>
            </a:pPr>
            <a:r>
              <a:rPr lang="en-US" sz="4800" b="1">
                <a:solidFill>
                  <a:srgbClr val="C74A25"/>
                </a:solidFill>
                <a:latin typeface="Canva Sans Bold"/>
                <a:ea typeface="Canva Sans Bold"/>
                <a:cs typeface="Canva Sans Bold"/>
                <a:sym typeface="Canva Sans Bold"/>
              </a:rPr>
              <a:t>What causes stress?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a:off x="1028700" y="2124391"/>
            <a:ext cx="15598080" cy="7957557"/>
          </a:xfrm>
          <a:custGeom>
            <a:avLst/>
            <a:gdLst/>
            <a:ahLst/>
            <a:cxnLst/>
            <a:rect l="l" t="t" r="r" b="b"/>
            <a:pathLst>
              <a:path w="15598080" h="7957557">
                <a:moveTo>
                  <a:pt x="0" y="0"/>
                </a:moveTo>
                <a:lnTo>
                  <a:pt x="15598080" y="0"/>
                </a:lnTo>
                <a:lnTo>
                  <a:pt x="15598080" y="7957557"/>
                </a:lnTo>
                <a:lnTo>
                  <a:pt x="0" y="7957557"/>
                </a:lnTo>
                <a:lnTo>
                  <a:pt x="0" y="0"/>
                </a:lnTo>
                <a:close/>
              </a:path>
            </a:pathLst>
          </a:custGeom>
          <a:blipFill>
            <a:blip r:embed="rId3"/>
            <a:stretch>
              <a:fillRect/>
            </a:stretch>
          </a:blipFill>
        </p:spPr>
        <p:txBody>
          <a:bodyPr/>
          <a:lstStyle/>
          <a:p>
            <a:endParaRPr lang="en-GB"/>
          </a:p>
        </p:txBody>
      </p:sp>
      <p:sp>
        <p:nvSpPr>
          <p:cNvPr id="4" name="Freeform 4"/>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1065283" y="768346"/>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Signs and symptoms of stress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a:off x="1065283" y="1924360"/>
            <a:ext cx="16481500" cy="8158177"/>
          </a:xfrm>
          <a:custGeom>
            <a:avLst/>
            <a:gdLst/>
            <a:ahLst/>
            <a:cxnLst/>
            <a:rect l="l" t="t" r="r" b="b"/>
            <a:pathLst>
              <a:path w="16481500" h="8158177">
                <a:moveTo>
                  <a:pt x="0" y="0"/>
                </a:moveTo>
                <a:lnTo>
                  <a:pt x="16481499" y="0"/>
                </a:lnTo>
                <a:lnTo>
                  <a:pt x="16481499" y="8158177"/>
                </a:lnTo>
                <a:lnTo>
                  <a:pt x="0" y="8158177"/>
                </a:lnTo>
                <a:lnTo>
                  <a:pt x="0" y="0"/>
                </a:lnTo>
                <a:close/>
              </a:path>
            </a:pathLst>
          </a:custGeom>
          <a:blipFill>
            <a:blip r:embed="rId3"/>
            <a:stretch>
              <a:fillRect/>
            </a:stretch>
          </a:blipFill>
        </p:spPr>
        <p:txBody>
          <a:bodyPr/>
          <a:lstStyle/>
          <a:p>
            <a:endParaRPr lang="en-GB"/>
          </a:p>
        </p:txBody>
      </p:sp>
      <p:sp>
        <p:nvSpPr>
          <p:cNvPr id="4" name="Freeform 4"/>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1065283" y="768346"/>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Signs and symptoms of stress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a:off x="1028700" y="2129757"/>
            <a:ext cx="16194017" cy="7128543"/>
          </a:xfrm>
          <a:custGeom>
            <a:avLst/>
            <a:gdLst/>
            <a:ahLst/>
            <a:cxnLst/>
            <a:rect l="l" t="t" r="r" b="b"/>
            <a:pathLst>
              <a:path w="16194017" h="7128543">
                <a:moveTo>
                  <a:pt x="0" y="0"/>
                </a:moveTo>
                <a:lnTo>
                  <a:pt x="16194017" y="0"/>
                </a:lnTo>
                <a:lnTo>
                  <a:pt x="16194017" y="7128543"/>
                </a:lnTo>
                <a:lnTo>
                  <a:pt x="0" y="7128543"/>
                </a:lnTo>
                <a:lnTo>
                  <a:pt x="0" y="0"/>
                </a:lnTo>
                <a:close/>
              </a:path>
            </a:pathLst>
          </a:custGeom>
          <a:blipFill>
            <a:blip r:embed="rId3"/>
            <a:stretch>
              <a:fillRect/>
            </a:stretch>
          </a:blipFill>
        </p:spPr>
        <p:txBody>
          <a:bodyPr/>
          <a:lstStyle/>
          <a:p>
            <a:endParaRPr lang="en-GB"/>
          </a:p>
        </p:txBody>
      </p:sp>
      <p:sp>
        <p:nvSpPr>
          <p:cNvPr id="4" name="Freeform 4"/>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1065283" y="777871"/>
            <a:ext cx="13014191" cy="811530"/>
          </a:xfrm>
          <a:prstGeom prst="rect">
            <a:avLst/>
          </a:prstGeom>
        </p:spPr>
        <p:txBody>
          <a:bodyPr lIns="0" tIns="0" rIns="0" bIns="0" rtlCol="0" anchor="t">
            <a:spAutoFit/>
          </a:bodyPr>
          <a:lstStyle/>
          <a:p>
            <a:pPr algn="l">
              <a:lnSpc>
                <a:spcPts val="6720"/>
              </a:lnSpc>
            </a:pPr>
            <a:r>
              <a:rPr lang="en-US" sz="4800" b="1">
                <a:solidFill>
                  <a:srgbClr val="28538D"/>
                </a:solidFill>
                <a:latin typeface="Canva Sans Bold"/>
                <a:ea typeface="Canva Sans Bold"/>
                <a:cs typeface="Canva Sans Bold"/>
                <a:sym typeface="Canva Sans Bold"/>
              </a:rPr>
              <a:t>What kinds of situations cause stress?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768346"/>
            <a:ext cx="12745250"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1 - prompt questions part 2</a:t>
            </a:r>
          </a:p>
        </p:txBody>
      </p:sp>
      <p:sp>
        <p:nvSpPr>
          <p:cNvPr id="5" name="TextBox 5"/>
          <p:cNvSpPr txBox="1"/>
          <p:nvPr/>
        </p:nvSpPr>
        <p:spPr>
          <a:xfrm>
            <a:off x="1065283" y="2312341"/>
            <a:ext cx="16194017" cy="6550025"/>
          </a:xfrm>
          <a:prstGeom prst="rect">
            <a:avLst/>
          </a:prstGeom>
        </p:spPr>
        <p:txBody>
          <a:bodyPr lIns="0" tIns="0" rIns="0" bIns="0" rtlCol="0" anchor="t">
            <a:spAutoFit/>
          </a:bodyPr>
          <a:lstStyle/>
          <a:p>
            <a:pPr algn="l">
              <a:lnSpc>
                <a:spcPts val="5319"/>
              </a:lnSpc>
            </a:pPr>
            <a:r>
              <a:rPr lang="en-US" sz="3799">
                <a:solidFill>
                  <a:srgbClr val="C74A25"/>
                </a:solidFill>
                <a:latin typeface="Canva Sans"/>
                <a:ea typeface="Canva Sans"/>
                <a:cs typeface="Canva Sans"/>
                <a:sym typeface="Canva Sans"/>
              </a:rPr>
              <a:t>•Based on the signs and symptoms, how do you think stress would affect a person at work? </a:t>
            </a:r>
          </a:p>
          <a:p>
            <a:pPr algn="l">
              <a:lnSpc>
                <a:spcPts val="5319"/>
              </a:lnSpc>
            </a:pPr>
            <a:endParaRPr lang="en-US" sz="3799">
              <a:solidFill>
                <a:srgbClr val="C74A25"/>
              </a:solidFill>
              <a:latin typeface="Canva Sans"/>
              <a:ea typeface="Canva Sans"/>
              <a:cs typeface="Canva Sans"/>
              <a:sym typeface="Canva Sans"/>
            </a:endParaRPr>
          </a:p>
          <a:p>
            <a:pPr algn="l">
              <a:lnSpc>
                <a:spcPts val="5319"/>
              </a:lnSpc>
            </a:pPr>
            <a:r>
              <a:rPr lang="en-US" sz="3799">
                <a:solidFill>
                  <a:srgbClr val="C74A25"/>
                </a:solidFill>
                <a:latin typeface="Canva Sans"/>
                <a:ea typeface="Canva Sans"/>
                <a:cs typeface="Canva Sans"/>
                <a:sym typeface="Canva Sans"/>
              </a:rPr>
              <a:t>•How do you think it would affect their lives overall?</a:t>
            </a:r>
          </a:p>
          <a:p>
            <a:pPr algn="l">
              <a:lnSpc>
                <a:spcPts val="5319"/>
              </a:lnSpc>
            </a:pPr>
            <a:endParaRPr lang="en-US" sz="3799">
              <a:solidFill>
                <a:srgbClr val="C74A25"/>
              </a:solidFill>
              <a:latin typeface="Canva Sans"/>
              <a:ea typeface="Canva Sans"/>
              <a:cs typeface="Canva Sans"/>
              <a:sym typeface="Canva Sans"/>
            </a:endParaRPr>
          </a:p>
          <a:p>
            <a:pPr algn="l">
              <a:lnSpc>
                <a:spcPts val="5319"/>
              </a:lnSpc>
            </a:pPr>
            <a:r>
              <a:rPr lang="en-US" sz="3799">
                <a:solidFill>
                  <a:srgbClr val="C74A25"/>
                </a:solidFill>
                <a:latin typeface="Canva Sans"/>
                <a:ea typeface="Canva Sans"/>
                <a:cs typeface="Canva Sans"/>
                <a:sym typeface="Canva Sans"/>
              </a:rPr>
              <a:t>•Are there any signs and symptoms that you recognise in yourself? </a:t>
            </a:r>
          </a:p>
          <a:p>
            <a:pPr algn="l">
              <a:lnSpc>
                <a:spcPts val="5319"/>
              </a:lnSpc>
            </a:pPr>
            <a:endParaRPr lang="en-US" sz="3799">
              <a:solidFill>
                <a:srgbClr val="C74A25"/>
              </a:solidFill>
              <a:latin typeface="Canva Sans"/>
              <a:ea typeface="Canva Sans"/>
              <a:cs typeface="Canva Sans"/>
              <a:sym typeface="Canva Sans"/>
            </a:endParaRPr>
          </a:p>
          <a:p>
            <a:pPr algn="l">
              <a:lnSpc>
                <a:spcPts val="5319"/>
              </a:lnSpc>
            </a:pPr>
            <a:r>
              <a:rPr lang="en-US" sz="3799">
                <a:solidFill>
                  <a:srgbClr val="C74A25"/>
                </a:solidFill>
                <a:latin typeface="Canva Sans"/>
                <a:ea typeface="Canva Sans"/>
                <a:cs typeface="Canva Sans"/>
                <a:sym typeface="Canva Sans"/>
              </a:rPr>
              <a:t>•</a:t>
            </a:r>
            <a:r>
              <a:rPr lang="en-US" sz="3799" b="1">
                <a:solidFill>
                  <a:srgbClr val="C74A25"/>
                </a:solidFill>
                <a:latin typeface="Canva Sans Bold"/>
                <a:ea typeface="Canva Sans Bold"/>
                <a:cs typeface="Canva Sans Bold"/>
                <a:sym typeface="Canva Sans Bold"/>
              </a:rPr>
              <a:t>Start thinking about stress management tools </a:t>
            </a:r>
            <a:r>
              <a:rPr lang="en-US" sz="3799">
                <a:solidFill>
                  <a:srgbClr val="C74A25"/>
                </a:solidFill>
                <a:latin typeface="Canva Sans"/>
                <a:ea typeface="Canva Sans"/>
                <a:cs typeface="Canva Sans"/>
                <a:sym typeface="Canva Sans"/>
              </a:rPr>
              <a:t>– What are some things you could do to help with stress? </a:t>
            </a:r>
          </a:p>
          <a:p>
            <a:pPr algn="l">
              <a:lnSpc>
                <a:spcPts val="4480"/>
              </a:lnSpc>
              <a:spcBef>
                <a:spcPct val="0"/>
              </a:spcBef>
            </a:pPr>
            <a:endParaRPr lang="en-US" sz="3799">
              <a:solidFill>
                <a:srgbClr val="C74A25"/>
              </a:solidFill>
              <a:latin typeface="Canva Sans"/>
              <a:ea typeface="Canva Sans"/>
              <a:cs typeface="Canva Sans"/>
              <a:sym typeface="Canv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435027" y="518023"/>
            <a:ext cx="17361294" cy="9546239"/>
          </a:xfrm>
          <a:custGeom>
            <a:avLst/>
            <a:gdLst/>
            <a:ahLst/>
            <a:cxnLst/>
            <a:rect l="l" t="t" r="r" b="b"/>
            <a:pathLst>
              <a:path w="17361294" h="9546239">
                <a:moveTo>
                  <a:pt x="0" y="0"/>
                </a:moveTo>
                <a:lnTo>
                  <a:pt x="17361294" y="0"/>
                </a:lnTo>
                <a:lnTo>
                  <a:pt x="17361294" y="9546239"/>
                </a:lnTo>
                <a:lnTo>
                  <a:pt x="0" y="9546239"/>
                </a:lnTo>
                <a:lnTo>
                  <a:pt x="0" y="0"/>
                </a:lnTo>
                <a:close/>
              </a:path>
            </a:pathLst>
          </a:custGeom>
          <a:blipFill>
            <a:blip r:embed="rId5"/>
            <a:stretch>
              <a:fillRect/>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1840</Words>
  <Application>Microsoft Office PowerPoint</Application>
  <PresentationFormat>Custom</PresentationFormat>
  <Paragraphs>139</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Canva Sans</vt:lpstr>
      <vt:lpstr>Canva Sans Bold Italics</vt:lpstr>
      <vt:lpstr>Canva Sans Italics</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stress (new)</dc:title>
  <cp:lastModifiedBy>Kate Powys-Maurice</cp:lastModifiedBy>
  <cp:revision>2</cp:revision>
  <dcterms:created xsi:type="dcterms:W3CDTF">2006-08-16T00:00:00Z</dcterms:created>
  <dcterms:modified xsi:type="dcterms:W3CDTF">2024-09-02T11:25:06Z</dcterms:modified>
  <dc:identifier>DAGPN8hO6VY</dc:identifier>
</cp:coreProperties>
</file>