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nva Sans" panose="020B0604020202020204" charset="0"/>
      <p:regular r:id="rId14"/>
    </p:embeddedFont>
    <p:embeddedFont>
      <p:font typeface="Canva Sans Bold" panose="020B0604020202020204" charset="0"/>
      <p:regular r:id="rId15"/>
    </p:embeddedFont>
    <p:embeddedFont>
      <p:font typeface="Canva Sans Bold Italics" panose="020B0604020202020204" charset="0"/>
      <p:regular r:id="rId16"/>
    </p:embeddedFont>
    <p:embeddedFont>
      <p:font typeface="Canva Sans Italic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705"/>
            <a:ext cx="18288000" cy="10283295"/>
          </a:xfrm>
          <a:custGeom>
            <a:avLst/>
            <a:gdLst/>
            <a:ahLst/>
            <a:cxnLst/>
            <a:rect l="l" t="t" r="r" b="b"/>
            <a:pathLst>
              <a:path w="18288000" h="10283295">
                <a:moveTo>
                  <a:pt x="0" y="0"/>
                </a:moveTo>
                <a:lnTo>
                  <a:pt x="18288000" y="0"/>
                </a:lnTo>
                <a:lnTo>
                  <a:pt x="18288000" y="10283295"/>
                </a:lnTo>
                <a:lnTo>
                  <a:pt x="0" y="10283295"/>
                </a:lnTo>
                <a:lnTo>
                  <a:pt x="0" y="0"/>
                </a:lnTo>
                <a:close/>
              </a:path>
            </a:pathLst>
          </a:custGeom>
          <a:blipFill>
            <a:blip r:embed="rId2"/>
            <a:stretch>
              <a:fillRect t="-9265" b="-9265"/>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8997868" cy="1566544"/>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144000" y="2911418"/>
            <a:ext cx="8115300" cy="5299788"/>
          </a:xfrm>
          <a:custGeom>
            <a:avLst/>
            <a:gdLst/>
            <a:ahLst/>
            <a:cxnLst/>
            <a:rect l="l" t="t" r="r" b="b"/>
            <a:pathLst>
              <a:path w="8115300" h="5299788">
                <a:moveTo>
                  <a:pt x="0" y="0"/>
                </a:moveTo>
                <a:lnTo>
                  <a:pt x="8115300" y="0"/>
                </a:lnTo>
                <a:lnTo>
                  <a:pt x="8115300" y="5299788"/>
                </a:lnTo>
                <a:lnTo>
                  <a:pt x="0" y="529978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342900" y="768355"/>
            <a:ext cx="1099713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Budget case studies</a:t>
            </a:r>
          </a:p>
        </p:txBody>
      </p:sp>
      <p:sp>
        <p:nvSpPr>
          <p:cNvPr id="6" name="TextBox 6"/>
          <p:cNvSpPr txBox="1"/>
          <p:nvPr/>
        </p:nvSpPr>
        <p:spPr>
          <a:xfrm>
            <a:off x="342900" y="2471467"/>
            <a:ext cx="8502299" cy="6390899"/>
          </a:xfrm>
          <a:prstGeom prst="rect">
            <a:avLst/>
          </a:prstGeom>
        </p:spPr>
        <p:txBody>
          <a:bodyPr lIns="0" tIns="0" rIns="0" bIns="0" rtlCol="0" anchor="t">
            <a:spAutoFit/>
          </a:bodyPr>
          <a:lstStyle/>
          <a:p>
            <a:pPr algn="l">
              <a:lnSpc>
                <a:spcPts val="3640"/>
              </a:lnSpc>
            </a:pPr>
            <a:r>
              <a:rPr lang="en-US" sz="2600" b="1" i="1">
                <a:solidFill>
                  <a:srgbClr val="C74A25"/>
                </a:solidFill>
                <a:latin typeface="Canva Sans Bold Italics"/>
                <a:ea typeface="Canva Sans Bold Italics"/>
                <a:cs typeface="Canva Sans Bold Italics"/>
                <a:sym typeface="Canva Sans Bold Italics"/>
              </a:rPr>
              <a:t>Case study 3: </a:t>
            </a:r>
          </a:p>
          <a:p>
            <a:pPr algn="l">
              <a:lnSpc>
                <a:spcPts val="3640"/>
              </a:lnSpc>
            </a:pPr>
            <a:r>
              <a:rPr lang="en-US" sz="2600">
                <a:solidFill>
                  <a:srgbClr val="28538D"/>
                </a:solidFill>
                <a:latin typeface="Canva Sans"/>
                <a:ea typeface="Canva Sans"/>
                <a:cs typeface="Canva Sans"/>
                <a:sym typeface="Canva Sans"/>
              </a:rPr>
              <a:t>Jamal has just finished college and works 30 hours per week at a coffee shop. His net income is £1,200 and he is saving up for Uni. He owns a car and makes payments toward it each month, but he lives with his parents so he saves on rent, utilities and food costs. He occasionally goes out with friends and buys things for himself, but he tries to hold back on these things so he can save more for Uni next year. </a:t>
            </a:r>
          </a:p>
          <a:p>
            <a:pPr algn="l">
              <a:lnSpc>
                <a:spcPts val="3640"/>
              </a:lnSpc>
            </a:pPr>
            <a:r>
              <a:rPr lang="en-US" sz="2600">
                <a:solidFill>
                  <a:srgbClr val="28538D"/>
                </a:solidFill>
                <a:latin typeface="Canva Sans"/>
                <a:ea typeface="Canva Sans"/>
                <a:cs typeface="Canva Sans"/>
                <a:sym typeface="Canva Sans"/>
              </a:rPr>
              <a:t>Analyse Jamal’s spending to determine whether his budget is effective and if he needs to make any changes</a:t>
            </a:r>
          </a:p>
          <a:p>
            <a:pPr algn="l">
              <a:lnSpc>
                <a:spcPts val="3640"/>
              </a:lnSpc>
            </a:pPr>
            <a:endParaRPr lang="en-US" sz="2600">
              <a:solidFill>
                <a:srgbClr val="28538D"/>
              </a:solidFill>
              <a:latin typeface="Canva Sans"/>
              <a:ea typeface="Canva Sans"/>
              <a:cs typeface="Canva Sans"/>
              <a:sym typeface="Canva Sans"/>
            </a:endParaRPr>
          </a:p>
          <a:p>
            <a:pPr algn="l">
              <a:lnSpc>
                <a:spcPts val="3640"/>
              </a:lnSpc>
            </a:pPr>
            <a:endParaRPr lang="en-US" sz="2600">
              <a:solidFill>
                <a:srgbClr val="28538D"/>
              </a:solidFill>
              <a:latin typeface="Canva Sans"/>
              <a:ea typeface="Canva Sans"/>
              <a:cs typeface="Canva Sans"/>
              <a:sym typeface="Canv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53463" y="1848160"/>
            <a:ext cx="15179434" cy="7138928"/>
          </a:xfrm>
          <a:prstGeom prst="rect">
            <a:avLst/>
          </a:prstGeom>
        </p:spPr>
        <p:txBody>
          <a:bodyPr lIns="0" tIns="0" rIns="0" bIns="0" rtlCol="0" anchor="t">
            <a:spAutoFit/>
          </a:bodyPr>
          <a:lstStyle/>
          <a:p>
            <a:pPr algn="l">
              <a:lnSpc>
                <a:spcPts val="3080"/>
              </a:lnSpc>
            </a:pPr>
            <a:r>
              <a:rPr lang="en-US" sz="2200">
                <a:solidFill>
                  <a:srgbClr val="28538D"/>
                </a:solidFill>
                <a:latin typeface="Canva Sans"/>
                <a:ea typeface="Canva Sans"/>
                <a:cs typeface="Canva Sans"/>
                <a:sym typeface="Canva Sans"/>
              </a:rPr>
              <a:t>You just accepted your first job and you’ll be earning a gross income of £20,000 a year. You are responsible for all your own expenses, including rent, car, insurance, phone contract, utilities, entertainment, food, savings and miscellaneous expenses. At £20,000, you must pay 12% of your gross income in taxes (National Insurance and PAYE)</a:t>
            </a:r>
          </a:p>
          <a:p>
            <a:pPr algn="l">
              <a:lnSpc>
                <a:spcPts val="3080"/>
              </a:lnSpc>
            </a:pPr>
            <a:endParaRPr lang="en-US" sz="2200">
              <a:solidFill>
                <a:srgbClr val="28538D"/>
              </a:solidFill>
              <a:latin typeface="Canva Sans"/>
              <a:ea typeface="Canva Sans"/>
              <a:cs typeface="Canva Sans"/>
              <a:sym typeface="Canva Sans"/>
            </a:endParaRPr>
          </a:p>
          <a:p>
            <a:pPr algn="l">
              <a:lnSpc>
                <a:spcPts val="3080"/>
              </a:lnSpc>
            </a:pPr>
            <a:r>
              <a:rPr lang="en-US" sz="2200" b="1">
                <a:solidFill>
                  <a:srgbClr val="28538D"/>
                </a:solidFill>
                <a:latin typeface="Canva Sans Bold"/>
                <a:ea typeface="Canva Sans Bold"/>
                <a:cs typeface="Canva Sans Bold"/>
                <a:sym typeface="Canva Sans Bold"/>
              </a:rPr>
              <a:t>1. Calculate Your Take-Home Pay:</a:t>
            </a:r>
          </a:p>
          <a:p>
            <a:pPr algn="l">
              <a:lnSpc>
                <a:spcPts val="3080"/>
              </a:lnSpc>
            </a:pPr>
            <a:r>
              <a:rPr lang="en-US" sz="2200">
                <a:solidFill>
                  <a:srgbClr val="28538D"/>
                </a:solidFill>
                <a:latin typeface="Canva Sans"/>
                <a:ea typeface="Canva Sans"/>
                <a:cs typeface="Canva Sans"/>
                <a:sym typeface="Canva Sans"/>
              </a:rPr>
              <a:t>With a gross income of £20,000 and a 12% tax deduction, your yearly net income will be £17,6000. What is your monthly net income? (Remember this is what you get after taxes.) Use this number to start your budget. </a:t>
            </a:r>
          </a:p>
          <a:p>
            <a:pPr algn="l">
              <a:lnSpc>
                <a:spcPts val="3080"/>
              </a:lnSpc>
            </a:pPr>
            <a:r>
              <a:rPr lang="en-US" sz="2200" b="1">
                <a:solidFill>
                  <a:srgbClr val="28538D"/>
                </a:solidFill>
                <a:latin typeface="Canva Sans Bold"/>
                <a:ea typeface="Canva Sans Bold"/>
                <a:cs typeface="Canva Sans Bold"/>
                <a:sym typeface="Canva Sans Bold"/>
              </a:rPr>
              <a:t>2. Categorise Expenses:</a:t>
            </a:r>
          </a:p>
          <a:p>
            <a:pPr algn="l">
              <a:lnSpc>
                <a:spcPts val="3080"/>
              </a:lnSpc>
            </a:pPr>
            <a:r>
              <a:rPr lang="en-US" sz="2200">
                <a:solidFill>
                  <a:srgbClr val="28538D"/>
                </a:solidFill>
                <a:latin typeface="Canva Sans"/>
                <a:ea typeface="Canva Sans"/>
                <a:cs typeface="Canva Sans"/>
                <a:sym typeface="Canva Sans"/>
              </a:rPr>
              <a:t>Determine if your expenses are fixed or variable, and write them in the appropriate sections of the table on the next page. </a:t>
            </a:r>
          </a:p>
          <a:p>
            <a:pPr algn="l">
              <a:lnSpc>
                <a:spcPts val="3080"/>
              </a:lnSpc>
            </a:pPr>
            <a:r>
              <a:rPr lang="en-US" sz="2200">
                <a:solidFill>
                  <a:srgbClr val="28538D"/>
                </a:solidFill>
                <a:latin typeface="Canva Sans"/>
                <a:ea typeface="Canva Sans"/>
                <a:cs typeface="Canva Sans"/>
                <a:sym typeface="Canva Sans"/>
              </a:rPr>
              <a:t>Remember your expenses include: rent, car, car insurance, cell phone, utilities, entertainment, food, savings and </a:t>
            </a:r>
          </a:p>
          <a:p>
            <a:pPr algn="l">
              <a:lnSpc>
                <a:spcPts val="3080"/>
              </a:lnSpc>
            </a:pPr>
            <a:r>
              <a:rPr lang="en-US" sz="2200">
                <a:solidFill>
                  <a:srgbClr val="28538D"/>
                </a:solidFill>
                <a:latin typeface="Canva Sans"/>
                <a:ea typeface="Canva Sans"/>
                <a:cs typeface="Canva Sans"/>
                <a:sym typeface="Canva Sans"/>
              </a:rPr>
              <a:t>occasional expenses </a:t>
            </a:r>
          </a:p>
          <a:p>
            <a:pPr algn="l">
              <a:lnSpc>
                <a:spcPts val="3080"/>
              </a:lnSpc>
            </a:pPr>
            <a:r>
              <a:rPr lang="en-US" sz="2200" b="1">
                <a:solidFill>
                  <a:srgbClr val="28538D"/>
                </a:solidFill>
                <a:latin typeface="Canva Sans Bold"/>
                <a:ea typeface="Canva Sans Bold"/>
                <a:cs typeface="Canva Sans Bold"/>
                <a:sym typeface="Canva Sans Bold"/>
              </a:rPr>
              <a:t>3. Divide Your Expenses:</a:t>
            </a:r>
          </a:p>
          <a:p>
            <a:pPr algn="l">
              <a:lnSpc>
                <a:spcPts val="3080"/>
              </a:lnSpc>
            </a:pPr>
            <a:r>
              <a:rPr lang="en-US" sz="2200">
                <a:solidFill>
                  <a:srgbClr val="28538D"/>
                </a:solidFill>
                <a:latin typeface="Canva Sans"/>
                <a:ea typeface="Canva Sans"/>
                <a:cs typeface="Canva Sans"/>
                <a:sym typeface="Canva Sans"/>
              </a:rPr>
              <a:t>Determine the cost for each category and record the prices in your budget. How much of your income you spend is up to you, but below are some suggested percentages to divide your monthly net pay:</a:t>
            </a:r>
          </a:p>
          <a:p>
            <a:pPr algn="l">
              <a:lnSpc>
                <a:spcPts val="3640"/>
              </a:lnSpc>
            </a:pPr>
            <a:endParaRPr lang="en-US" sz="2200">
              <a:solidFill>
                <a:srgbClr val="28538D"/>
              </a:solidFill>
              <a:latin typeface="Canva Sans"/>
              <a:ea typeface="Canva Sans"/>
              <a:cs typeface="Canva Sans"/>
              <a:sym typeface="Canva Sans"/>
            </a:endParaRPr>
          </a:p>
          <a:p>
            <a:pPr algn="l">
              <a:lnSpc>
                <a:spcPts val="3640"/>
              </a:lnSpc>
              <a:spcBef>
                <a:spcPct val="0"/>
              </a:spcBef>
            </a:pPr>
            <a:endParaRPr lang="en-US" sz="2200">
              <a:solidFill>
                <a:srgbClr val="28538D"/>
              </a:solidFill>
              <a:latin typeface="Canva Sans"/>
              <a:ea typeface="Canva Sans"/>
              <a:cs typeface="Canva Sans"/>
              <a:sym typeface="Canva Sans"/>
            </a:endParaRPr>
          </a:p>
        </p:txBody>
      </p:sp>
      <p:sp>
        <p:nvSpPr>
          <p:cNvPr id="4" name="Freeform 4"/>
          <p:cNvSpPr/>
          <p:nvPr/>
        </p:nvSpPr>
        <p:spPr>
          <a:xfrm>
            <a:off x="653463" y="8462696"/>
            <a:ext cx="10710708" cy="1591207"/>
          </a:xfrm>
          <a:custGeom>
            <a:avLst/>
            <a:gdLst/>
            <a:ahLst/>
            <a:cxnLst/>
            <a:rect l="l" t="t" r="r" b="b"/>
            <a:pathLst>
              <a:path w="10710708" h="1591207">
                <a:moveTo>
                  <a:pt x="0" y="0"/>
                </a:moveTo>
                <a:lnTo>
                  <a:pt x="10710708" y="0"/>
                </a:lnTo>
                <a:lnTo>
                  <a:pt x="10710708" y="1591208"/>
                </a:lnTo>
                <a:lnTo>
                  <a:pt x="0" y="1591208"/>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653463" y="768355"/>
            <a:ext cx="15179434"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3: Setting a budget</a:t>
            </a:r>
          </a:p>
        </p:txBody>
      </p:sp>
      <p:sp>
        <p:nvSpPr>
          <p:cNvPr id="6" name="Freeform 6"/>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3568160" y="3459456"/>
            <a:ext cx="9350041" cy="6548404"/>
          </a:xfrm>
          <a:custGeom>
            <a:avLst/>
            <a:gdLst/>
            <a:ahLst/>
            <a:cxnLst/>
            <a:rect l="l" t="t" r="r" b="b"/>
            <a:pathLst>
              <a:path w="9350041" h="6548404">
                <a:moveTo>
                  <a:pt x="0" y="0"/>
                </a:moveTo>
                <a:lnTo>
                  <a:pt x="9350041" y="0"/>
                </a:lnTo>
                <a:lnTo>
                  <a:pt x="9350041" y="6548404"/>
                </a:lnTo>
                <a:lnTo>
                  <a:pt x="0" y="6548404"/>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653463" y="1617332"/>
            <a:ext cx="15179434" cy="2121264"/>
          </a:xfrm>
          <a:prstGeom prst="rect">
            <a:avLst/>
          </a:prstGeom>
        </p:spPr>
        <p:txBody>
          <a:bodyPr lIns="0" tIns="0" rIns="0" bIns="0" rtlCol="0" anchor="t">
            <a:spAutoFit/>
          </a:bodyPr>
          <a:lstStyle/>
          <a:p>
            <a:pPr algn="l">
              <a:lnSpc>
                <a:spcPts val="2940"/>
              </a:lnSpc>
            </a:pPr>
            <a:endParaRPr/>
          </a:p>
          <a:p>
            <a:pPr algn="l">
              <a:lnSpc>
                <a:spcPts val="3500"/>
              </a:lnSpc>
            </a:pPr>
            <a:r>
              <a:rPr lang="en-US" sz="2500" b="1">
                <a:solidFill>
                  <a:srgbClr val="28538D"/>
                </a:solidFill>
                <a:latin typeface="Canva Sans Bold"/>
                <a:ea typeface="Canva Sans Bold"/>
                <a:cs typeface="Canva Sans Bold"/>
                <a:sym typeface="Canva Sans Bold"/>
              </a:rPr>
              <a:t>4. Assess Your Budget</a:t>
            </a:r>
            <a:r>
              <a:rPr lang="en-US" sz="2500">
                <a:solidFill>
                  <a:srgbClr val="28538D"/>
                </a:solidFill>
                <a:latin typeface="Canva Sans"/>
                <a:ea typeface="Canva Sans"/>
                <a:cs typeface="Canva Sans"/>
                <a:sym typeface="Canva Sans"/>
              </a:rPr>
              <a:t>: </a:t>
            </a:r>
          </a:p>
          <a:p>
            <a:pPr algn="l">
              <a:lnSpc>
                <a:spcPts val="3500"/>
              </a:lnSpc>
            </a:pPr>
            <a:r>
              <a:rPr lang="en-US" sz="2500">
                <a:solidFill>
                  <a:srgbClr val="28538D"/>
                </a:solidFill>
                <a:latin typeface="Canva Sans"/>
                <a:ea typeface="Canva Sans"/>
                <a:cs typeface="Canva Sans"/>
                <a:sym typeface="Canva Sans"/>
              </a:rPr>
              <a:t>Compare your expenses to your monthly income. Have you spent everything you’ve earned? Do you have money left over for savings? What expenses could you lower to increase your savings? </a:t>
            </a:r>
          </a:p>
          <a:p>
            <a:pPr algn="l">
              <a:lnSpc>
                <a:spcPts val="3640"/>
              </a:lnSpc>
              <a:spcBef>
                <a:spcPct val="0"/>
              </a:spcBef>
            </a:pPr>
            <a:endParaRPr lang="en-US" sz="2500">
              <a:solidFill>
                <a:srgbClr val="28538D"/>
              </a:solidFill>
              <a:latin typeface="Canva Sans"/>
              <a:ea typeface="Canva Sans"/>
              <a:cs typeface="Canva Sans"/>
              <a:sym typeface="Canva Sans"/>
            </a:endParaRPr>
          </a:p>
        </p:txBody>
      </p:sp>
      <p:sp>
        <p:nvSpPr>
          <p:cNvPr id="6" name="TextBox 6"/>
          <p:cNvSpPr txBox="1"/>
          <p:nvPr/>
        </p:nvSpPr>
        <p:spPr>
          <a:xfrm>
            <a:off x="653463" y="768355"/>
            <a:ext cx="15179434"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3: Setting a budget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1065283" y="1829110"/>
            <a:ext cx="15521664"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1810984"/>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Wants vs Needs – Making wise money decisions</a:t>
            </a:r>
          </a:p>
        </p:txBody>
      </p:sp>
      <p:sp>
        <p:nvSpPr>
          <p:cNvPr id="5" name="TextBox 5"/>
          <p:cNvSpPr txBox="1"/>
          <p:nvPr/>
        </p:nvSpPr>
        <p:spPr>
          <a:xfrm>
            <a:off x="1065283" y="2837425"/>
            <a:ext cx="16194017" cy="7101226"/>
          </a:xfrm>
          <a:prstGeom prst="rect">
            <a:avLst/>
          </a:prstGeom>
        </p:spPr>
        <p:txBody>
          <a:bodyPr lIns="0" tIns="0" rIns="0" bIns="0" rtlCol="0" anchor="t">
            <a:spAutoFit/>
          </a:bodyPr>
          <a:lstStyle/>
          <a:p>
            <a:pPr algn="l">
              <a:lnSpc>
                <a:spcPts val="3360"/>
              </a:lnSpc>
            </a:pPr>
            <a:r>
              <a:rPr lang="en-US" sz="2400" b="1">
                <a:solidFill>
                  <a:srgbClr val="C74A25"/>
                </a:solidFill>
                <a:latin typeface="Canva Sans Bold"/>
                <a:ea typeface="Canva Sans Bold"/>
                <a:cs typeface="Canva Sans Bold"/>
                <a:sym typeface="Canva Sans Bold"/>
              </a:rPr>
              <a:t>Introduction</a:t>
            </a:r>
          </a:p>
          <a:p>
            <a:pPr algn="l">
              <a:lnSpc>
                <a:spcPts val="3360"/>
              </a:lnSpc>
            </a:pPr>
            <a:r>
              <a:rPr lang="en-US" sz="2400">
                <a:solidFill>
                  <a:srgbClr val="28538D"/>
                </a:solidFill>
                <a:latin typeface="Canva Sans"/>
                <a:ea typeface="Canva Sans"/>
                <a:cs typeface="Canva Sans"/>
                <a:sym typeface="Canva Sans"/>
              </a:rPr>
              <a:t>Whether it’s longing for the new mobile phone or a designer jacket; young people often have a difficult time distinguishing between their wants and needs. In order to make good financial decisions, it’s important to know how to differentiate between wants and needs. </a:t>
            </a:r>
          </a:p>
          <a:p>
            <a:pPr algn="l">
              <a:lnSpc>
                <a:spcPts val="3360"/>
              </a:lnSpc>
            </a:pPr>
            <a:r>
              <a:rPr lang="en-US" sz="2400" b="1">
                <a:solidFill>
                  <a:srgbClr val="C74A25"/>
                </a:solidFill>
                <a:latin typeface="Canva Sans Bold"/>
                <a:ea typeface="Canva Sans Bold"/>
                <a:cs typeface="Canva Sans Bold"/>
                <a:sym typeface="Canva Sans Bold"/>
              </a:rPr>
              <a:t>Goal </a:t>
            </a:r>
          </a:p>
          <a:p>
            <a:pPr algn="l">
              <a:lnSpc>
                <a:spcPts val="3360"/>
              </a:lnSpc>
            </a:pPr>
            <a:r>
              <a:rPr lang="en-US" sz="2400">
                <a:solidFill>
                  <a:srgbClr val="28538D"/>
                </a:solidFill>
                <a:latin typeface="Canva Sans"/>
                <a:ea typeface="Canva Sans"/>
                <a:cs typeface="Canva Sans"/>
                <a:sym typeface="Canva Sans"/>
              </a:rPr>
              <a:t>Guide your mentee to assess their personal spending behaviour and evaluate their spending choices when it comes to personal wants versus needs</a:t>
            </a:r>
          </a:p>
          <a:p>
            <a:pPr algn="l">
              <a:lnSpc>
                <a:spcPts val="3360"/>
              </a:lnSpc>
            </a:pPr>
            <a:r>
              <a:rPr lang="en-US" sz="2400">
                <a:solidFill>
                  <a:srgbClr val="28538D"/>
                </a:solidFill>
                <a:latin typeface="Canva Sans"/>
                <a:ea typeface="Canva Sans"/>
                <a:cs typeface="Canva Sans"/>
                <a:sym typeface="Canva Sans"/>
              </a:rPr>
              <a:t>Instructions</a:t>
            </a:r>
          </a:p>
          <a:p>
            <a:pPr algn="l">
              <a:lnSpc>
                <a:spcPts val="3360"/>
              </a:lnSpc>
            </a:pPr>
            <a:r>
              <a:rPr lang="en-US" sz="2400" b="1">
                <a:solidFill>
                  <a:srgbClr val="C74A25"/>
                </a:solidFill>
                <a:latin typeface="Canva Sans Bold"/>
                <a:ea typeface="Canva Sans Bold"/>
                <a:cs typeface="Canva Sans Bold"/>
                <a:sym typeface="Canva Sans Bold"/>
              </a:rPr>
              <a:t>Step 1:</a:t>
            </a:r>
            <a:r>
              <a:rPr lang="en-US" sz="2400">
                <a:solidFill>
                  <a:srgbClr val="28538D"/>
                </a:solidFill>
                <a:latin typeface="Canva Sans"/>
                <a:ea typeface="Canva Sans"/>
                <a:cs typeface="Canva Sans"/>
                <a:sym typeface="Canva Sans"/>
              </a:rPr>
              <a:t> Discuss with your mentee what the difference is between a want and a need. Encourage them to think about needs being items we must have to survive (food, shelter, clothing), while wants are nice to have, but not necessary e.g., clothes are a need, but designer clothes are a want.</a:t>
            </a:r>
          </a:p>
          <a:p>
            <a:pPr algn="l">
              <a:lnSpc>
                <a:spcPts val="3360"/>
              </a:lnSpc>
            </a:pPr>
            <a:r>
              <a:rPr lang="en-US" sz="2400" b="1">
                <a:solidFill>
                  <a:srgbClr val="C74A25"/>
                </a:solidFill>
                <a:latin typeface="Canva Sans Bold"/>
                <a:ea typeface="Canva Sans Bold"/>
                <a:cs typeface="Canva Sans Bold"/>
                <a:sym typeface="Canva Sans Bold"/>
              </a:rPr>
              <a:t>Step 2</a:t>
            </a:r>
            <a:r>
              <a:rPr lang="en-US" sz="2400">
                <a:solidFill>
                  <a:srgbClr val="28538D"/>
                </a:solidFill>
                <a:latin typeface="Canva Sans"/>
                <a:ea typeface="Canva Sans"/>
                <a:cs typeface="Canva Sans"/>
                <a:sym typeface="Canva Sans"/>
              </a:rPr>
              <a:t>: Share your screen, go through each case study with your mentee, and encourage them to determine the wants and needs in each scenario and justify their reasoning</a:t>
            </a:r>
          </a:p>
          <a:p>
            <a:pPr algn="l">
              <a:lnSpc>
                <a:spcPts val="3360"/>
              </a:lnSpc>
            </a:pPr>
            <a:r>
              <a:rPr lang="en-US" sz="2400" b="1">
                <a:solidFill>
                  <a:srgbClr val="C74A25"/>
                </a:solidFill>
                <a:latin typeface="Canva Sans Bold"/>
                <a:ea typeface="Canva Sans Bold"/>
                <a:cs typeface="Canva Sans Bold"/>
                <a:sym typeface="Canva Sans Bold"/>
              </a:rPr>
              <a:t>Step 3</a:t>
            </a:r>
            <a:r>
              <a:rPr lang="en-US" sz="2400">
                <a:solidFill>
                  <a:srgbClr val="28538D"/>
                </a:solidFill>
                <a:latin typeface="Canva Sans"/>
                <a:ea typeface="Canva Sans"/>
                <a:cs typeface="Canva Sans"/>
                <a:sym typeface="Canva Sans"/>
              </a:rPr>
              <a:t>: Reflect on the activity by considering how this can apply to their own lives. You may want to ask: </a:t>
            </a:r>
          </a:p>
          <a:p>
            <a:pPr algn="l">
              <a:lnSpc>
                <a:spcPts val="3360"/>
              </a:lnSpc>
            </a:pPr>
            <a:r>
              <a:rPr lang="en-US" sz="2400">
                <a:solidFill>
                  <a:srgbClr val="28538D"/>
                </a:solidFill>
                <a:latin typeface="Canva Sans"/>
                <a:ea typeface="Canva Sans"/>
                <a:cs typeface="Canva Sans"/>
                <a:sym typeface="Canva Sans"/>
              </a:rPr>
              <a:t>•What needs to do you have in your life? What wants do you have?</a:t>
            </a:r>
          </a:p>
          <a:p>
            <a:pPr algn="l">
              <a:lnSpc>
                <a:spcPts val="3360"/>
              </a:lnSpc>
            </a:pPr>
            <a:r>
              <a:rPr lang="en-US" sz="2400">
                <a:solidFill>
                  <a:srgbClr val="28538D"/>
                </a:solidFill>
                <a:latin typeface="Canva Sans"/>
                <a:ea typeface="Canva Sans"/>
                <a:cs typeface="Canva Sans"/>
                <a:sym typeface="Canva Sans"/>
              </a:rPr>
              <a:t>•Do you think we should never buy things that we want? Why?</a:t>
            </a:r>
          </a:p>
          <a:p>
            <a:pPr algn="l">
              <a:lnSpc>
                <a:spcPts val="3360"/>
              </a:lnSpc>
              <a:spcBef>
                <a:spcPct val="0"/>
              </a:spcBef>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838200" y="2095500"/>
            <a:ext cx="7713767" cy="7040411"/>
          </a:xfrm>
          <a:custGeom>
            <a:avLst/>
            <a:gdLst/>
            <a:ahLst/>
            <a:cxnLst/>
            <a:rect l="l" t="t" r="r" b="b"/>
            <a:pathLst>
              <a:path w="7713767" h="7040411">
                <a:moveTo>
                  <a:pt x="0" y="0"/>
                </a:moveTo>
                <a:lnTo>
                  <a:pt x="7713767" y="0"/>
                </a:lnTo>
                <a:lnTo>
                  <a:pt x="7713767" y="7040411"/>
                </a:lnTo>
                <a:lnTo>
                  <a:pt x="0" y="7040411"/>
                </a:lnTo>
                <a:lnTo>
                  <a:pt x="0" y="0"/>
                </a:lnTo>
                <a:close/>
              </a:path>
            </a:pathLst>
          </a:custGeom>
          <a:blipFill>
            <a:blip r:embed="rId5"/>
            <a:stretch>
              <a:fillRect/>
            </a:stretch>
          </a:blipFill>
        </p:spPr>
        <p:txBody>
          <a:bodyPr/>
          <a:lstStyle/>
          <a:p>
            <a:endParaRPr lang="en-GB" dirty="0">
              <a:solidFill>
                <a:schemeClr val="bg1"/>
              </a:solidFill>
            </a:endParaRPr>
          </a:p>
        </p:txBody>
      </p:sp>
      <p:sp>
        <p:nvSpPr>
          <p:cNvPr id="5" name="Freeform 5"/>
          <p:cNvSpPr/>
          <p:nvPr/>
        </p:nvSpPr>
        <p:spPr>
          <a:xfrm>
            <a:off x="9096140" y="1897145"/>
            <a:ext cx="7801453" cy="7128319"/>
          </a:xfrm>
          <a:custGeom>
            <a:avLst/>
            <a:gdLst/>
            <a:ahLst/>
            <a:cxnLst/>
            <a:rect l="l" t="t" r="r" b="b"/>
            <a:pathLst>
              <a:path w="7801453" h="7128319">
                <a:moveTo>
                  <a:pt x="0" y="0"/>
                </a:moveTo>
                <a:lnTo>
                  <a:pt x="7801453" y="0"/>
                </a:lnTo>
                <a:lnTo>
                  <a:pt x="7801453" y="7128319"/>
                </a:lnTo>
                <a:lnTo>
                  <a:pt x="0" y="7128319"/>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1065283" y="768346"/>
            <a:ext cx="1099713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Wants vs Needs: Case studies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09600" y="1926628"/>
            <a:ext cx="8015731" cy="7316015"/>
          </a:xfrm>
          <a:custGeom>
            <a:avLst/>
            <a:gdLst/>
            <a:ahLst/>
            <a:cxnLst/>
            <a:rect l="l" t="t" r="r" b="b"/>
            <a:pathLst>
              <a:path w="8015731" h="7316015">
                <a:moveTo>
                  <a:pt x="0" y="0"/>
                </a:moveTo>
                <a:lnTo>
                  <a:pt x="8015731" y="0"/>
                </a:lnTo>
                <a:lnTo>
                  <a:pt x="8015731" y="7316015"/>
                </a:lnTo>
                <a:lnTo>
                  <a:pt x="0" y="7316015"/>
                </a:lnTo>
                <a:lnTo>
                  <a:pt x="0" y="0"/>
                </a:lnTo>
                <a:close/>
              </a:path>
            </a:pathLst>
          </a:custGeom>
          <a:blipFill>
            <a:blip r:embed="rId5"/>
            <a:stretch>
              <a:fillRect/>
            </a:stretch>
          </a:blipFill>
        </p:spPr>
        <p:txBody>
          <a:bodyPr/>
          <a:lstStyle/>
          <a:p>
            <a:endParaRPr lang="en-GB"/>
          </a:p>
        </p:txBody>
      </p:sp>
      <p:sp>
        <p:nvSpPr>
          <p:cNvPr id="5" name="Freeform 5"/>
          <p:cNvSpPr/>
          <p:nvPr/>
        </p:nvSpPr>
        <p:spPr>
          <a:xfrm>
            <a:off x="9138557" y="1964728"/>
            <a:ext cx="7957747" cy="7271127"/>
          </a:xfrm>
          <a:custGeom>
            <a:avLst/>
            <a:gdLst/>
            <a:ahLst/>
            <a:cxnLst/>
            <a:rect l="l" t="t" r="r" b="b"/>
            <a:pathLst>
              <a:path w="7957747" h="7271127">
                <a:moveTo>
                  <a:pt x="0" y="0"/>
                </a:moveTo>
                <a:lnTo>
                  <a:pt x="7957747" y="0"/>
                </a:lnTo>
                <a:lnTo>
                  <a:pt x="7957747" y="7271127"/>
                </a:lnTo>
                <a:lnTo>
                  <a:pt x="0" y="7271127"/>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1065283" y="768346"/>
            <a:ext cx="1099713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Wants vs Needs: Case studies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53463" y="768355"/>
            <a:ext cx="15179434"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Wants vs Needs suggested answers</a:t>
            </a:r>
          </a:p>
        </p:txBody>
      </p:sp>
      <p:sp>
        <p:nvSpPr>
          <p:cNvPr id="5" name="TextBox 5"/>
          <p:cNvSpPr txBox="1"/>
          <p:nvPr/>
        </p:nvSpPr>
        <p:spPr>
          <a:xfrm>
            <a:off x="653463" y="2364773"/>
            <a:ext cx="16194017" cy="7305154"/>
          </a:xfrm>
          <a:prstGeom prst="rect">
            <a:avLst/>
          </a:prstGeom>
        </p:spPr>
        <p:txBody>
          <a:bodyPr lIns="0" tIns="0" rIns="0" bIns="0" rtlCol="0" anchor="t">
            <a:spAutoFit/>
          </a:bodyPr>
          <a:lstStyle/>
          <a:p>
            <a:pPr algn="l">
              <a:lnSpc>
                <a:spcPts val="3640"/>
              </a:lnSpc>
            </a:pPr>
            <a:r>
              <a:rPr lang="en-US" sz="2600">
                <a:solidFill>
                  <a:srgbClr val="28538D"/>
                </a:solidFill>
                <a:latin typeface="Canva Sans"/>
                <a:ea typeface="Canva Sans"/>
                <a:cs typeface="Canva Sans"/>
                <a:sym typeface="Canva Sans"/>
              </a:rPr>
              <a:t>1. </a:t>
            </a:r>
            <a:r>
              <a:rPr lang="en-US" sz="2600" b="1">
                <a:solidFill>
                  <a:srgbClr val="C74A25"/>
                </a:solidFill>
                <a:latin typeface="Canva Sans Bold"/>
                <a:ea typeface="Canva Sans Bold"/>
                <a:cs typeface="Canva Sans Bold"/>
                <a:sym typeface="Canva Sans Bold"/>
              </a:rPr>
              <a:t>Casey</a:t>
            </a:r>
            <a:r>
              <a:rPr lang="en-US" sz="2600" b="1">
                <a:solidFill>
                  <a:srgbClr val="28538D"/>
                </a:solidFill>
                <a:latin typeface="Canva Sans Bold"/>
                <a:ea typeface="Canva Sans Bold"/>
                <a:cs typeface="Canva Sans Bold"/>
                <a:sym typeface="Canva Sans Bold"/>
              </a:rPr>
              <a:t> </a:t>
            </a:r>
            <a:r>
              <a:rPr lang="en-US" sz="2600">
                <a:solidFill>
                  <a:srgbClr val="28538D"/>
                </a:solidFill>
                <a:latin typeface="Canva Sans"/>
                <a:ea typeface="Canva Sans"/>
                <a:cs typeface="Canva Sans"/>
                <a:sym typeface="Canva Sans"/>
              </a:rPr>
              <a:t>needs a car to move her belongings across the country, but a brand-new car that will put her £7,000 in debt is a want. The best decision in this case is to select the used model. Even though it may not have all the bells and whistles of a new car, it is still reliable with low miles and it meets Casey’s needs. </a:t>
            </a:r>
          </a:p>
          <a:p>
            <a:pPr algn="l">
              <a:lnSpc>
                <a:spcPts val="3640"/>
              </a:lnSpc>
            </a:pPr>
            <a:r>
              <a:rPr lang="en-US" sz="2600">
                <a:solidFill>
                  <a:srgbClr val="28538D"/>
                </a:solidFill>
                <a:latin typeface="Canva Sans"/>
                <a:ea typeface="Canva Sans"/>
                <a:cs typeface="Canva Sans"/>
                <a:sym typeface="Canva Sans"/>
              </a:rPr>
              <a:t>2. </a:t>
            </a:r>
            <a:r>
              <a:rPr lang="en-US" sz="2600" b="1">
                <a:solidFill>
                  <a:srgbClr val="C74A25"/>
                </a:solidFill>
                <a:latin typeface="Canva Sans Bold"/>
                <a:ea typeface="Canva Sans Bold"/>
                <a:cs typeface="Canva Sans Bold"/>
                <a:sym typeface="Canva Sans Bold"/>
              </a:rPr>
              <a:t>Tom</a:t>
            </a:r>
            <a:r>
              <a:rPr lang="en-US" sz="2600">
                <a:solidFill>
                  <a:srgbClr val="28538D"/>
                </a:solidFill>
                <a:latin typeface="Canva Sans"/>
                <a:ea typeface="Canva Sans"/>
                <a:cs typeface="Canva Sans"/>
                <a:sym typeface="Canva Sans"/>
              </a:rPr>
              <a:t> has done a good job of researching all his options. He needs a new laptop, but the expensive model is a want. He’s discovered that he can meet both his needs and his wants by purchasing a refurbished version. Since the refurbished model carries a warranty and Tom has had a good experience with the company in the past, he should go ahead and buy the refurbished computer. </a:t>
            </a:r>
          </a:p>
          <a:p>
            <a:pPr algn="l">
              <a:lnSpc>
                <a:spcPts val="3640"/>
              </a:lnSpc>
            </a:pPr>
            <a:r>
              <a:rPr lang="en-US" sz="2600">
                <a:solidFill>
                  <a:srgbClr val="28538D"/>
                </a:solidFill>
                <a:latin typeface="Canva Sans"/>
                <a:ea typeface="Canva Sans"/>
                <a:cs typeface="Canva Sans"/>
                <a:sym typeface="Canva Sans"/>
              </a:rPr>
              <a:t>3. Rent money is the primary need, while the new watch and clothes are wants. While </a:t>
            </a:r>
            <a:r>
              <a:rPr lang="en-US" sz="2600" b="1">
                <a:solidFill>
                  <a:srgbClr val="C74A25"/>
                </a:solidFill>
                <a:latin typeface="Canva Sans Bold"/>
                <a:ea typeface="Canva Sans Bold"/>
                <a:cs typeface="Canva Sans Bold"/>
                <a:sym typeface="Canva Sans Bold"/>
              </a:rPr>
              <a:t>Stephanie</a:t>
            </a:r>
            <a:r>
              <a:rPr lang="en-US" sz="2600">
                <a:solidFill>
                  <a:srgbClr val="28538D"/>
                </a:solidFill>
                <a:latin typeface="Canva Sans"/>
                <a:ea typeface="Canva Sans"/>
                <a:cs typeface="Canva Sans"/>
                <a:sym typeface="Canva Sans"/>
              </a:rPr>
              <a:t> may want to buy a new watch and clothes, she needs to pay rent first before making other purchases. </a:t>
            </a:r>
          </a:p>
          <a:p>
            <a:pPr algn="l">
              <a:lnSpc>
                <a:spcPts val="3640"/>
              </a:lnSpc>
            </a:pPr>
            <a:r>
              <a:rPr lang="en-US" sz="2600">
                <a:solidFill>
                  <a:srgbClr val="28538D"/>
                </a:solidFill>
                <a:latin typeface="Canva Sans"/>
                <a:ea typeface="Canva Sans"/>
                <a:cs typeface="Canva Sans"/>
                <a:sym typeface="Canva Sans"/>
              </a:rPr>
              <a:t>4. </a:t>
            </a:r>
            <a:r>
              <a:rPr lang="en-US" sz="2600" b="1">
                <a:solidFill>
                  <a:srgbClr val="C74A25"/>
                </a:solidFill>
                <a:latin typeface="Canva Sans Bold"/>
                <a:ea typeface="Canva Sans Bold"/>
                <a:cs typeface="Canva Sans Bold"/>
                <a:sym typeface="Canva Sans Bold"/>
              </a:rPr>
              <a:t>Michelle</a:t>
            </a:r>
            <a:r>
              <a:rPr lang="en-US" sz="2600">
                <a:solidFill>
                  <a:srgbClr val="28538D"/>
                </a:solidFill>
                <a:latin typeface="Canva Sans"/>
                <a:ea typeface="Canva Sans"/>
                <a:cs typeface="Canva Sans"/>
                <a:sym typeface="Canva Sans"/>
              </a:rPr>
              <a:t> should take care of her bills first, and then decide if she wants to spend less on her mother’s gift in order to afford the concert, or skip the concert and put the money into her savings account. Help your mentee see that our values are closely linked to the decisions we make about money. If Michelle values giving her mother a gift, she may want to sacrifice the concert to be able to afford a nice gift.</a:t>
            </a:r>
          </a:p>
          <a:p>
            <a:pPr algn="l">
              <a:lnSpc>
                <a:spcPts val="3640"/>
              </a:lnSpc>
              <a:spcBef>
                <a:spcPct val="0"/>
              </a:spcBef>
            </a:pPr>
            <a:endParaRPr lang="en-US" sz="2600">
              <a:solidFill>
                <a:srgbClr val="28538D"/>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Setting a budget</a:t>
            </a:r>
          </a:p>
        </p:txBody>
      </p:sp>
      <p:sp>
        <p:nvSpPr>
          <p:cNvPr id="5" name="TextBox 5"/>
          <p:cNvSpPr txBox="1"/>
          <p:nvPr/>
        </p:nvSpPr>
        <p:spPr>
          <a:xfrm>
            <a:off x="1028700" y="2073688"/>
            <a:ext cx="16194017" cy="7780134"/>
          </a:xfrm>
          <a:prstGeom prst="rect">
            <a:avLst/>
          </a:prstGeom>
        </p:spPr>
        <p:txBody>
          <a:bodyPr lIns="0" tIns="0" rIns="0" bIns="0" rtlCol="0" anchor="t">
            <a:spAutoFit/>
          </a:bodyPr>
          <a:lstStyle/>
          <a:p>
            <a:pPr algn="l">
              <a:lnSpc>
                <a:spcPts val="3640"/>
              </a:lnSpc>
            </a:pPr>
            <a:r>
              <a:rPr lang="en-US" sz="2600">
                <a:solidFill>
                  <a:srgbClr val="28538D"/>
                </a:solidFill>
                <a:latin typeface="Canva Sans"/>
                <a:ea typeface="Canva Sans"/>
                <a:cs typeface="Canva Sans"/>
                <a:sym typeface="Canva Sans"/>
              </a:rPr>
              <a:t>No matter what we call it, we all make, spend and save money. While young people may recognize the concepts of working, earning and spending; trying to understand variable expenses, cash flow and net income can feel like learning a foreign language. This activity breaks down key terms in budgeting and introduces them to the process of creating their own plans for spending and saving.</a:t>
            </a:r>
          </a:p>
          <a:p>
            <a:pPr algn="l">
              <a:lnSpc>
                <a:spcPts val="3640"/>
              </a:lnSpc>
            </a:pPr>
            <a:r>
              <a:rPr lang="en-US" sz="2600" b="1">
                <a:solidFill>
                  <a:srgbClr val="C74A25"/>
                </a:solidFill>
                <a:latin typeface="Canva Sans Bold"/>
                <a:ea typeface="Canva Sans Bold"/>
                <a:cs typeface="Canva Sans Bold"/>
                <a:sym typeface="Canva Sans Bold"/>
              </a:rPr>
              <a:t>Instructions</a:t>
            </a:r>
          </a:p>
          <a:p>
            <a:pPr algn="l">
              <a:lnSpc>
                <a:spcPts val="3640"/>
              </a:lnSpc>
            </a:pPr>
            <a:r>
              <a:rPr lang="en-US" sz="2600" b="1">
                <a:solidFill>
                  <a:srgbClr val="28538D"/>
                </a:solidFill>
                <a:latin typeface="Canva Sans Bold"/>
                <a:ea typeface="Canva Sans Bold"/>
                <a:cs typeface="Canva Sans Bold"/>
                <a:sym typeface="Canva Sans Bold"/>
              </a:rPr>
              <a:t>Step 1:</a:t>
            </a:r>
            <a:r>
              <a:rPr lang="en-US" sz="2600">
                <a:solidFill>
                  <a:srgbClr val="28538D"/>
                </a:solidFill>
                <a:latin typeface="Canva Sans"/>
                <a:ea typeface="Canva Sans"/>
                <a:cs typeface="Canva Sans"/>
                <a:sym typeface="Canva Sans"/>
              </a:rPr>
              <a:t> Discuss with your mentee the importance of setting a budget</a:t>
            </a:r>
          </a:p>
          <a:p>
            <a:pPr algn="l">
              <a:lnSpc>
                <a:spcPts val="3640"/>
              </a:lnSpc>
            </a:pPr>
            <a:r>
              <a:rPr lang="en-US" sz="2600" b="1">
                <a:solidFill>
                  <a:srgbClr val="28538D"/>
                </a:solidFill>
                <a:latin typeface="Canva Sans Bold"/>
                <a:ea typeface="Canva Sans Bold"/>
                <a:cs typeface="Canva Sans Bold"/>
                <a:sym typeface="Canva Sans Bold"/>
              </a:rPr>
              <a:t>Step 2:</a:t>
            </a:r>
            <a:r>
              <a:rPr lang="en-US" sz="2600">
                <a:solidFill>
                  <a:srgbClr val="28538D"/>
                </a:solidFill>
                <a:latin typeface="Canva Sans"/>
                <a:ea typeface="Canva Sans"/>
                <a:cs typeface="Canva Sans"/>
                <a:sym typeface="Canva Sans"/>
              </a:rPr>
              <a:t> Share your screen and go through the budget case studies with your mentee, helping them to identify a good budget and a bad budget</a:t>
            </a:r>
          </a:p>
          <a:p>
            <a:pPr algn="l">
              <a:lnSpc>
                <a:spcPts val="3640"/>
              </a:lnSpc>
            </a:pPr>
            <a:r>
              <a:rPr lang="en-US" sz="2600" b="1">
                <a:solidFill>
                  <a:srgbClr val="28538D"/>
                </a:solidFill>
                <a:latin typeface="Canva Sans Bold"/>
                <a:ea typeface="Canva Sans Bold"/>
                <a:cs typeface="Canva Sans Bold"/>
                <a:sym typeface="Canva Sans Bold"/>
              </a:rPr>
              <a:t>Step 3:</a:t>
            </a:r>
            <a:r>
              <a:rPr lang="en-US" sz="2600">
                <a:solidFill>
                  <a:srgbClr val="28538D"/>
                </a:solidFill>
                <a:latin typeface="Canva Sans"/>
                <a:ea typeface="Canva Sans"/>
                <a:cs typeface="Canva Sans"/>
                <a:sym typeface="Canva Sans"/>
              </a:rPr>
              <a:t> Guide your mentee to set their own budget either, based on the scenario given, or based on real life (if they have an income and expenses). Encourage them to copy down the budget table and then follow the four steps on the next page. Explain to them key terms if necessary, such as gross income, net income, fixed vs variable expenses etc. </a:t>
            </a:r>
          </a:p>
          <a:p>
            <a:pPr algn="l">
              <a:lnSpc>
                <a:spcPts val="3640"/>
              </a:lnSpc>
            </a:pPr>
            <a:r>
              <a:rPr lang="en-US" sz="2600" b="1">
                <a:solidFill>
                  <a:srgbClr val="28538D"/>
                </a:solidFill>
                <a:latin typeface="Canva Sans Bold"/>
                <a:ea typeface="Canva Sans Bold"/>
                <a:cs typeface="Canva Sans Bold"/>
                <a:sym typeface="Canva Sans Bold"/>
              </a:rPr>
              <a:t>Step 4:</a:t>
            </a:r>
            <a:r>
              <a:rPr lang="en-US" sz="2600">
                <a:solidFill>
                  <a:srgbClr val="28538D"/>
                </a:solidFill>
                <a:latin typeface="Canva Sans"/>
                <a:ea typeface="Canva Sans"/>
                <a:cs typeface="Canva Sans"/>
                <a:sym typeface="Canva Sans"/>
              </a:rPr>
              <a:t> Reflect on the activity – you might want to use these prompt questions: </a:t>
            </a:r>
          </a:p>
          <a:p>
            <a:pPr algn="l">
              <a:lnSpc>
                <a:spcPts val="3640"/>
              </a:lnSpc>
            </a:pPr>
            <a:r>
              <a:rPr lang="en-US" sz="2600">
                <a:solidFill>
                  <a:srgbClr val="28538D"/>
                </a:solidFill>
                <a:latin typeface="Canva Sans"/>
                <a:ea typeface="Canva Sans"/>
                <a:cs typeface="Canva Sans"/>
                <a:sym typeface="Canva Sans"/>
              </a:rPr>
              <a:t>What is the most important thing to consider when setting a budget?</a:t>
            </a:r>
          </a:p>
          <a:p>
            <a:pPr algn="l">
              <a:lnSpc>
                <a:spcPts val="3640"/>
              </a:lnSpc>
            </a:pPr>
            <a:r>
              <a:rPr lang="en-US" sz="2600">
                <a:solidFill>
                  <a:srgbClr val="28538D"/>
                </a:solidFill>
                <a:latin typeface="Canva Sans"/>
                <a:ea typeface="Canva Sans"/>
                <a:cs typeface="Canva Sans"/>
                <a:sym typeface="Canva Sans"/>
              </a:rPr>
              <a:t>Did you find setting a budget challenging? Why/why not? </a:t>
            </a:r>
          </a:p>
          <a:p>
            <a:pPr algn="l">
              <a:lnSpc>
                <a:spcPts val="3640"/>
              </a:lnSpc>
            </a:pPr>
            <a:r>
              <a:rPr lang="en-US" sz="2600">
                <a:solidFill>
                  <a:srgbClr val="28538D"/>
                </a:solidFill>
                <a:latin typeface="Canva Sans"/>
                <a:ea typeface="Canva Sans"/>
                <a:cs typeface="Canva Sans"/>
                <a:sym typeface="Canva Sans"/>
              </a:rPr>
              <a:t>How will you take these skills and use them in your daily life?</a:t>
            </a:r>
          </a:p>
          <a:p>
            <a:pPr algn="l">
              <a:lnSpc>
                <a:spcPts val="3780"/>
              </a:lnSpc>
              <a:spcBef>
                <a:spcPct val="0"/>
              </a:spcBef>
            </a:pPr>
            <a:endParaRPr lang="en-US" sz="2600">
              <a:solidFill>
                <a:srgbClr val="28538D"/>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423634" y="3047287"/>
            <a:ext cx="7835666" cy="5000192"/>
          </a:xfrm>
          <a:custGeom>
            <a:avLst/>
            <a:gdLst/>
            <a:ahLst/>
            <a:cxnLst/>
            <a:rect l="l" t="t" r="r" b="b"/>
            <a:pathLst>
              <a:path w="7835666" h="5000192">
                <a:moveTo>
                  <a:pt x="0" y="0"/>
                </a:moveTo>
                <a:lnTo>
                  <a:pt x="7835666" y="0"/>
                </a:lnTo>
                <a:lnTo>
                  <a:pt x="7835666" y="5000192"/>
                </a:lnTo>
                <a:lnTo>
                  <a:pt x="0" y="5000192"/>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342900" y="768355"/>
            <a:ext cx="1099713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Budget case studies</a:t>
            </a:r>
          </a:p>
        </p:txBody>
      </p:sp>
      <p:sp>
        <p:nvSpPr>
          <p:cNvPr id="6" name="TextBox 6"/>
          <p:cNvSpPr txBox="1"/>
          <p:nvPr/>
        </p:nvSpPr>
        <p:spPr>
          <a:xfrm>
            <a:off x="342900" y="2151839"/>
            <a:ext cx="8502299" cy="7762282"/>
          </a:xfrm>
          <a:prstGeom prst="rect">
            <a:avLst/>
          </a:prstGeom>
        </p:spPr>
        <p:txBody>
          <a:bodyPr lIns="0" tIns="0" rIns="0" bIns="0" rtlCol="0" anchor="t">
            <a:spAutoFit/>
          </a:bodyPr>
          <a:lstStyle/>
          <a:p>
            <a:pPr algn="l">
              <a:lnSpc>
                <a:spcPts val="3640"/>
              </a:lnSpc>
            </a:pPr>
            <a:r>
              <a:rPr lang="en-US" sz="2600" b="1" i="1">
                <a:solidFill>
                  <a:srgbClr val="C74A25"/>
                </a:solidFill>
                <a:latin typeface="Canva Sans Bold Italics"/>
                <a:ea typeface="Canva Sans Bold Italics"/>
                <a:cs typeface="Canva Sans Bold Italics"/>
                <a:sym typeface="Canva Sans Bold Italics"/>
              </a:rPr>
              <a:t>Case study 1: </a:t>
            </a:r>
          </a:p>
          <a:p>
            <a:pPr algn="l">
              <a:lnSpc>
                <a:spcPts val="3640"/>
              </a:lnSpc>
            </a:pPr>
            <a:r>
              <a:rPr lang="en-US" sz="2600">
                <a:solidFill>
                  <a:srgbClr val="28538D"/>
                </a:solidFill>
                <a:latin typeface="Canva Sans"/>
                <a:ea typeface="Canva Sans"/>
                <a:cs typeface="Canva Sans"/>
                <a:sym typeface="Canva Sans"/>
              </a:rPr>
              <a:t>Nate is in Year 13. He works 15 hours a week at a shoe shop, and his net income after taxes is £600 a month. He lives with his parents, so he doesn’t have rent, utility or food expenses. His older brother owns a car and lets him borrow it to drive to work for £50 a week; otherwise Nate takes the bus. He really wants to buy a car, so he puts any leftover money toward savings. Nate also pays for his phone contract and personal expenses, such as going to the cinema, buying video games and purchasing gifts. Below is what Nate spent in one month.</a:t>
            </a:r>
          </a:p>
          <a:p>
            <a:pPr algn="l">
              <a:lnSpc>
                <a:spcPts val="3640"/>
              </a:lnSpc>
            </a:pPr>
            <a:endParaRPr lang="en-US" sz="2600">
              <a:solidFill>
                <a:srgbClr val="28538D"/>
              </a:solidFill>
              <a:latin typeface="Canva Sans"/>
              <a:ea typeface="Canva Sans"/>
              <a:cs typeface="Canva Sans"/>
              <a:sym typeface="Canva Sans"/>
            </a:endParaRPr>
          </a:p>
          <a:p>
            <a:pPr algn="l">
              <a:lnSpc>
                <a:spcPts val="3640"/>
              </a:lnSpc>
            </a:pPr>
            <a:r>
              <a:rPr lang="en-US" sz="2600">
                <a:solidFill>
                  <a:srgbClr val="28538D"/>
                </a:solidFill>
                <a:latin typeface="Canva Sans"/>
                <a:ea typeface="Canva Sans"/>
                <a:cs typeface="Canva Sans"/>
                <a:sym typeface="Canva Sans"/>
              </a:rPr>
              <a:t>Analyse Nate’s spending to determine whether his budget is effective and if he needs to make any changes</a:t>
            </a:r>
          </a:p>
          <a:p>
            <a:pPr algn="l">
              <a:lnSpc>
                <a:spcPts val="3640"/>
              </a:lnSpc>
            </a:pPr>
            <a:endParaRPr lang="en-US" sz="2600">
              <a:solidFill>
                <a:srgbClr val="28538D"/>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322706" y="2491990"/>
            <a:ext cx="7524775" cy="5764803"/>
          </a:xfrm>
          <a:custGeom>
            <a:avLst/>
            <a:gdLst/>
            <a:ahLst/>
            <a:cxnLst/>
            <a:rect l="l" t="t" r="r" b="b"/>
            <a:pathLst>
              <a:path w="7524775" h="5764803">
                <a:moveTo>
                  <a:pt x="0" y="0"/>
                </a:moveTo>
                <a:lnTo>
                  <a:pt x="7524775" y="0"/>
                </a:lnTo>
                <a:lnTo>
                  <a:pt x="7524775" y="5764803"/>
                </a:lnTo>
                <a:lnTo>
                  <a:pt x="0" y="5764803"/>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342900" y="768355"/>
            <a:ext cx="1099713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Budget case studies</a:t>
            </a:r>
          </a:p>
        </p:txBody>
      </p:sp>
      <p:sp>
        <p:nvSpPr>
          <p:cNvPr id="6" name="TextBox 6"/>
          <p:cNvSpPr txBox="1"/>
          <p:nvPr/>
        </p:nvSpPr>
        <p:spPr>
          <a:xfrm>
            <a:off x="342900" y="2151839"/>
            <a:ext cx="8502299" cy="6390899"/>
          </a:xfrm>
          <a:prstGeom prst="rect">
            <a:avLst/>
          </a:prstGeom>
        </p:spPr>
        <p:txBody>
          <a:bodyPr lIns="0" tIns="0" rIns="0" bIns="0" rtlCol="0" anchor="t">
            <a:spAutoFit/>
          </a:bodyPr>
          <a:lstStyle/>
          <a:p>
            <a:pPr algn="l">
              <a:lnSpc>
                <a:spcPts val="3640"/>
              </a:lnSpc>
            </a:pPr>
            <a:r>
              <a:rPr lang="en-US" sz="2600" b="1" i="1">
                <a:solidFill>
                  <a:srgbClr val="C74A25"/>
                </a:solidFill>
                <a:latin typeface="Canva Sans Bold Italics"/>
                <a:ea typeface="Canva Sans Bold Italics"/>
                <a:cs typeface="Canva Sans Bold Italics"/>
                <a:sym typeface="Canva Sans Bold Italics"/>
              </a:rPr>
              <a:t>Case study 2: </a:t>
            </a:r>
          </a:p>
          <a:p>
            <a:pPr algn="l">
              <a:lnSpc>
                <a:spcPts val="3640"/>
              </a:lnSpc>
            </a:pPr>
            <a:r>
              <a:rPr lang="en-US" sz="2600">
                <a:solidFill>
                  <a:srgbClr val="28538D"/>
                </a:solidFill>
                <a:latin typeface="Canva Sans"/>
                <a:ea typeface="Canva Sans"/>
                <a:cs typeface="Canva Sans"/>
                <a:sym typeface="Canva Sans"/>
              </a:rPr>
              <a:t>Maria just graduated from Uni and accepted her first job as a social media manager for a real estate company. Her monthly net income is £2,000. She just moved into a flat share, so she is responsible for her part of the rent, utilities, food and other household expenses. She is paying off a student loan and she wants to save as much money as she can to buy a house someday. She enjoys going out with friends on the weekend and buying new clothes.</a:t>
            </a:r>
          </a:p>
          <a:p>
            <a:pPr algn="l">
              <a:lnSpc>
                <a:spcPts val="3640"/>
              </a:lnSpc>
            </a:pPr>
            <a:r>
              <a:rPr lang="en-US" sz="2600">
                <a:solidFill>
                  <a:srgbClr val="28538D"/>
                </a:solidFill>
                <a:latin typeface="Canva Sans"/>
                <a:ea typeface="Canva Sans"/>
                <a:cs typeface="Canva Sans"/>
                <a:sym typeface="Canva Sans"/>
              </a:rPr>
              <a:t>Analyse Maria’s spending to determine whether her budget is effective and if she needs to make any changes</a:t>
            </a:r>
          </a:p>
          <a:p>
            <a:pPr algn="l">
              <a:lnSpc>
                <a:spcPts val="3640"/>
              </a:lnSpc>
            </a:pPr>
            <a:endParaRPr lang="en-US" sz="2600">
              <a:solidFill>
                <a:srgbClr val="28538D"/>
              </a:solidFill>
              <a:latin typeface="Canva Sans"/>
              <a:ea typeface="Canva Sans"/>
              <a:cs typeface="Canva Sans"/>
              <a:sym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1541</Words>
  <Application>Microsoft Office PowerPoint</Application>
  <PresentationFormat>Custom</PresentationFormat>
  <Paragraphs>67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management (new)</dc:title>
  <cp:lastModifiedBy>Kate Powys-Maurice</cp:lastModifiedBy>
  <cp:revision>2</cp:revision>
  <dcterms:created xsi:type="dcterms:W3CDTF">2006-08-16T00:00:00Z</dcterms:created>
  <dcterms:modified xsi:type="dcterms:W3CDTF">2024-09-02T11:27:02Z</dcterms:modified>
  <dc:identifier>DAGPOB-bPAM</dc:identifier>
</cp:coreProperties>
</file>