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Canva Sans Bold Italics" panose="020B0604020202020204" charset="0"/>
      <p:regular r:id="rId14"/>
    </p:embeddedFont>
    <p:embeddedFont>
      <p:font typeface="Canva Sans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88" t="-5776" b="-1903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6592" y="3705"/>
            <a:ext cx="18294592" cy="10283295"/>
          </a:xfrm>
          <a:custGeom>
            <a:avLst/>
            <a:gdLst/>
            <a:ahLst/>
            <a:cxnLst/>
            <a:rect l="l" t="t" r="r" b="b"/>
            <a:pathLst>
              <a:path w="18294592" h="10283295">
                <a:moveTo>
                  <a:pt x="0" y="0"/>
                </a:moveTo>
                <a:lnTo>
                  <a:pt x="18294592" y="0"/>
                </a:lnTo>
                <a:lnTo>
                  <a:pt x="18294592" y="10283295"/>
                </a:lnTo>
                <a:lnTo>
                  <a:pt x="0" y="1028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74732" y="159703"/>
            <a:ext cx="930266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i="1" dirty="0">
                <a:solidFill>
                  <a:srgbClr val="28538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Mentor Toolkit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1781175"/>
          <a:ext cx="15818780" cy="8086725"/>
        </p:xfrm>
        <a:graphic>
          <a:graphicData uri="http://schemas.openxmlformats.org/drawingml/2006/table">
            <a:tbl>
              <a:tblPr/>
              <a:tblGrid>
                <a:gridCol w="729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9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175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is a goal you feel unmotivated about?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Why do you feel unmotivated? </a:t>
                      </a:r>
                      <a:endParaRPr lang="en-US" sz="1100"/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356">
                <a:tc gridSpan="2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were to happen if you stopped working towards this goal? How would your future look different? 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were to happen if you stopped working towards this goal? How would your future look different? 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9290">
                <a:tc gridSpan="2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are three things you can do to keep yourself motivated to reach your goal?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1.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2.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3.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are three things you can do to keep yourself motivated to reach your goal?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1.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2.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3.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323">
                <a:tc gridSpan="2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can you start doing right now? 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What can you start doing right now? 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28538D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 </a:t>
                      </a: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65283" y="777871"/>
            <a:ext cx="10997132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Motivation action 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 the Mentor Toolkit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1829110"/>
            <a:ext cx="15521664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Please download a copy of this presentation onto your own computer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Feel to free to edit and adapt these resources to suit your mentoring style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You do not have to (and should not!) use all the activities in this pack, choose the resources that you think will work best for you and your mentee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If using for an online session, screen share and complete the activities together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times given are an estimate - you may find they take less or more time, depending on you and your mentee.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267801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1: How motivated are you?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030095"/>
            <a:ext cx="16194017" cy="825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Allow your mentee to reflect on their current levels of motivation and identify areas for improvement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</a:t>
            </a: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Share your screen and guide your mentee through completing the motivation statement quiz. Read each statement and ask them to rank it 1 through 5 based on how much they agree. </a:t>
            </a:r>
          </a:p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 </a:t>
            </a: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When they have completed the quiz, review each statement and their answers, discussing the following prompt questions: 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-Why did you give it this score?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-What do you think this shows you about your motivation?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-How do you think you could improve this?</a:t>
            </a: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l">
              <a:lnSpc>
                <a:spcPts val="4060"/>
              </a:lnSpc>
            </a:pPr>
            <a:r>
              <a:rPr lang="en-US" sz="29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Time: 10 mins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2900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62471"/>
              </p:ext>
            </p:extLst>
          </p:nvPr>
        </p:nvGraphicFramePr>
        <p:xfrm>
          <a:off x="813638" y="901591"/>
          <a:ext cx="13740560" cy="8661505"/>
        </p:xfrm>
        <a:graphic>
          <a:graphicData uri="http://schemas.openxmlformats.org/drawingml/2006/table">
            <a:tbl>
              <a:tblPr/>
              <a:tblGrid>
                <a:gridCol w="989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Rank how much you agree with the statement. 1 = strongly disagree, 5 = strongly agree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2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3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4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 b="1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5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01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I'm unsure of my ability to achieve the goals I set for myself.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01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put in maximum effort and work even harder if I've suffered a setback.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01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regularly set goals and objectives to achieve my vision for my life.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14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think positively about setting goals and making sure my needs are met.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use rewards (and consequences) to keep myself focused. For example, if I finish my homework on time, I allow myself to take a TV break. 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believe that if I work hard and apply my abilities and talents, I will be successful.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worry about deadlines and getting things done, which causes stress and anxiety.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dirty="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When an unexpected event threatens my goal, I tend to panic and walk away from the goal</a:t>
                      </a:r>
                      <a:endParaRPr lang="en-US" sz="1100" dirty="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tend to do the minimum amount of work necessary to keep my boss or teachers satisfied.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4207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I tend to worry about why I won't reach my goals, and I often focus on why something probably won't work.</a:t>
                      </a: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19"/>
                        </a:lnSpc>
                        <a:defRPr/>
                      </a:pPr>
                      <a:endParaRPr lang="en-US" sz="1100" dirty="0"/>
                    </a:p>
                  </a:txBody>
                  <a:tcPr marL="57150" marR="57150" marT="57150" marB="57150" anchor="ctr">
                    <a:lnL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86313" y="547052"/>
            <a:ext cx="1292345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Fixed vs Growth Mindset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6313" y="1829110"/>
            <a:ext cx="16472987" cy="8640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</a:t>
            </a: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Introduce your mentee to the concept of fixed vs growth mindset, and guide them to adjusting their own mindset. </a:t>
            </a:r>
          </a:p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</a:p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1:</a:t>
            </a:r>
            <a:r>
              <a:rPr lang="en-US" sz="27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Discuss with your mentee the meaning of fixed vs growth mindset using the information slides on the next page. Then ask your mentee:</a:t>
            </a:r>
            <a:r>
              <a:rPr lang="en-US" sz="2700" b="1" i="1">
                <a:solidFill>
                  <a:srgbClr val="28538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Why is a growth mindset important to help us stay motivated? </a:t>
            </a:r>
          </a:p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2: </a:t>
            </a:r>
            <a:r>
              <a:rPr lang="en-US" sz="27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Ask your mentee to reflect on an experience when they faced a challenge or encountered failure. Encourage them to reflect on their thoughts and emotions related to that experience, and whether they had a fixed or growth mindset during the challenge. </a:t>
            </a:r>
          </a:p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You may want to use the 'encouraging growth mindset' worksheet as a guide. Share your screen or ask your mentee to note their ideas down on a piece of paper </a:t>
            </a:r>
          </a:p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3:</a:t>
            </a:r>
            <a:r>
              <a:rPr lang="en-US" sz="27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Now encourage them to shift their perspective and think of how they could have responded to the challenge with more of a growth mindset e.g., from "I'm not good enough" to "I can learn from this and improve". Guide them in identifying potential lessons or insights they gained from that experience.</a:t>
            </a:r>
          </a:p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 15 mins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2700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77871"/>
            <a:ext cx="13255585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2: What is a growth mindset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848160"/>
            <a:ext cx="15573707" cy="804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Psychologist Professor Carol Dweck coined the term 'growth mindset' when she researched how people's underlying beliefs about themselves and their abilities can affect their lives.</a:t>
            </a:r>
          </a:p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People with a growth mindset believe that if they’re not as good as they’d like to be at something, they can work at it and improve</a:t>
            </a: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. Set-backs are re-framed as new challenges to overcome, and failure can be used as a springboard to bigger and better things. Whereas </a:t>
            </a:r>
            <a:r>
              <a:rPr lang="en-US" sz="24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people with a fixed mindset believe that their intelligence and abilities are fixed, something that you are either born with or without.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28538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A growth mindset is the belief that </a:t>
            </a:r>
            <a:r>
              <a:rPr lang="en-US" sz="24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skills and abilities are not set in stone.</a:t>
            </a: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Just as mighty oaks grow from tiny acorns, our talents might start small, but they have the potential to grow huge. The opposite of this is the fixed mindset.</a:t>
            </a:r>
            <a:r>
              <a:rPr lang="en-US" sz="24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People with a fixed mindset are more likely to believe that their ability and intelligence can’t be changed</a:t>
            </a: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; that they're either good at something or not. They’re usually easily discouraged and might avoid taking risks or trying new things because they’re fearful of failure.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For example, imagine you’re learning to play an instrument. By the end of your first lesson you can play a few notes, but you’re no Mozart. If you have a fixed mindset you might think “I’m no good at this, so why bother?” and give up straight away. You’ll stop taking lessons and – surprise, surprise – you’ll never get any better. If you have a growth mindset, you’ll still recognise that you’re no virtuoso (it’s not about being in denial) but </a:t>
            </a:r>
            <a:r>
              <a:rPr lang="en-US" sz="24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instead of giving up you’ll recognise that with more lessons, practice and effort, you’ll improve. </a:t>
            </a:r>
            <a:r>
              <a:rPr lang="en-US" sz="24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And, guess what? You will!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24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75187" y="632777"/>
            <a:ext cx="16537627" cy="9239402"/>
          </a:xfrm>
          <a:custGeom>
            <a:avLst/>
            <a:gdLst/>
            <a:ahLst/>
            <a:cxnLst/>
            <a:rect l="l" t="t" r="r" b="b"/>
            <a:pathLst>
              <a:path w="16537627" h="9239402">
                <a:moveTo>
                  <a:pt x="0" y="0"/>
                </a:moveTo>
                <a:lnTo>
                  <a:pt x="16537626" y="0"/>
                </a:lnTo>
                <a:lnTo>
                  <a:pt x="16537626" y="9239402"/>
                </a:lnTo>
                <a:lnTo>
                  <a:pt x="0" y="9239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065283" y="1886260"/>
          <a:ext cx="15179434" cy="7372040"/>
        </p:xfrm>
        <a:graphic>
          <a:graphicData uri="http://schemas.openxmlformats.org/drawingml/2006/table">
            <a:tbl>
              <a:tblPr/>
              <a:tblGrid>
                <a:gridCol w="1517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179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  What is a past experience where you faced a challenge or encountered failure? 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  </a:t>
                      </a: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030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How did you feel and/or respond to this experience at the time? 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  </a:t>
                      </a: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364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Did you have a fixed mindset or a growth mindset? 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  </a:t>
                      </a: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851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How could you have changed your response to follow more of a growth mindset?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1">
                          <a:solidFill>
                            <a:srgbClr val="C74A25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  </a:t>
                      </a:r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065283" y="777871"/>
            <a:ext cx="12807234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Encouraging growth mindset worksheet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3: Motivation action plan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315696"/>
            <a:ext cx="16194017" cy="615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Goal​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Help your mentee keep themselves accountable for their motivation and sticking to their goals by guiding them to create a motivation action plan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Instructions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Encourage your mentee to complete the action plan template. Copy the questions into a shared word document or ask your mentee to write them down on a piece of paper or notebook.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 10 – 15 mins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Custom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Canva Sans</vt:lpstr>
      <vt:lpstr>Canva Sans Bold Italics</vt:lpstr>
      <vt:lpstr>Canva Sans Italics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(new)</dc:title>
  <cp:lastModifiedBy>Kate Powys-Maurice</cp:lastModifiedBy>
  <cp:revision>2</cp:revision>
  <dcterms:created xsi:type="dcterms:W3CDTF">2006-08-16T00:00:00Z</dcterms:created>
  <dcterms:modified xsi:type="dcterms:W3CDTF">2024-09-02T11:27:53Z</dcterms:modified>
  <dc:identifier>DAGPVh8XPDY</dc:identifier>
</cp:coreProperties>
</file>