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rimo" panose="020B0604020202020204" charset="0"/>
      <p:regular r:id="rId16"/>
    </p:embeddedFont>
    <p:embeddedFont>
      <p:font typeface="Canva Sans" panose="020B0604020202020204" charset="0"/>
      <p:regular r:id="rId17"/>
    </p:embeddedFont>
    <p:embeddedFont>
      <p:font typeface="Canva Sans Bold" panose="020B0604020202020204" charset="0"/>
      <p:regular r:id="rId18"/>
    </p:embeddedFont>
    <p:embeddedFont>
      <p:font typeface="Canva Sans Bold Italics" panose="020B0604020202020204" charset="0"/>
      <p:regular r:id="rId19"/>
    </p:embeddedFont>
    <p:embeddedFont>
      <p:font typeface="Canva Sans Italics"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bbc.co.uk/bitesize/topics/zv7fqp3/articles/zkq8hbk" TargetMode="Externa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GB"/>
          </a:p>
        </p:txBody>
      </p:sp>
      <p:sp>
        <p:nvSpPr>
          <p:cNvPr id="3" name="Freeform 3"/>
          <p:cNvSpPr/>
          <p:nvPr/>
        </p:nvSpPr>
        <p:spPr>
          <a:xfrm>
            <a:off x="-6592" y="3705"/>
            <a:ext cx="18294592" cy="10283295"/>
          </a:xfrm>
          <a:custGeom>
            <a:avLst/>
            <a:gdLst/>
            <a:ahLst/>
            <a:cxnLst/>
            <a:rect l="l" t="t" r="r" b="b"/>
            <a:pathLst>
              <a:path w="18294592" h="10283295">
                <a:moveTo>
                  <a:pt x="0" y="0"/>
                </a:moveTo>
                <a:lnTo>
                  <a:pt x="18294592" y="0"/>
                </a:lnTo>
                <a:lnTo>
                  <a:pt x="18294592" y="10283295"/>
                </a:lnTo>
                <a:lnTo>
                  <a:pt x="0" y="1028329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74732" y="159703"/>
            <a:ext cx="8997868" cy="1566544"/>
          </a:xfrm>
          <a:prstGeom prst="rect">
            <a:avLst/>
          </a:prstGeom>
        </p:spPr>
        <p:txBody>
          <a:bodyPr wrap="square" lIns="0" tIns="0" rIns="0" bIns="0" rtlCol="0" anchor="t">
            <a:spAutoFit/>
          </a:bodyPr>
          <a:lstStyle/>
          <a:p>
            <a:pPr algn="ctr">
              <a:lnSpc>
                <a:spcPts val="12880"/>
              </a:lnSpc>
            </a:pPr>
            <a:r>
              <a:rPr lang="en-US" sz="9200" b="1" i="1" dirty="0">
                <a:solidFill>
                  <a:srgbClr val="28538D"/>
                </a:solidFill>
                <a:latin typeface="Canva Sans Bold Italics"/>
                <a:ea typeface="Canva Sans Bold Italics"/>
                <a:cs typeface="Canva Sans Bold Italics"/>
                <a:sym typeface="Canva Sans Bold Italics"/>
              </a:rPr>
              <a:t>Mentor Toolkit</a:t>
            </a:r>
          </a:p>
        </p:txBody>
      </p:sp>
      <p:sp>
        <p:nvSpPr>
          <p:cNvPr id="5" name="TextBox 5"/>
          <p:cNvSpPr txBox="1"/>
          <p:nvPr/>
        </p:nvSpPr>
        <p:spPr>
          <a:xfrm>
            <a:off x="4177931" y="8206105"/>
            <a:ext cx="9925546" cy="1052195"/>
          </a:xfrm>
          <a:prstGeom prst="rect">
            <a:avLst/>
          </a:prstGeom>
        </p:spPr>
        <p:txBody>
          <a:bodyPr lIns="0" tIns="0" rIns="0" bIns="0" rtlCol="0" anchor="t">
            <a:spAutoFit/>
          </a:bodyPr>
          <a:lstStyle/>
          <a:p>
            <a:pPr algn="ctr">
              <a:lnSpc>
                <a:spcPts val="8679"/>
              </a:lnSpc>
            </a:pPr>
            <a:r>
              <a:rPr lang="en-US" sz="6199" b="1">
                <a:solidFill>
                  <a:srgbClr val="000000"/>
                </a:solidFill>
                <a:latin typeface="Canva Sans Bold"/>
                <a:ea typeface="Canva Sans Bold"/>
                <a:cs typeface="Canva Sans Bold"/>
                <a:sym typeface="Canva Sans Bold"/>
              </a:rPr>
              <a:t>Professional writing skills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32897" y="401959"/>
            <a:ext cx="2029167" cy="1253482"/>
          </a:xfrm>
          <a:custGeom>
            <a:avLst/>
            <a:gdLst/>
            <a:ahLst/>
            <a:cxnLst/>
            <a:rect l="l" t="t" r="r" b="b"/>
            <a:pathLst>
              <a:path w="2029167" h="1253482">
                <a:moveTo>
                  <a:pt x="0" y="0"/>
                </a:moveTo>
                <a:lnTo>
                  <a:pt x="2029167" y="0"/>
                </a:lnTo>
                <a:lnTo>
                  <a:pt x="2029167" y="1253482"/>
                </a:lnTo>
                <a:lnTo>
                  <a:pt x="0" y="1253482"/>
                </a:lnTo>
                <a:lnTo>
                  <a:pt x="0" y="0"/>
                </a:lnTo>
                <a:close/>
              </a:path>
            </a:pathLst>
          </a:custGeom>
          <a:blipFill>
            <a:blip r:embed="rId2"/>
            <a:stretch>
              <a:fillRect/>
            </a:stretch>
          </a:blipFill>
        </p:spPr>
        <p:txBody>
          <a:bodyPr/>
          <a:lstStyle/>
          <a:p>
            <a:endParaRPr lang="en-GB"/>
          </a:p>
        </p:txBody>
      </p:sp>
      <p:sp>
        <p:nvSpPr>
          <p:cNvPr id="4" name="Freeform 4"/>
          <p:cNvSpPr/>
          <p:nvPr/>
        </p:nvSpPr>
        <p:spPr>
          <a:xfrm>
            <a:off x="739425" y="1361698"/>
            <a:ext cx="16108056" cy="8007020"/>
          </a:xfrm>
          <a:custGeom>
            <a:avLst/>
            <a:gdLst/>
            <a:ahLst/>
            <a:cxnLst/>
            <a:rect l="l" t="t" r="r" b="b"/>
            <a:pathLst>
              <a:path w="16108056" h="8007020">
                <a:moveTo>
                  <a:pt x="0" y="0"/>
                </a:moveTo>
                <a:lnTo>
                  <a:pt x="16108056" y="0"/>
                </a:lnTo>
                <a:lnTo>
                  <a:pt x="16108056" y="8007020"/>
                </a:lnTo>
                <a:lnTo>
                  <a:pt x="0" y="8007020"/>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739425" y="372423"/>
            <a:ext cx="10997132" cy="887095"/>
          </a:xfrm>
          <a:prstGeom prst="rect">
            <a:avLst/>
          </a:prstGeom>
        </p:spPr>
        <p:txBody>
          <a:bodyPr lIns="0" tIns="0" rIns="0" bIns="0" rtlCol="0" anchor="t">
            <a:spAutoFit/>
          </a:bodyPr>
          <a:lstStyle/>
          <a:p>
            <a:pPr algn="l">
              <a:lnSpc>
                <a:spcPts val="7279"/>
              </a:lnSpc>
            </a:pPr>
            <a:r>
              <a:rPr lang="en-US" sz="5199" b="1" dirty="0">
                <a:solidFill>
                  <a:srgbClr val="28538D"/>
                </a:solidFill>
                <a:latin typeface="Canva Sans Bold"/>
                <a:ea typeface="Canva Sans Bold"/>
                <a:cs typeface="Canva Sans Bold"/>
                <a:sym typeface="Canva Sans Bold"/>
              </a:rPr>
              <a:t>Email writing dos and don’ts</a:t>
            </a:r>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431479"/>
            <a:ext cx="10997132" cy="811530"/>
          </a:xfrm>
          <a:prstGeom prst="rect">
            <a:avLst/>
          </a:prstGeom>
        </p:spPr>
        <p:txBody>
          <a:bodyPr lIns="0" tIns="0" rIns="0" bIns="0" rtlCol="0" anchor="t">
            <a:spAutoFit/>
          </a:bodyPr>
          <a:lstStyle/>
          <a:p>
            <a:pPr algn="l">
              <a:lnSpc>
                <a:spcPts val="6720"/>
              </a:lnSpc>
            </a:pPr>
            <a:r>
              <a:rPr lang="en-US" sz="4800" b="1">
                <a:solidFill>
                  <a:srgbClr val="28538D"/>
                </a:solidFill>
                <a:latin typeface="Canva Sans Bold"/>
                <a:ea typeface="Canva Sans Bold"/>
                <a:cs typeface="Canva Sans Bold"/>
                <a:sym typeface="Canva Sans Bold"/>
              </a:rPr>
              <a:t>Activity 2: Writing a formal letter</a:t>
            </a:r>
          </a:p>
        </p:txBody>
      </p:sp>
      <p:sp>
        <p:nvSpPr>
          <p:cNvPr id="5" name="TextBox 5"/>
          <p:cNvSpPr txBox="1"/>
          <p:nvPr/>
        </p:nvSpPr>
        <p:spPr>
          <a:xfrm>
            <a:off x="1065283" y="1548761"/>
            <a:ext cx="15493506" cy="8658225"/>
          </a:xfrm>
          <a:prstGeom prst="rect">
            <a:avLst/>
          </a:prstGeom>
        </p:spPr>
        <p:txBody>
          <a:bodyPr lIns="0" tIns="0" rIns="0" bIns="0" rtlCol="0" anchor="t">
            <a:spAutoFit/>
          </a:bodyPr>
          <a:lstStyle/>
          <a:p>
            <a:pPr algn="l">
              <a:lnSpc>
                <a:spcPts val="3779"/>
              </a:lnSpc>
            </a:pPr>
            <a:r>
              <a:rPr lang="en-US" sz="2700" b="1">
                <a:solidFill>
                  <a:srgbClr val="C74A25"/>
                </a:solidFill>
                <a:latin typeface="Canva Sans Bold"/>
                <a:ea typeface="Canva Sans Bold"/>
                <a:cs typeface="Canva Sans Bold"/>
                <a:sym typeface="Canva Sans Bold"/>
              </a:rPr>
              <a:t>Introduction</a:t>
            </a:r>
          </a:p>
          <a:p>
            <a:pPr algn="l">
              <a:lnSpc>
                <a:spcPts val="3779"/>
              </a:lnSpc>
            </a:pPr>
            <a:r>
              <a:rPr lang="en-US" sz="2700">
                <a:solidFill>
                  <a:srgbClr val="28538D"/>
                </a:solidFill>
                <a:latin typeface="Canva Sans"/>
                <a:ea typeface="Canva Sans"/>
                <a:cs typeface="Canva Sans"/>
                <a:sym typeface="Canva Sans"/>
              </a:rPr>
              <a:t>Formal letters are letters to people who we don’t know on a personal level. We may need to write formal letters or emails for many different reasons. For example, we may write to find out information, to apply for a job or a course, to make a complaint, to give information or to send thanks. </a:t>
            </a:r>
          </a:p>
          <a:p>
            <a:pPr algn="l">
              <a:lnSpc>
                <a:spcPts val="3779"/>
              </a:lnSpc>
            </a:pPr>
            <a:r>
              <a:rPr lang="en-US" sz="2700">
                <a:solidFill>
                  <a:srgbClr val="28538D"/>
                </a:solidFill>
                <a:latin typeface="Canva Sans"/>
                <a:ea typeface="Canva Sans"/>
                <a:cs typeface="Canva Sans"/>
                <a:sym typeface="Canva Sans"/>
              </a:rPr>
              <a:t>If you’re writing a formal letter, you must ask yourself: </a:t>
            </a:r>
          </a:p>
          <a:p>
            <a:pPr marL="582930" lvl="1" indent="-291465" algn="l">
              <a:lnSpc>
                <a:spcPts val="3779"/>
              </a:lnSpc>
              <a:buFont typeface="Arial"/>
              <a:buChar char="•"/>
            </a:pPr>
            <a:r>
              <a:rPr lang="en-US" sz="2700">
                <a:solidFill>
                  <a:srgbClr val="28538D"/>
                </a:solidFill>
                <a:latin typeface="Canva Sans"/>
                <a:ea typeface="Canva Sans"/>
                <a:cs typeface="Canva Sans"/>
                <a:sym typeface="Canva Sans"/>
              </a:rPr>
              <a:t>Who am I writing to? </a:t>
            </a:r>
          </a:p>
          <a:p>
            <a:pPr marL="582930" lvl="1" indent="-291465" algn="l">
              <a:lnSpc>
                <a:spcPts val="3779"/>
              </a:lnSpc>
              <a:buFont typeface="Arial"/>
              <a:buChar char="•"/>
            </a:pPr>
            <a:r>
              <a:rPr lang="en-US" sz="2700">
                <a:solidFill>
                  <a:srgbClr val="28538D"/>
                </a:solidFill>
                <a:latin typeface="Canva Sans"/>
                <a:ea typeface="Canva Sans"/>
                <a:cs typeface="Canva Sans"/>
                <a:sym typeface="Canva Sans"/>
              </a:rPr>
              <a:t>Why am I writing? </a:t>
            </a:r>
          </a:p>
          <a:p>
            <a:pPr marL="582930" lvl="1" indent="-291465" algn="l">
              <a:lnSpc>
                <a:spcPts val="3779"/>
              </a:lnSpc>
              <a:buFont typeface="Arial"/>
              <a:buChar char="•"/>
            </a:pPr>
            <a:r>
              <a:rPr lang="en-US" sz="2700">
                <a:solidFill>
                  <a:srgbClr val="28538D"/>
                </a:solidFill>
                <a:latin typeface="Canva Sans"/>
                <a:ea typeface="Canva Sans"/>
                <a:cs typeface="Canva Sans"/>
                <a:sym typeface="Canva Sans"/>
              </a:rPr>
              <a:t>What do I need to tell them? </a:t>
            </a:r>
          </a:p>
          <a:p>
            <a:pPr marL="582930" lvl="1" indent="-291465" algn="l">
              <a:lnSpc>
                <a:spcPts val="3779"/>
              </a:lnSpc>
              <a:buFont typeface="Arial"/>
              <a:buChar char="•"/>
            </a:pPr>
            <a:r>
              <a:rPr lang="en-US" sz="2700">
                <a:solidFill>
                  <a:srgbClr val="28538D"/>
                </a:solidFill>
                <a:latin typeface="Canva Sans"/>
                <a:ea typeface="Canva Sans"/>
                <a:cs typeface="Canva Sans"/>
                <a:sym typeface="Canva Sans"/>
              </a:rPr>
              <a:t>What do I want them to do? </a:t>
            </a:r>
          </a:p>
          <a:p>
            <a:pPr algn="l">
              <a:lnSpc>
                <a:spcPts val="3779"/>
              </a:lnSpc>
            </a:pPr>
            <a:r>
              <a:rPr lang="en-US" sz="2700" b="1">
                <a:solidFill>
                  <a:srgbClr val="C74A25"/>
                </a:solidFill>
                <a:latin typeface="Canva Sans Bold"/>
                <a:ea typeface="Canva Sans Bold"/>
                <a:cs typeface="Canva Sans Bold"/>
                <a:sym typeface="Canva Sans Bold"/>
              </a:rPr>
              <a:t>Goal</a:t>
            </a:r>
          </a:p>
          <a:p>
            <a:pPr algn="l">
              <a:lnSpc>
                <a:spcPts val="3779"/>
              </a:lnSpc>
            </a:pPr>
            <a:r>
              <a:rPr lang="en-US" sz="2700">
                <a:solidFill>
                  <a:srgbClr val="28538D"/>
                </a:solidFill>
                <a:latin typeface="Canva Sans"/>
                <a:ea typeface="Canva Sans"/>
                <a:cs typeface="Canva Sans"/>
                <a:sym typeface="Canva Sans"/>
              </a:rPr>
              <a:t>To guide your mentee in writing formal letters and show them the appropriate </a:t>
            </a:r>
            <a:r>
              <a:rPr lang="en-US" sz="2700" b="1">
                <a:solidFill>
                  <a:srgbClr val="28538D"/>
                </a:solidFill>
                <a:latin typeface="Canva Sans Bold"/>
                <a:ea typeface="Canva Sans Bold"/>
                <a:cs typeface="Canva Sans Bold"/>
                <a:sym typeface="Canva Sans Bold"/>
              </a:rPr>
              <a:t>structure, tone, and etiquette</a:t>
            </a:r>
            <a:r>
              <a:rPr lang="en-US" sz="2700">
                <a:solidFill>
                  <a:srgbClr val="28538D"/>
                </a:solidFill>
                <a:latin typeface="Canva Sans"/>
                <a:ea typeface="Canva Sans"/>
                <a:cs typeface="Canva Sans"/>
                <a:sym typeface="Canva Sans"/>
              </a:rPr>
              <a:t> for professional correspondence. By the end of the activity, together you will have written an example formal letter. </a:t>
            </a:r>
          </a:p>
          <a:p>
            <a:pPr algn="l">
              <a:lnSpc>
                <a:spcPts val="3779"/>
              </a:lnSpc>
            </a:pPr>
            <a:r>
              <a:rPr lang="en-US" sz="2700" i="1">
                <a:solidFill>
                  <a:srgbClr val="C74A25"/>
                </a:solidFill>
                <a:latin typeface="Canva Sans Italics"/>
                <a:ea typeface="Canva Sans Italics"/>
                <a:cs typeface="Canva Sans Italics"/>
                <a:sym typeface="Canva Sans Italics"/>
              </a:rPr>
              <a:t>Mentor tip - Consider your understanding of your mentee and their skill level before choosing this activity, some young people might find it challenging or overwhelming. </a:t>
            </a:r>
          </a:p>
          <a:p>
            <a:pPr algn="l">
              <a:lnSpc>
                <a:spcPts val="3779"/>
              </a:lnSpc>
            </a:pPr>
            <a:r>
              <a:rPr lang="en-US" sz="2700" b="1">
                <a:solidFill>
                  <a:srgbClr val="28538D"/>
                </a:solidFill>
                <a:latin typeface="Canva Sans Bold"/>
                <a:ea typeface="Canva Sans Bold"/>
                <a:cs typeface="Canva Sans Bold"/>
                <a:sym typeface="Canva Sans Bold"/>
              </a:rPr>
              <a:t>Time 20mins</a:t>
            </a:r>
          </a:p>
          <a:p>
            <a:pPr algn="l">
              <a:lnSpc>
                <a:spcPts val="4620"/>
              </a:lnSpc>
              <a:spcBef>
                <a:spcPct val="0"/>
              </a:spcBef>
            </a:pPr>
            <a:endParaRPr lang="en-US" sz="2700" b="1">
              <a:solidFill>
                <a:srgbClr val="28538D"/>
              </a:solidFill>
              <a:latin typeface="Canva Sans Bold"/>
              <a:ea typeface="Canva Sans Bold"/>
              <a:cs typeface="Canva Sans Bold"/>
              <a:sym typeface="Canva San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77871"/>
            <a:ext cx="10997132" cy="811530"/>
          </a:xfrm>
          <a:prstGeom prst="rect">
            <a:avLst/>
          </a:prstGeom>
        </p:spPr>
        <p:txBody>
          <a:bodyPr lIns="0" tIns="0" rIns="0" bIns="0" rtlCol="0" anchor="t">
            <a:spAutoFit/>
          </a:bodyPr>
          <a:lstStyle/>
          <a:p>
            <a:pPr algn="l">
              <a:lnSpc>
                <a:spcPts val="6719"/>
              </a:lnSpc>
            </a:pPr>
            <a:r>
              <a:rPr lang="en-US" sz="4800" b="1">
                <a:solidFill>
                  <a:srgbClr val="28538D"/>
                </a:solidFill>
                <a:latin typeface="Canva Sans Bold"/>
                <a:ea typeface="Canva Sans Bold"/>
                <a:cs typeface="Canva Sans Bold"/>
                <a:sym typeface="Canva Sans Bold"/>
              </a:rPr>
              <a:t>Activity 3: writing a formal letter</a:t>
            </a:r>
          </a:p>
        </p:txBody>
      </p:sp>
      <p:sp>
        <p:nvSpPr>
          <p:cNvPr id="5" name="TextBox 5"/>
          <p:cNvSpPr txBox="1"/>
          <p:nvPr/>
        </p:nvSpPr>
        <p:spPr>
          <a:xfrm>
            <a:off x="1065283" y="1838635"/>
            <a:ext cx="16194017" cy="7985760"/>
          </a:xfrm>
          <a:prstGeom prst="rect">
            <a:avLst/>
          </a:prstGeom>
        </p:spPr>
        <p:txBody>
          <a:bodyPr lIns="0" tIns="0" rIns="0" bIns="0" rtlCol="0" anchor="t">
            <a:spAutoFit/>
          </a:bodyPr>
          <a:lstStyle/>
          <a:p>
            <a:pPr algn="l">
              <a:lnSpc>
                <a:spcPts val="3499"/>
              </a:lnSpc>
            </a:pPr>
            <a:r>
              <a:rPr lang="en-US" sz="2499" b="1">
                <a:solidFill>
                  <a:srgbClr val="C74A25"/>
                </a:solidFill>
                <a:latin typeface="Canva Sans Bold"/>
                <a:ea typeface="Canva Sans Bold"/>
                <a:cs typeface="Canva Sans Bold"/>
                <a:sym typeface="Canva Sans Bold"/>
              </a:rPr>
              <a:t>Step 1: Understanding Structure and Format</a:t>
            </a:r>
          </a:p>
          <a:p>
            <a:pPr algn="l">
              <a:lnSpc>
                <a:spcPts val="3499"/>
              </a:lnSpc>
            </a:pPr>
            <a:r>
              <a:rPr lang="en-US" sz="2499">
                <a:solidFill>
                  <a:srgbClr val="28538D"/>
                </a:solidFill>
                <a:latin typeface="Canva Sans"/>
                <a:ea typeface="Canva Sans"/>
                <a:cs typeface="Canva Sans"/>
                <a:sym typeface="Canva Sans"/>
              </a:rPr>
              <a:t>Using the sample formal letter as a reference (share your screen), explain the</a:t>
            </a:r>
            <a:r>
              <a:rPr lang="en-US" sz="2499" b="1">
                <a:solidFill>
                  <a:srgbClr val="28538D"/>
                </a:solidFill>
                <a:latin typeface="Canva Sans Bold"/>
                <a:ea typeface="Canva Sans Bold"/>
                <a:cs typeface="Canva Sans Bold"/>
                <a:sym typeface="Canva Sans Bold"/>
              </a:rPr>
              <a:t> basic structure</a:t>
            </a:r>
            <a:r>
              <a:rPr lang="en-US" sz="2499">
                <a:solidFill>
                  <a:srgbClr val="28538D"/>
                </a:solidFill>
                <a:latin typeface="Canva Sans"/>
                <a:ea typeface="Canva Sans"/>
                <a:cs typeface="Canva Sans"/>
                <a:sym typeface="Canva Sans"/>
              </a:rPr>
              <a:t> of a formal letter: </a:t>
            </a:r>
            <a:r>
              <a:rPr lang="en-US" sz="2499" i="1">
                <a:solidFill>
                  <a:srgbClr val="28538D"/>
                </a:solidFill>
                <a:latin typeface="Canva Sans Italics"/>
                <a:ea typeface="Canva Sans Italics"/>
                <a:cs typeface="Canva Sans Italics"/>
                <a:sym typeface="Canva Sans Italics"/>
              </a:rPr>
              <a:t>date, recipient's name and address, salutation, body paragraphs, closing, and signature.</a:t>
            </a:r>
          </a:p>
          <a:p>
            <a:pPr algn="l">
              <a:lnSpc>
                <a:spcPts val="3499"/>
              </a:lnSpc>
            </a:pPr>
            <a:r>
              <a:rPr lang="en-US" sz="2499">
                <a:solidFill>
                  <a:srgbClr val="28538D"/>
                </a:solidFill>
                <a:latin typeface="Canva Sans"/>
                <a:ea typeface="Canva Sans"/>
                <a:cs typeface="Canva Sans"/>
                <a:sym typeface="Canva Sans"/>
              </a:rPr>
              <a:t>Emphasize the importance of </a:t>
            </a:r>
            <a:r>
              <a:rPr lang="en-US" sz="2499" b="1">
                <a:solidFill>
                  <a:srgbClr val="28538D"/>
                </a:solidFill>
                <a:latin typeface="Canva Sans Bold"/>
                <a:ea typeface="Canva Sans Bold"/>
                <a:cs typeface="Canva Sans Bold"/>
                <a:sym typeface="Canva Sans Bold"/>
              </a:rPr>
              <a:t>clear and organized content.</a:t>
            </a:r>
          </a:p>
          <a:p>
            <a:pPr algn="l">
              <a:lnSpc>
                <a:spcPts val="3499"/>
              </a:lnSpc>
            </a:pPr>
            <a:r>
              <a:rPr lang="en-US" sz="2499" b="1">
                <a:solidFill>
                  <a:srgbClr val="C74A25"/>
                </a:solidFill>
                <a:latin typeface="Canva Sans Bold"/>
                <a:ea typeface="Canva Sans Bold"/>
                <a:cs typeface="Canva Sans Bold"/>
                <a:sym typeface="Canva Sans Bold"/>
              </a:rPr>
              <a:t>Step 2: Identifying Tone and Etiquette</a:t>
            </a:r>
          </a:p>
          <a:p>
            <a:pPr algn="l">
              <a:lnSpc>
                <a:spcPts val="3499"/>
              </a:lnSpc>
            </a:pPr>
            <a:r>
              <a:rPr lang="en-US" sz="2499">
                <a:solidFill>
                  <a:srgbClr val="28538D"/>
                </a:solidFill>
                <a:latin typeface="Canva Sans"/>
                <a:ea typeface="Canva Sans"/>
                <a:cs typeface="Canva Sans"/>
                <a:sym typeface="Canva Sans"/>
              </a:rPr>
              <a:t>Discuss the </a:t>
            </a:r>
            <a:r>
              <a:rPr lang="en-US" sz="2499" b="1">
                <a:solidFill>
                  <a:srgbClr val="28538D"/>
                </a:solidFill>
                <a:latin typeface="Canva Sans Bold"/>
                <a:ea typeface="Canva Sans Bold"/>
                <a:cs typeface="Canva Sans Bold"/>
                <a:sym typeface="Canva Sans Bold"/>
              </a:rPr>
              <a:t>appropriate tone </a:t>
            </a:r>
            <a:r>
              <a:rPr lang="en-US" sz="2499">
                <a:solidFill>
                  <a:srgbClr val="28538D"/>
                </a:solidFill>
                <a:latin typeface="Canva Sans"/>
                <a:ea typeface="Canva Sans"/>
                <a:cs typeface="Canva Sans"/>
                <a:sym typeface="Canva Sans"/>
              </a:rPr>
              <a:t>for formal letters: </a:t>
            </a:r>
            <a:r>
              <a:rPr lang="en-US" sz="2499" i="1">
                <a:solidFill>
                  <a:srgbClr val="28538D"/>
                </a:solidFill>
                <a:latin typeface="Canva Sans Italics"/>
                <a:ea typeface="Canva Sans Italics"/>
                <a:cs typeface="Canva Sans Italics"/>
                <a:sym typeface="Canva Sans Italics"/>
              </a:rPr>
              <a:t>polite, respectful, and professional.</a:t>
            </a:r>
          </a:p>
          <a:p>
            <a:pPr algn="l">
              <a:lnSpc>
                <a:spcPts val="3499"/>
              </a:lnSpc>
            </a:pPr>
            <a:r>
              <a:rPr lang="en-US" sz="2499">
                <a:solidFill>
                  <a:srgbClr val="28538D"/>
                </a:solidFill>
                <a:latin typeface="Canva Sans"/>
                <a:ea typeface="Canva Sans"/>
                <a:cs typeface="Canva Sans"/>
                <a:sym typeface="Canva Sans"/>
              </a:rPr>
              <a:t>Highlight the importance of using </a:t>
            </a:r>
            <a:r>
              <a:rPr lang="en-US" sz="2499" b="1">
                <a:solidFill>
                  <a:srgbClr val="28538D"/>
                </a:solidFill>
                <a:latin typeface="Canva Sans Bold"/>
                <a:ea typeface="Canva Sans Bold"/>
                <a:cs typeface="Canva Sans Bold"/>
                <a:sym typeface="Canva Sans Bold"/>
              </a:rPr>
              <a:t>appropriate language</a:t>
            </a:r>
            <a:r>
              <a:rPr lang="en-US" sz="2499">
                <a:solidFill>
                  <a:srgbClr val="28538D"/>
                </a:solidFill>
                <a:latin typeface="Canva Sans"/>
                <a:ea typeface="Canva Sans"/>
                <a:cs typeface="Canva Sans"/>
                <a:sym typeface="Canva Sans"/>
              </a:rPr>
              <a:t> and</a:t>
            </a:r>
            <a:r>
              <a:rPr lang="en-US" sz="2499" b="1">
                <a:solidFill>
                  <a:srgbClr val="28538D"/>
                </a:solidFill>
                <a:latin typeface="Canva Sans Bold"/>
                <a:ea typeface="Canva Sans Bold"/>
                <a:cs typeface="Canva Sans Bold"/>
                <a:sym typeface="Canva Sans Bold"/>
              </a:rPr>
              <a:t> avoiding slang </a:t>
            </a:r>
            <a:r>
              <a:rPr lang="en-US" sz="2499">
                <a:solidFill>
                  <a:srgbClr val="28538D"/>
                </a:solidFill>
                <a:latin typeface="Canva Sans"/>
                <a:ea typeface="Canva Sans"/>
                <a:cs typeface="Canva Sans"/>
                <a:sym typeface="Canva Sans"/>
              </a:rPr>
              <a:t>or informal expressions.</a:t>
            </a:r>
          </a:p>
          <a:p>
            <a:pPr algn="l">
              <a:lnSpc>
                <a:spcPts val="3499"/>
              </a:lnSpc>
            </a:pPr>
            <a:r>
              <a:rPr lang="en-US" sz="2499" b="1">
                <a:solidFill>
                  <a:srgbClr val="C74A25"/>
                </a:solidFill>
                <a:latin typeface="Canva Sans Bold"/>
                <a:ea typeface="Canva Sans Bold"/>
                <a:cs typeface="Canva Sans Bold"/>
                <a:sym typeface="Canva Sans Bold"/>
              </a:rPr>
              <a:t>Step 3: Writing Practice </a:t>
            </a:r>
          </a:p>
          <a:p>
            <a:pPr algn="l">
              <a:lnSpc>
                <a:spcPts val="3499"/>
              </a:lnSpc>
            </a:pPr>
            <a:r>
              <a:rPr lang="en-US" sz="2499" b="1">
                <a:solidFill>
                  <a:srgbClr val="28538D"/>
                </a:solidFill>
                <a:latin typeface="Canva Sans Bold"/>
                <a:ea typeface="Canva Sans Bold"/>
                <a:cs typeface="Canva Sans Bold"/>
                <a:sym typeface="Canva Sans Bold"/>
              </a:rPr>
              <a:t>Guide your mentee to write a thank-you letter. </a:t>
            </a:r>
            <a:r>
              <a:rPr lang="en-US" sz="2499">
                <a:solidFill>
                  <a:srgbClr val="28538D"/>
                </a:solidFill>
                <a:latin typeface="Canva Sans"/>
                <a:ea typeface="Canva Sans"/>
                <a:cs typeface="Canva Sans"/>
                <a:sym typeface="Canva Sans"/>
              </a:rPr>
              <a:t>This can be to a person of their choice, but must be appropriate for a formal letter (e.g. teacher, mentor, work experience manager etc.) </a:t>
            </a:r>
          </a:p>
          <a:p>
            <a:pPr algn="l">
              <a:lnSpc>
                <a:spcPts val="3499"/>
              </a:lnSpc>
            </a:pPr>
            <a:r>
              <a:rPr lang="en-US" sz="2499">
                <a:solidFill>
                  <a:srgbClr val="28538D"/>
                </a:solidFill>
                <a:latin typeface="Canva Sans"/>
                <a:ea typeface="Canva Sans"/>
                <a:cs typeface="Canva Sans"/>
                <a:sym typeface="Canva Sans"/>
              </a:rPr>
              <a:t>Use the template and refer to the sample letter help them structure their own letter.</a:t>
            </a:r>
          </a:p>
          <a:p>
            <a:pPr algn="l">
              <a:lnSpc>
                <a:spcPts val="3499"/>
              </a:lnSpc>
            </a:pPr>
            <a:r>
              <a:rPr lang="en-US" sz="2499" b="1">
                <a:solidFill>
                  <a:srgbClr val="C74A25"/>
                </a:solidFill>
                <a:latin typeface="Canva Sans Bold"/>
                <a:ea typeface="Canva Sans Bold"/>
                <a:cs typeface="Canva Sans Bold"/>
                <a:sym typeface="Canva Sans Bold"/>
              </a:rPr>
              <a:t>Step 4: Feedback and Revision </a:t>
            </a:r>
          </a:p>
          <a:p>
            <a:pPr algn="l">
              <a:lnSpc>
                <a:spcPts val="3499"/>
              </a:lnSpc>
            </a:pPr>
            <a:r>
              <a:rPr lang="en-US" sz="2499">
                <a:solidFill>
                  <a:srgbClr val="28538D"/>
                </a:solidFill>
                <a:latin typeface="Canva Sans"/>
                <a:ea typeface="Canva Sans"/>
                <a:cs typeface="Canva Sans"/>
                <a:sym typeface="Canva Sans"/>
              </a:rPr>
              <a:t>Briefly review their letter and </a:t>
            </a:r>
            <a:r>
              <a:rPr lang="en-US" sz="2499" b="1">
                <a:solidFill>
                  <a:srgbClr val="28538D"/>
                </a:solidFill>
                <a:latin typeface="Canva Sans Bold"/>
                <a:ea typeface="Canva Sans Bold"/>
                <a:cs typeface="Canva Sans Bold"/>
                <a:sym typeface="Canva Sans Bold"/>
              </a:rPr>
              <a:t>provide constructive feedback.</a:t>
            </a:r>
          </a:p>
          <a:p>
            <a:pPr algn="l">
              <a:lnSpc>
                <a:spcPts val="3499"/>
              </a:lnSpc>
            </a:pPr>
            <a:r>
              <a:rPr lang="en-US" sz="2499">
                <a:solidFill>
                  <a:srgbClr val="28538D"/>
                </a:solidFill>
                <a:latin typeface="Canva Sans"/>
                <a:ea typeface="Canva Sans"/>
                <a:cs typeface="Canva Sans"/>
                <a:sym typeface="Canva Sans"/>
              </a:rPr>
              <a:t>Offer suggestions for improvement in terms of structure, tone, and clarity.</a:t>
            </a:r>
          </a:p>
          <a:p>
            <a:pPr algn="l">
              <a:lnSpc>
                <a:spcPts val="3499"/>
              </a:lnSpc>
            </a:pPr>
            <a:r>
              <a:rPr lang="en-US" sz="2499">
                <a:solidFill>
                  <a:srgbClr val="28538D"/>
                </a:solidFill>
                <a:latin typeface="Canva Sans"/>
                <a:ea typeface="Canva Sans"/>
                <a:cs typeface="Canva Sans"/>
                <a:sym typeface="Canva Sans"/>
              </a:rPr>
              <a:t>Encourage them to revise and make necessary edits.</a:t>
            </a:r>
          </a:p>
          <a:p>
            <a:pPr algn="l">
              <a:lnSpc>
                <a:spcPts val="3499"/>
              </a:lnSpc>
            </a:pPr>
            <a:r>
              <a:rPr lang="en-US" sz="2499">
                <a:solidFill>
                  <a:srgbClr val="28538D"/>
                </a:solidFill>
                <a:latin typeface="Canva Sans"/>
                <a:ea typeface="Canva Sans"/>
                <a:cs typeface="Canva Sans"/>
                <a:sym typeface="Canva Sans"/>
              </a:rPr>
              <a:t>For further advice and guidelines, including a simple video, head to this website </a:t>
            </a:r>
          </a:p>
          <a:p>
            <a:pPr algn="l">
              <a:lnSpc>
                <a:spcPts val="3499"/>
              </a:lnSpc>
            </a:pPr>
            <a:r>
              <a:rPr lang="en-US" sz="2499" b="1" u="sng">
                <a:solidFill>
                  <a:srgbClr val="1C98C1"/>
                </a:solidFill>
                <a:latin typeface="Canva Sans Bold"/>
                <a:ea typeface="Canva Sans Bold"/>
                <a:cs typeface="Canva Sans Bold"/>
                <a:sym typeface="Canva Sans Bold"/>
                <a:hlinkClick r:id="rId5" tooltip="https://www.bbc.co.uk/bitesize/topics/zv7fqp3/articles/zkq8hbk"/>
              </a:rPr>
              <a:t>How to write a formal letter - BBC Bitesize</a:t>
            </a:r>
          </a:p>
          <a:p>
            <a:pPr algn="l">
              <a:lnSpc>
                <a:spcPts val="4480"/>
              </a:lnSpc>
              <a:spcBef>
                <a:spcPct val="0"/>
              </a:spcBef>
            </a:pPr>
            <a:endParaRPr lang="en-US" sz="2499" b="1" u="sng">
              <a:solidFill>
                <a:srgbClr val="1C98C1"/>
              </a:solidFill>
              <a:latin typeface="Canva Sans Bold"/>
              <a:ea typeface="Canva Sans Bold"/>
              <a:cs typeface="Canva Sans Bold"/>
              <a:sym typeface="Canva Sans Bold"/>
              <a:hlinkClick r:id="rId5" tooltip="https://www.bbc.co.uk/bitesize/topics/zv7fqp3/articles/zkq8hb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32897" y="401959"/>
            <a:ext cx="2029167" cy="1253482"/>
          </a:xfrm>
          <a:custGeom>
            <a:avLst/>
            <a:gdLst/>
            <a:ahLst/>
            <a:cxnLst/>
            <a:rect l="l" t="t" r="r" b="b"/>
            <a:pathLst>
              <a:path w="2029167" h="1253482">
                <a:moveTo>
                  <a:pt x="0" y="0"/>
                </a:moveTo>
                <a:lnTo>
                  <a:pt x="2029167" y="0"/>
                </a:lnTo>
                <a:lnTo>
                  <a:pt x="2029167" y="1253482"/>
                </a:lnTo>
                <a:lnTo>
                  <a:pt x="0" y="1253482"/>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478668" y="266701"/>
            <a:ext cx="15142332" cy="9296400"/>
          </a:xfrm>
          <a:custGeom>
            <a:avLst/>
            <a:gdLst/>
            <a:ahLst/>
            <a:cxnLst/>
            <a:rect l="l" t="t" r="r" b="b"/>
            <a:pathLst>
              <a:path w="14926474" h="8185257">
                <a:moveTo>
                  <a:pt x="0" y="0"/>
                </a:moveTo>
                <a:lnTo>
                  <a:pt x="14926474" y="0"/>
                </a:lnTo>
                <a:lnTo>
                  <a:pt x="14926474" y="8185257"/>
                </a:lnTo>
                <a:lnTo>
                  <a:pt x="0" y="8185257"/>
                </a:lnTo>
                <a:lnTo>
                  <a:pt x="0" y="0"/>
                </a:lnTo>
                <a:close/>
              </a:path>
            </a:pathLst>
          </a:custGeom>
          <a:blipFill>
            <a:blip r:embed="rId5"/>
            <a:stretch>
              <a:fillRect t="-305"/>
            </a:stretch>
          </a:blipFill>
          <a:ln w="9525" cap="sq">
            <a:solidFill>
              <a:srgbClr val="000000"/>
            </a:solidFill>
            <a:prstDash val="solid"/>
            <a:miter/>
          </a:ln>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32897" y="401959"/>
            <a:ext cx="2029167" cy="1253482"/>
          </a:xfrm>
          <a:custGeom>
            <a:avLst/>
            <a:gdLst/>
            <a:ahLst/>
            <a:cxnLst/>
            <a:rect l="l" t="t" r="r" b="b"/>
            <a:pathLst>
              <a:path w="2029167" h="1253482">
                <a:moveTo>
                  <a:pt x="0" y="0"/>
                </a:moveTo>
                <a:lnTo>
                  <a:pt x="2029167" y="0"/>
                </a:lnTo>
                <a:lnTo>
                  <a:pt x="2029167" y="1253482"/>
                </a:lnTo>
                <a:lnTo>
                  <a:pt x="0" y="1253482"/>
                </a:lnTo>
                <a:lnTo>
                  <a:pt x="0" y="0"/>
                </a:lnTo>
                <a:close/>
              </a:path>
            </a:pathLst>
          </a:custGeom>
          <a:blipFill>
            <a:blip r:embed="rId2"/>
            <a:stretch>
              <a:fillRect/>
            </a:stretch>
          </a:blipFill>
        </p:spPr>
        <p:txBody>
          <a:bodyPr/>
          <a:lstStyle/>
          <a:p>
            <a:endParaRPr lang="en-GB"/>
          </a:p>
        </p:txBody>
      </p:sp>
      <p:sp>
        <p:nvSpPr>
          <p:cNvPr id="3" name="Freeform 3"/>
          <p:cNvSpPr/>
          <p:nvPr/>
        </p:nvSpPr>
        <p:spPr>
          <a:xfrm>
            <a:off x="425936" y="401958"/>
            <a:ext cx="15148272" cy="9465941"/>
          </a:xfrm>
          <a:custGeom>
            <a:avLst/>
            <a:gdLst/>
            <a:ahLst/>
            <a:cxnLst/>
            <a:rect l="l" t="t" r="r" b="b"/>
            <a:pathLst>
              <a:path w="16379536" h="8920700">
                <a:moveTo>
                  <a:pt x="0" y="0"/>
                </a:moveTo>
                <a:lnTo>
                  <a:pt x="16379536" y="0"/>
                </a:lnTo>
                <a:lnTo>
                  <a:pt x="16379536" y="8920700"/>
                </a:lnTo>
                <a:lnTo>
                  <a:pt x="0" y="8920700"/>
                </a:lnTo>
                <a:lnTo>
                  <a:pt x="0" y="0"/>
                </a:lnTo>
                <a:close/>
              </a:path>
            </a:pathLst>
          </a:custGeom>
          <a:blipFill>
            <a:blip r:embed="rId3"/>
            <a:stretch>
              <a:fillRect/>
            </a:stretch>
          </a:blipFill>
          <a:ln w="9525" cap="sq">
            <a:solidFill>
              <a:srgbClr val="000000"/>
            </a:solidFill>
            <a:prstDash val="solid"/>
            <a:miter/>
          </a:ln>
        </p:spPr>
        <p:txBody>
          <a:bodyPr/>
          <a:lstStyle/>
          <a:p>
            <a:endParaRPr lang="en-GB"/>
          </a:p>
        </p:txBody>
      </p:sp>
      <p:sp>
        <p:nvSpPr>
          <p:cNvPr id="4" name="Freeform 4"/>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Using the Mentor Toolkit</a:t>
            </a:r>
          </a:p>
        </p:txBody>
      </p:sp>
      <p:sp>
        <p:nvSpPr>
          <p:cNvPr id="5" name="TextBox 5"/>
          <p:cNvSpPr txBox="1"/>
          <p:nvPr/>
        </p:nvSpPr>
        <p:spPr>
          <a:xfrm>
            <a:off x="1065283" y="1829110"/>
            <a:ext cx="15521664" cy="7281545"/>
          </a:xfrm>
          <a:prstGeom prst="rect">
            <a:avLst/>
          </a:prstGeom>
        </p:spPr>
        <p:txBody>
          <a:bodyPr lIns="0" tIns="0" rIns="0" bIns="0" rtlCol="0" anchor="t">
            <a:spAutoFit/>
          </a:bodyPr>
          <a:lstStyle/>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Please download a copy of this presentation onto your own computer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Feel to free to edit and adapt these resources to suit your mentoring style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You do not have to (and should not!) use all the activities in this pack, choose the resources that you think will work best for you and your mentee</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If using for an online session, screen share and complete the activities together</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The times given are an estimate - you may find they take less or more time, depending on you and your mentee. </a:t>
            </a:r>
          </a:p>
          <a:p>
            <a:pPr algn="l">
              <a:lnSpc>
                <a:spcPts val="4480"/>
              </a:lnSpc>
            </a:pPr>
            <a:endParaRPr lang="en-US" sz="3200" i="1">
              <a:solidFill>
                <a:srgbClr val="28538D"/>
              </a:solidFill>
              <a:latin typeface="Canva Sans Italics"/>
              <a:ea typeface="Canva Sans Italics"/>
              <a:cs typeface="Canva Sans Italics"/>
              <a:sym typeface="Canva Sans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77871"/>
            <a:ext cx="14164851" cy="811530"/>
          </a:xfrm>
          <a:prstGeom prst="rect">
            <a:avLst/>
          </a:prstGeom>
        </p:spPr>
        <p:txBody>
          <a:bodyPr lIns="0" tIns="0" rIns="0" bIns="0" rtlCol="0" anchor="t">
            <a:spAutoFit/>
          </a:bodyPr>
          <a:lstStyle/>
          <a:p>
            <a:pPr algn="l">
              <a:lnSpc>
                <a:spcPts val="6719"/>
              </a:lnSpc>
            </a:pPr>
            <a:r>
              <a:rPr lang="en-US" sz="4800" b="1">
                <a:solidFill>
                  <a:srgbClr val="28538D"/>
                </a:solidFill>
                <a:latin typeface="Canva Sans Bold"/>
                <a:ea typeface="Canva Sans Bold"/>
                <a:cs typeface="Canva Sans Bold"/>
                <a:sym typeface="Canva Sans Bold"/>
              </a:rPr>
              <a:t>Why are professional writing skills important?</a:t>
            </a:r>
          </a:p>
        </p:txBody>
      </p:sp>
      <p:sp>
        <p:nvSpPr>
          <p:cNvPr id="5" name="TextBox 5"/>
          <p:cNvSpPr txBox="1"/>
          <p:nvPr/>
        </p:nvSpPr>
        <p:spPr>
          <a:xfrm>
            <a:off x="1065283" y="1848160"/>
            <a:ext cx="15179434" cy="8491855"/>
          </a:xfrm>
          <a:prstGeom prst="rect">
            <a:avLst/>
          </a:prstGeom>
        </p:spPr>
        <p:txBody>
          <a:bodyPr lIns="0" tIns="0" rIns="0" bIns="0" rtlCol="0" anchor="t">
            <a:spAutoFit/>
          </a:bodyPr>
          <a:lstStyle/>
          <a:p>
            <a:pPr algn="l">
              <a:lnSpc>
                <a:spcPts val="3359"/>
              </a:lnSpc>
            </a:pPr>
            <a:r>
              <a:rPr lang="en-US" sz="2400">
                <a:solidFill>
                  <a:srgbClr val="28538D"/>
                </a:solidFill>
                <a:latin typeface="Canva Sans"/>
                <a:ea typeface="Canva Sans"/>
                <a:cs typeface="Canva Sans"/>
                <a:sym typeface="Canva Sans"/>
              </a:rPr>
              <a:t>Professional writing skills are important to learn because they help you </a:t>
            </a:r>
            <a:r>
              <a:rPr lang="en-US" sz="2400" b="1">
                <a:solidFill>
                  <a:srgbClr val="28538D"/>
                </a:solidFill>
                <a:latin typeface="Canva Sans Bold"/>
                <a:ea typeface="Canva Sans Bold"/>
                <a:cs typeface="Canva Sans Bold"/>
                <a:sym typeface="Canva Sans Bold"/>
              </a:rPr>
              <a:t>communicate effectively, be seen as professional and credible, advance in your career, build relationships, pay attention to detail, and adapt to different writing situations</a:t>
            </a:r>
            <a:r>
              <a:rPr lang="en-US" sz="2400">
                <a:solidFill>
                  <a:srgbClr val="28538D"/>
                </a:solidFill>
                <a:latin typeface="Canva Sans"/>
                <a:ea typeface="Canva Sans"/>
                <a:cs typeface="Canva Sans"/>
                <a:sym typeface="Canva Sans"/>
              </a:rPr>
              <a:t>. Developing these skills can benefit you in various professional settings and increase your chances of success.</a:t>
            </a:r>
          </a:p>
          <a:p>
            <a:pPr algn="l">
              <a:lnSpc>
                <a:spcPts val="3359"/>
              </a:lnSpc>
            </a:pPr>
            <a:endParaRPr lang="en-US" sz="2400">
              <a:solidFill>
                <a:srgbClr val="28538D"/>
              </a:solidFill>
              <a:latin typeface="Canva Sans"/>
              <a:ea typeface="Canva Sans"/>
              <a:cs typeface="Canva Sans"/>
              <a:sym typeface="Canva Sans"/>
            </a:endParaRPr>
          </a:p>
          <a:p>
            <a:pPr algn="l">
              <a:lnSpc>
                <a:spcPts val="3359"/>
              </a:lnSpc>
            </a:pPr>
            <a:r>
              <a:rPr lang="en-US" sz="2400" b="1">
                <a:solidFill>
                  <a:srgbClr val="28538D"/>
                </a:solidFill>
                <a:latin typeface="Canva Sans Bold"/>
                <a:ea typeface="Canva Sans Bold"/>
                <a:cs typeface="Canva Sans Bold"/>
                <a:sym typeface="Canva Sans Bold"/>
              </a:rPr>
              <a:t>Some key components of professional writing skills include:</a:t>
            </a:r>
          </a:p>
          <a:p>
            <a:pPr algn="l">
              <a:lnSpc>
                <a:spcPts val="3359"/>
              </a:lnSpc>
            </a:pPr>
            <a:r>
              <a:rPr lang="en-US" sz="2400" b="1">
                <a:solidFill>
                  <a:srgbClr val="28538D"/>
                </a:solidFill>
                <a:latin typeface="Canva Sans Bold"/>
                <a:ea typeface="Canva Sans Bold"/>
                <a:cs typeface="Canva Sans Bold"/>
                <a:sym typeface="Canva Sans Bold"/>
              </a:rPr>
              <a:t>Clarity</a:t>
            </a:r>
            <a:r>
              <a:rPr lang="en-US" sz="2400">
                <a:solidFill>
                  <a:srgbClr val="28538D"/>
                </a:solidFill>
                <a:latin typeface="Canva Sans"/>
                <a:ea typeface="Canva Sans"/>
                <a:cs typeface="Canva Sans"/>
                <a:sym typeface="Canva Sans"/>
              </a:rPr>
              <a:t>: Professional writing should be clear and easy to understand. It should convey ideas and information in a concise and straightforward manner.</a:t>
            </a:r>
          </a:p>
          <a:p>
            <a:pPr algn="l">
              <a:lnSpc>
                <a:spcPts val="3359"/>
              </a:lnSpc>
            </a:pPr>
            <a:r>
              <a:rPr lang="en-US" sz="2400" b="1">
                <a:solidFill>
                  <a:srgbClr val="28538D"/>
                </a:solidFill>
                <a:latin typeface="Canva Sans Bold"/>
                <a:ea typeface="Canva Sans Bold"/>
                <a:cs typeface="Canva Sans Bold"/>
                <a:sym typeface="Canva Sans Bold"/>
              </a:rPr>
              <a:t>Grammar and Punctuation</a:t>
            </a:r>
            <a:r>
              <a:rPr lang="en-US" sz="2400">
                <a:solidFill>
                  <a:srgbClr val="28538D"/>
                </a:solidFill>
                <a:latin typeface="Canva Sans"/>
                <a:ea typeface="Canva Sans"/>
                <a:cs typeface="Canva Sans"/>
                <a:sym typeface="Canva Sans"/>
              </a:rPr>
              <a:t>: Strong writing skills involve proper grammar usage and punctuation.</a:t>
            </a:r>
          </a:p>
          <a:p>
            <a:pPr algn="l">
              <a:lnSpc>
                <a:spcPts val="3359"/>
              </a:lnSpc>
            </a:pPr>
            <a:r>
              <a:rPr lang="en-US" sz="2400" b="1">
                <a:solidFill>
                  <a:srgbClr val="28538D"/>
                </a:solidFill>
                <a:latin typeface="Canva Sans Bold"/>
                <a:ea typeface="Canva Sans Bold"/>
                <a:cs typeface="Canva Sans Bold"/>
                <a:sym typeface="Canva Sans Bold"/>
              </a:rPr>
              <a:t>Organisation: </a:t>
            </a:r>
            <a:r>
              <a:rPr lang="en-US" sz="2400">
                <a:solidFill>
                  <a:srgbClr val="28538D"/>
                </a:solidFill>
                <a:latin typeface="Canva Sans"/>
                <a:ea typeface="Canva Sans"/>
                <a:cs typeface="Canva Sans"/>
                <a:sym typeface="Canva Sans"/>
              </a:rPr>
              <a:t>Professional writing should be well-organized and structured logically. It should have a clear introduction, body, and conclusion, with ideas presented in a coherent way</a:t>
            </a:r>
          </a:p>
          <a:p>
            <a:pPr algn="l">
              <a:lnSpc>
                <a:spcPts val="3359"/>
              </a:lnSpc>
            </a:pPr>
            <a:r>
              <a:rPr lang="en-US" sz="2400" b="1">
                <a:solidFill>
                  <a:srgbClr val="28538D"/>
                </a:solidFill>
                <a:latin typeface="Canva Sans Bold"/>
                <a:ea typeface="Canva Sans Bold"/>
                <a:cs typeface="Canva Sans Bold"/>
                <a:sym typeface="Canva Sans Bold"/>
              </a:rPr>
              <a:t>Tone and Style</a:t>
            </a:r>
            <a:r>
              <a:rPr lang="en-US" sz="2400">
                <a:solidFill>
                  <a:srgbClr val="28538D"/>
                </a:solidFill>
                <a:latin typeface="Canva Sans"/>
                <a:ea typeface="Canva Sans"/>
                <a:cs typeface="Canva Sans"/>
                <a:sym typeface="Canva Sans"/>
              </a:rPr>
              <a:t>: Choosing an appropriate tone and style is essential in professional writing. Depending on the context and audience, the tone can be formal, informal, persuasive, or informative.</a:t>
            </a:r>
          </a:p>
          <a:p>
            <a:pPr algn="l">
              <a:lnSpc>
                <a:spcPts val="3359"/>
              </a:lnSpc>
            </a:pPr>
            <a:r>
              <a:rPr lang="en-US" sz="2400" b="1">
                <a:solidFill>
                  <a:srgbClr val="28538D"/>
                </a:solidFill>
                <a:latin typeface="Canva Sans Bold"/>
                <a:ea typeface="Canva Sans Bold"/>
                <a:cs typeface="Canva Sans Bold"/>
                <a:sym typeface="Canva Sans Bold"/>
              </a:rPr>
              <a:t>Audience Awareness:</a:t>
            </a:r>
            <a:r>
              <a:rPr lang="en-US" sz="2400">
                <a:solidFill>
                  <a:srgbClr val="28538D"/>
                </a:solidFill>
                <a:latin typeface="Canva Sans"/>
                <a:ea typeface="Canva Sans"/>
                <a:cs typeface="Canva Sans"/>
                <a:sym typeface="Canva Sans"/>
              </a:rPr>
              <a:t> Effective professional writing considers the needs and expectations of the intended audience</a:t>
            </a:r>
          </a:p>
          <a:p>
            <a:pPr algn="l">
              <a:lnSpc>
                <a:spcPts val="3359"/>
              </a:lnSpc>
            </a:pPr>
            <a:r>
              <a:rPr lang="en-US" sz="2400" b="1">
                <a:solidFill>
                  <a:srgbClr val="28538D"/>
                </a:solidFill>
                <a:latin typeface="Canva Sans Bold"/>
                <a:ea typeface="Canva Sans Bold"/>
                <a:cs typeface="Canva Sans Bold"/>
                <a:sym typeface="Canva Sans Bold"/>
              </a:rPr>
              <a:t>Editing and Proofreading: </a:t>
            </a:r>
            <a:r>
              <a:rPr lang="en-US" sz="2400">
                <a:solidFill>
                  <a:srgbClr val="28538D"/>
                </a:solidFill>
                <a:latin typeface="Canva Sans"/>
                <a:ea typeface="Canva Sans"/>
                <a:cs typeface="Canva Sans"/>
                <a:sym typeface="Canva Sans"/>
              </a:rPr>
              <a:t>Thoroughly editing and proofreading your writing is crucial to eliminate errors, improve clarity, and enhance overall quality. </a:t>
            </a:r>
          </a:p>
          <a:p>
            <a:pPr algn="l">
              <a:lnSpc>
                <a:spcPts val="3359"/>
              </a:lnSpc>
            </a:pPr>
            <a:r>
              <a:rPr lang="en-US" sz="2400" b="1">
                <a:solidFill>
                  <a:srgbClr val="28538D"/>
                </a:solidFill>
                <a:latin typeface="Canva Sans Bold"/>
                <a:ea typeface="Canva Sans Bold"/>
                <a:cs typeface="Canva Sans Bold"/>
                <a:sym typeface="Canva Sans Bold"/>
              </a:rPr>
              <a:t>Conciseness: </a:t>
            </a:r>
            <a:r>
              <a:rPr lang="en-US" sz="2400">
                <a:solidFill>
                  <a:srgbClr val="28538D"/>
                </a:solidFill>
                <a:latin typeface="Canva Sans"/>
                <a:ea typeface="Canva Sans"/>
                <a:cs typeface="Canva Sans"/>
                <a:sym typeface="Canva Sans"/>
              </a:rPr>
              <a:t>It is important to communicate ideas concisely, avoiding unnecessary repetition or excessive wordiness. </a:t>
            </a:r>
          </a:p>
          <a:p>
            <a:pPr algn="l">
              <a:lnSpc>
                <a:spcPts val="4480"/>
              </a:lnSpc>
              <a:spcBef>
                <a:spcPct val="0"/>
              </a:spcBef>
            </a:pPr>
            <a:endParaRPr lang="en-US" sz="2400">
              <a:solidFill>
                <a:srgbClr val="28538D"/>
              </a:solidFill>
              <a:latin typeface="Canva Sans"/>
              <a:ea typeface="Canva Sans"/>
              <a:cs typeface="Canva Sans"/>
              <a:sym typeface="Canv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77871"/>
            <a:ext cx="10997132" cy="828040"/>
          </a:xfrm>
          <a:prstGeom prst="rect">
            <a:avLst/>
          </a:prstGeom>
        </p:spPr>
        <p:txBody>
          <a:bodyPr lIns="0" tIns="0" rIns="0" bIns="0" rtlCol="0" anchor="t">
            <a:spAutoFit/>
          </a:bodyPr>
          <a:lstStyle/>
          <a:p>
            <a:pPr algn="l">
              <a:lnSpc>
                <a:spcPts val="6860"/>
              </a:lnSpc>
            </a:pPr>
            <a:r>
              <a:rPr lang="en-US" sz="4900" b="1">
                <a:solidFill>
                  <a:srgbClr val="28538D"/>
                </a:solidFill>
                <a:latin typeface="Canva Sans Bold"/>
                <a:ea typeface="Canva Sans Bold"/>
                <a:cs typeface="Canva Sans Bold"/>
                <a:sym typeface="Canva Sans Bold"/>
              </a:rPr>
              <a:t>Activity 1: Editing and proofreading</a:t>
            </a:r>
          </a:p>
        </p:txBody>
      </p:sp>
      <p:sp>
        <p:nvSpPr>
          <p:cNvPr id="5" name="TextBox 5"/>
          <p:cNvSpPr txBox="1"/>
          <p:nvPr/>
        </p:nvSpPr>
        <p:spPr>
          <a:xfrm>
            <a:off x="1065283" y="2155761"/>
            <a:ext cx="15782198" cy="7745730"/>
          </a:xfrm>
          <a:prstGeom prst="rect">
            <a:avLst/>
          </a:prstGeom>
        </p:spPr>
        <p:txBody>
          <a:bodyPr lIns="0" tIns="0" rIns="0" bIns="0" rtlCol="0" anchor="t">
            <a:spAutoFit/>
          </a:bodyPr>
          <a:lstStyle/>
          <a:p>
            <a:pPr algn="l">
              <a:lnSpc>
                <a:spcPts val="4759"/>
              </a:lnSpc>
            </a:pPr>
            <a:r>
              <a:rPr lang="en-US" sz="3399" b="1">
                <a:solidFill>
                  <a:srgbClr val="C74A25"/>
                </a:solidFill>
                <a:latin typeface="Canva Sans Bold"/>
                <a:ea typeface="Canva Sans Bold"/>
                <a:cs typeface="Canva Sans Bold"/>
                <a:sym typeface="Canva Sans Bold"/>
              </a:rPr>
              <a:t>Goal</a:t>
            </a:r>
          </a:p>
          <a:p>
            <a:pPr algn="l">
              <a:lnSpc>
                <a:spcPts val="4759"/>
              </a:lnSpc>
            </a:pPr>
            <a:r>
              <a:rPr lang="en-US" sz="3399">
                <a:solidFill>
                  <a:srgbClr val="28538D"/>
                </a:solidFill>
                <a:latin typeface="Canva Sans"/>
                <a:ea typeface="Canva Sans"/>
                <a:cs typeface="Canva Sans"/>
                <a:sym typeface="Canva Sans"/>
              </a:rPr>
              <a:t>Engage in joint editing and proofreading sessions with the young person. Review their written work together, focusing on grammar, punctuation, clarity, and overall coherence. Teach them editing techniques and strategies to refine their writing.</a:t>
            </a:r>
          </a:p>
          <a:p>
            <a:pPr algn="l">
              <a:lnSpc>
                <a:spcPts val="4759"/>
              </a:lnSpc>
            </a:pPr>
            <a:endParaRPr lang="en-US" sz="3399">
              <a:solidFill>
                <a:srgbClr val="28538D"/>
              </a:solidFill>
              <a:latin typeface="Canva Sans"/>
              <a:ea typeface="Canva Sans"/>
              <a:cs typeface="Canva Sans"/>
              <a:sym typeface="Canva Sans"/>
            </a:endParaRPr>
          </a:p>
          <a:p>
            <a:pPr algn="l">
              <a:lnSpc>
                <a:spcPts val="4759"/>
              </a:lnSpc>
            </a:pPr>
            <a:r>
              <a:rPr lang="en-US" sz="3399">
                <a:solidFill>
                  <a:srgbClr val="28538D"/>
                </a:solidFill>
                <a:latin typeface="Canva Sans"/>
                <a:ea typeface="Canva Sans"/>
                <a:cs typeface="Canva Sans"/>
                <a:sym typeface="Canva Sans"/>
              </a:rPr>
              <a:t>I</a:t>
            </a:r>
            <a:r>
              <a:rPr lang="en-US" sz="3399" b="1">
                <a:solidFill>
                  <a:srgbClr val="C74A25"/>
                </a:solidFill>
                <a:latin typeface="Canva Sans Bold"/>
                <a:ea typeface="Canva Sans Bold"/>
                <a:cs typeface="Canva Sans Bold"/>
                <a:sym typeface="Canva Sans Bold"/>
              </a:rPr>
              <a:t>nstructions</a:t>
            </a:r>
          </a:p>
          <a:p>
            <a:pPr algn="l">
              <a:lnSpc>
                <a:spcPts val="4759"/>
              </a:lnSpc>
            </a:pPr>
            <a:r>
              <a:rPr lang="en-US" sz="3399">
                <a:solidFill>
                  <a:srgbClr val="28538D"/>
                </a:solidFill>
                <a:latin typeface="Canva Sans"/>
                <a:ea typeface="Canva Sans"/>
                <a:cs typeface="Canva Sans"/>
                <a:sym typeface="Canva Sans"/>
              </a:rPr>
              <a:t>Go through each example with the mentee and guide them to proofread and edit to improve the grammar, clarity, structure and typos. Ask the mentee to rewrite the examples on a piece of paper or in a shared word document. </a:t>
            </a:r>
          </a:p>
          <a:p>
            <a:pPr algn="l">
              <a:lnSpc>
                <a:spcPts val="4759"/>
              </a:lnSpc>
            </a:pPr>
            <a:r>
              <a:rPr lang="en-US" sz="3399" b="1">
                <a:solidFill>
                  <a:srgbClr val="C74A25"/>
                </a:solidFill>
                <a:latin typeface="Canva Sans Bold"/>
                <a:ea typeface="Canva Sans Bold"/>
                <a:cs typeface="Canva Sans Bold"/>
                <a:sym typeface="Canva Sans Bold"/>
              </a:rPr>
              <a:t>Time 15 mins</a:t>
            </a:r>
          </a:p>
          <a:p>
            <a:pPr algn="l">
              <a:lnSpc>
                <a:spcPts val="4480"/>
              </a:lnSpc>
              <a:spcBef>
                <a:spcPct val="0"/>
              </a:spcBef>
            </a:pPr>
            <a:endParaRPr lang="en-US" sz="3399" b="1">
              <a:solidFill>
                <a:srgbClr val="C74A25"/>
              </a:solidFill>
              <a:latin typeface="Canva Sans Bold"/>
              <a:ea typeface="Canva Sans Bold"/>
              <a:cs typeface="Canva Sans Bold"/>
              <a:sym typeface="Canva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0"/>
          <a:ext cx="18288000" cy="10287000"/>
        </p:xfrm>
        <a:graphic>
          <a:graphicData uri="http://schemas.openxmlformats.org/drawingml/2006/table">
            <a:tbl>
              <a:tblPr/>
              <a:tblGrid>
                <a:gridCol w="8622550">
                  <a:extLst>
                    <a:ext uri="{9D8B030D-6E8A-4147-A177-3AD203B41FA5}">
                      <a16:colId xmlns:a16="http://schemas.microsoft.com/office/drawing/2014/main" val="20000"/>
                    </a:ext>
                  </a:extLst>
                </a:gridCol>
                <a:gridCol w="9665450">
                  <a:extLst>
                    <a:ext uri="{9D8B030D-6E8A-4147-A177-3AD203B41FA5}">
                      <a16:colId xmlns:a16="http://schemas.microsoft.com/office/drawing/2014/main" val="20001"/>
                    </a:ext>
                  </a:extLst>
                </a:gridCol>
              </a:tblGrid>
              <a:tr h="822195">
                <a:tc>
                  <a:txBody>
                    <a:bodyPr/>
                    <a:lstStyle/>
                    <a:p>
                      <a:pPr algn="ctr">
                        <a:lnSpc>
                          <a:spcPts val="2800"/>
                        </a:lnSpc>
                        <a:defRPr/>
                      </a:pPr>
                      <a:r>
                        <a:rPr lang="en-US" sz="2000" b="1">
                          <a:solidFill>
                            <a:srgbClr val="000000"/>
                          </a:solidFill>
                          <a:latin typeface="Canva Sans Bold"/>
                          <a:ea typeface="Canva Sans Bold"/>
                          <a:cs typeface="Canva Sans Bold"/>
                          <a:sym typeface="Canva Sans Bold"/>
                        </a:rPr>
                        <a:t>Grammar and Punctuation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D1E0"/>
                    </a:solidFill>
                  </a:tcPr>
                </a:tc>
                <a:tc>
                  <a:txBody>
                    <a:bodyPr/>
                    <a:lstStyle/>
                    <a:p>
                      <a:pPr algn="ctr">
                        <a:lnSpc>
                          <a:spcPts val="2800"/>
                        </a:lnSpc>
                        <a:defRPr/>
                      </a:pPr>
                      <a:r>
                        <a:rPr lang="en-US" sz="2000" b="1">
                          <a:solidFill>
                            <a:srgbClr val="000000"/>
                          </a:solidFill>
                          <a:latin typeface="Canva Sans Bold"/>
                          <a:ea typeface="Canva Sans Bold"/>
                          <a:cs typeface="Canva Sans Bold"/>
                          <a:sym typeface="Canva Sans Bold"/>
                        </a:rPr>
                        <a:t>Clarity and Conciseness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D1E0"/>
                    </a:solidFill>
                  </a:tcPr>
                </a:tc>
                <a:extLst>
                  <a:ext uri="{0D108BD9-81ED-4DB2-BD59-A6C34878D82A}">
                    <a16:rowId xmlns:a16="http://schemas.microsoft.com/office/drawing/2014/main" val="10000"/>
                  </a:ext>
                </a:extLst>
              </a:tr>
              <a:tr h="1089887">
                <a:tc>
                  <a:txBody>
                    <a:bodyPr/>
                    <a:lstStyle/>
                    <a:p>
                      <a:pPr algn="ctr">
                        <a:lnSpc>
                          <a:spcPts val="2520"/>
                        </a:lnSpc>
                        <a:defRPr/>
                      </a:pPr>
                      <a:r>
                        <a:rPr lang="en-US" sz="1800" i="1">
                          <a:solidFill>
                            <a:srgbClr val="203864"/>
                          </a:solidFill>
                          <a:latin typeface="Canva Sans Italics"/>
                          <a:ea typeface="Canva Sans Italics"/>
                          <a:cs typeface="Canva Sans Italics"/>
                          <a:sym typeface="Canva Sans Italics"/>
                        </a:rPr>
                        <a:t>Identify and correct any grammar and punctuation errors in the following passage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en-US" sz="1800" i="1">
                          <a:solidFill>
                            <a:srgbClr val="203864"/>
                          </a:solidFill>
                          <a:latin typeface="Canva Sans Italics"/>
                          <a:ea typeface="Canva Sans Italics"/>
                          <a:cs typeface="Canva Sans Italics"/>
                          <a:sym typeface="Canva Sans Italics"/>
                        </a:rPr>
                        <a:t>Rewrite the following sentences to make them clearer and more concise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44606">
                <a:tc>
                  <a:txBody>
                    <a:bodyPr/>
                    <a:lstStyle/>
                    <a:p>
                      <a:pPr algn="l">
                        <a:lnSpc>
                          <a:spcPts val="3219"/>
                        </a:lnSpc>
                        <a:defRPr/>
                      </a:pPr>
                      <a:r>
                        <a:rPr lang="en-US" sz="2299">
                          <a:solidFill>
                            <a:srgbClr val="203864"/>
                          </a:solidFill>
                          <a:latin typeface="Arimo"/>
                          <a:ea typeface="Arimo"/>
                          <a:cs typeface="Arimo"/>
                          <a:sym typeface="Arimo"/>
                        </a:rPr>
                        <a:t>I enjoy going too the movies with my friends!!!! Their always, a lot of fun? We watch comedies, action films and, sometimes even horror movies!! My friends and Is favourite genre, are science fiction!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Canva Sans"/>
                          <a:ea typeface="Canva Sans"/>
                          <a:cs typeface="Canva Sans"/>
                          <a:sym typeface="Canva Sans"/>
                        </a:rPr>
                        <a:t>a) Because I really like science, and I'm really good and it, I thought it might be a good idea to try and get a job or a career as like doctor or something.</a:t>
                      </a:r>
                      <a:endParaRPr lang="en-US" sz="1100"/>
                    </a:p>
                    <a:p>
                      <a:pPr algn="ctr">
                        <a:lnSpc>
                          <a:spcPts val="2799"/>
                        </a:lnSpc>
                      </a:pPr>
                      <a:r>
                        <a:rPr lang="en-US" sz="1999">
                          <a:solidFill>
                            <a:srgbClr val="000000"/>
                          </a:solidFill>
                          <a:latin typeface="Canva Sans"/>
                          <a:ea typeface="Canva Sans"/>
                          <a:cs typeface="Canva Sans"/>
                          <a:sym typeface="Canva Sans"/>
                        </a:rPr>
                        <a:t>b) Before you choose a Uni to apply to, it's really important to go and visit all the campuses first and see it all and the town and places.</a:t>
                      </a:r>
                    </a:p>
                    <a:p>
                      <a:pPr algn="ctr">
                        <a:lnSpc>
                          <a:spcPts val="2799"/>
                        </a:lnSpc>
                      </a:pPr>
                      <a:r>
                        <a:rPr lang="en-US" sz="1999">
                          <a:solidFill>
                            <a:srgbClr val="000000"/>
                          </a:solidFill>
                          <a:latin typeface="Canva Sans"/>
                          <a:ea typeface="Canva Sans"/>
                          <a:cs typeface="Canva Sans"/>
                          <a:sym typeface="Canva Sans"/>
                        </a:rPr>
                        <a:t>c) I'm writing this letter just to let you know that, you know, I really appreciate the opportunity you gave me and everything you do and stuff, it was really great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2195">
                <a:tc>
                  <a:txBody>
                    <a:bodyPr/>
                    <a:lstStyle/>
                    <a:p>
                      <a:pPr algn="ctr">
                        <a:lnSpc>
                          <a:spcPts val="2800"/>
                        </a:lnSpc>
                        <a:defRPr/>
                      </a:pPr>
                      <a:r>
                        <a:rPr lang="en-US" sz="2000" b="1">
                          <a:solidFill>
                            <a:srgbClr val="000000"/>
                          </a:solidFill>
                          <a:latin typeface="Canva Sans Bold"/>
                          <a:ea typeface="Canva Sans Bold"/>
                          <a:cs typeface="Canva Sans Bold"/>
                          <a:sym typeface="Canva Sans Bold"/>
                        </a:rPr>
                        <a:t>Sentence Structure and Word Choice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D1E0"/>
                    </a:solidFill>
                  </a:tcPr>
                </a:tc>
                <a:tc>
                  <a:txBody>
                    <a:bodyPr/>
                    <a:lstStyle/>
                    <a:p>
                      <a:pPr algn="ctr">
                        <a:lnSpc>
                          <a:spcPts val="2800"/>
                        </a:lnSpc>
                        <a:defRPr/>
                      </a:pPr>
                      <a:r>
                        <a:rPr lang="en-US" sz="2000" b="1">
                          <a:solidFill>
                            <a:srgbClr val="000000"/>
                          </a:solidFill>
                          <a:latin typeface="Canva Sans Bold"/>
                          <a:ea typeface="Canva Sans Bold"/>
                          <a:cs typeface="Canva Sans Bold"/>
                          <a:sym typeface="Canva Sans Bold"/>
                        </a:rPr>
                        <a:t> Proofreading for Spelling and Typos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2D1E0"/>
                    </a:solidFill>
                  </a:tcPr>
                </a:tc>
                <a:extLst>
                  <a:ext uri="{0D108BD9-81ED-4DB2-BD59-A6C34878D82A}">
                    <a16:rowId xmlns:a16="http://schemas.microsoft.com/office/drawing/2014/main" val="10003"/>
                  </a:ext>
                </a:extLst>
              </a:tr>
              <a:tr h="1089887">
                <a:tc>
                  <a:txBody>
                    <a:bodyPr/>
                    <a:lstStyle/>
                    <a:p>
                      <a:pPr algn="ctr">
                        <a:lnSpc>
                          <a:spcPts val="2520"/>
                        </a:lnSpc>
                        <a:defRPr/>
                      </a:pPr>
                      <a:r>
                        <a:rPr lang="en-US" sz="1800" i="1">
                          <a:solidFill>
                            <a:srgbClr val="000000"/>
                          </a:solidFill>
                          <a:latin typeface="Canva Sans Italics"/>
                          <a:ea typeface="Canva Sans Italics"/>
                          <a:cs typeface="Canva Sans Italics"/>
                          <a:sym typeface="Canva Sans Italics"/>
                        </a:rPr>
                        <a:t>Rewrite the following sentences to improve sentence structure and</a:t>
                      </a:r>
                      <a:endParaRPr lang="en-US" sz="1100"/>
                    </a:p>
                    <a:p>
                      <a:pPr algn="ctr">
                        <a:lnSpc>
                          <a:spcPts val="2520"/>
                        </a:lnSpc>
                      </a:pPr>
                      <a:r>
                        <a:rPr lang="en-US" sz="1800" i="1">
                          <a:solidFill>
                            <a:srgbClr val="000000"/>
                          </a:solidFill>
                          <a:latin typeface="Canva Sans Italics"/>
                          <a:ea typeface="Canva Sans Italics"/>
                          <a:cs typeface="Canva Sans Italics"/>
                          <a:sym typeface="Canva Sans Italics"/>
                        </a:rPr>
                        <a:t>  word choice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i="1">
                          <a:solidFill>
                            <a:srgbClr val="000000"/>
                          </a:solidFill>
                          <a:latin typeface="Canva Sans Italics"/>
                          <a:ea typeface="Canva Sans Italics"/>
                          <a:cs typeface="Canva Sans Italics"/>
                          <a:sym typeface="Canva Sans Italics"/>
                        </a:rPr>
                        <a:t>Identify and correct any spelling or typing errors in the following sentences.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18230">
                <a:tc>
                  <a:txBody>
                    <a:bodyPr/>
                    <a:lstStyle/>
                    <a:p>
                      <a:pPr algn="ctr">
                        <a:lnSpc>
                          <a:spcPts val="2799"/>
                        </a:lnSpc>
                        <a:defRPr/>
                      </a:pPr>
                      <a:r>
                        <a:rPr lang="en-US" sz="1999">
                          <a:solidFill>
                            <a:srgbClr val="000000"/>
                          </a:solidFill>
                          <a:latin typeface="Canva Sans"/>
                          <a:ea typeface="Canva Sans"/>
                          <a:cs typeface="Canva Sans"/>
                          <a:sym typeface="Canva Sans"/>
                        </a:rPr>
                        <a:t>a) The park, it's like, big, green, and cool. My family and I, we go there sometimes for like picnics and stuff, especially in the summer</a:t>
                      </a:r>
                      <a:endParaRPr lang="en-US" sz="1100"/>
                    </a:p>
                    <a:p>
                      <a:pPr algn="ctr">
                        <a:lnSpc>
                          <a:spcPts val="2799"/>
                        </a:lnSpc>
                      </a:pPr>
                      <a:r>
                        <a:rPr lang="en-US" sz="1999">
                          <a:solidFill>
                            <a:srgbClr val="000000"/>
                          </a:solidFill>
                          <a:latin typeface="Canva Sans"/>
                          <a:ea typeface="Canva Sans"/>
                          <a:cs typeface="Canva Sans"/>
                          <a:sym typeface="Canva Sans"/>
                        </a:rPr>
                        <a:t>b) So, this book, right? It's written by this really famous author, and it's like, really, really interesting and got loads of information in it. You should totally read it.</a:t>
                      </a:r>
                    </a:p>
                    <a:p>
                      <a:pPr algn="ctr">
                        <a:lnSpc>
                          <a:spcPts val="2799"/>
                        </a:lnSpc>
                      </a:pPr>
                      <a:r>
                        <a:rPr lang="en-US" sz="1999">
                          <a:solidFill>
                            <a:srgbClr val="000000"/>
                          </a:solidFill>
                          <a:latin typeface="Canva Sans"/>
                          <a:ea typeface="Canva Sans"/>
                          <a:cs typeface="Canva Sans"/>
                          <a:sym typeface="Canva Sans"/>
                        </a:rPr>
                        <a:t>c) When it comes to math, I'm like, seriously, like, very, very good at it, you know? It's something I totally do so good in, for sure.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359"/>
                        </a:lnSpc>
                        <a:defRPr/>
                      </a:pPr>
                      <a:r>
                        <a:rPr lang="en-US" sz="2400">
                          <a:solidFill>
                            <a:srgbClr val="203864"/>
                          </a:solidFill>
                          <a:latin typeface="Canva Sans"/>
                          <a:ea typeface="Canva Sans"/>
                          <a:cs typeface="Canva Sans"/>
                          <a:sym typeface="Canva Sans"/>
                        </a:rPr>
                        <a:t>a) I am intersted in learnig new things and expandig my knowledge.</a:t>
                      </a:r>
                      <a:endParaRPr lang="en-US" sz="1100"/>
                    </a:p>
                    <a:p>
                      <a:pPr algn="l">
                        <a:lnSpc>
                          <a:spcPts val="3359"/>
                        </a:lnSpc>
                      </a:pPr>
                      <a:r>
                        <a:rPr lang="en-US" sz="2400">
                          <a:solidFill>
                            <a:srgbClr val="203864"/>
                          </a:solidFill>
                          <a:latin typeface="Canva Sans"/>
                          <a:ea typeface="Canva Sans"/>
                          <a:cs typeface="Canva Sans"/>
                          <a:sym typeface="Canva Sans"/>
                        </a:rPr>
                        <a:t>b) My carrear goal is to become a sucessful entreprenuer in the future.</a:t>
                      </a:r>
                    </a:p>
                    <a:p>
                      <a:pPr algn="l">
                        <a:lnSpc>
                          <a:spcPts val="3359"/>
                        </a:lnSpc>
                      </a:pPr>
                      <a:r>
                        <a:rPr lang="en-US" sz="2400">
                          <a:solidFill>
                            <a:srgbClr val="203864"/>
                          </a:solidFill>
                          <a:latin typeface="Canva Sans"/>
                          <a:ea typeface="Canva Sans"/>
                          <a:cs typeface="Canva Sans"/>
                          <a:sym typeface="Canva Sans"/>
                        </a:rPr>
                        <a:t>c) I have a pasion for wrinting and hope to be a publised author one day.</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566090" y="285973"/>
            <a:ext cx="17279320" cy="9532319"/>
          </a:xfrm>
          <a:custGeom>
            <a:avLst/>
            <a:gdLst/>
            <a:ahLst/>
            <a:cxnLst/>
            <a:rect l="l" t="t" r="r" b="b"/>
            <a:pathLst>
              <a:path w="17279320" h="9532319">
                <a:moveTo>
                  <a:pt x="0" y="0"/>
                </a:moveTo>
                <a:lnTo>
                  <a:pt x="17279320" y="0"/>
                </a:lnTo>
                <a:lnTo>
                  <a:pt x="17279320" y="9532318"/>
                </a:lnTo>
                <a:lnTo>
                  <a:pt x="0" y="9532318"/>
                </a:lnTo>
                <a:lnTo>
                  <a:pt x="0" y="0"/>
                </a:lnTo>
                <a:close/>
              </a:path>
            </a:pathLst>
          </a:custGeom>
          <a:blipFill>
            <a:blip r:embed="rId5"/>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2: How to write an email</a:t>
            </a:r>
          </a:p>
        </p:txBody>
      </p:sp>
      <p:sp>
        <p:nvSpPr>
          <p:cNvPr id="5" name="TextBox 5"/>
          <p:cNvSpPr txBox="1"/>
          <p:nvPr/>
        </p:nvSpPr>
        <p:spPr>
          <a:xfrm>
            <a:off x="1065283" y="2165286"/>
            <a:ext cx="16194017" cy="7843520"/>
          </a:xfrm>
          <a:prstGeom prst="rect">
            <a:avLst/>
          </a:prstGeom>
        </p:spPr>
        <p:txBody>
          <a:bodyPr lIns="0" tIns="0" rIns="0" bIns="0" rtlCol="0" anchor="t">
            <a:spAutoFit/>
          </a:bodyPr>
          <a:lstStyle/>
          <a:p>
            <a:pPr algn="l">
              <a:lnSpc>
                <a:spcPts val="4480"/>
              </a:lnSpc>
            </a:pPr>
            <a:r>
              <a:rPr lang="en-US" sz="3200" b="1">
                <a:solidFill>
                  <a:srgbClr val="C74A25"/>
                </a:solidFill>
                <a:latin typeface="Canva Sans Bold"/>
                <a:ea typeface="Canva Sans Bold"/>
                <a:cs typeface="Canva Sans Bold"/>
                <a:sym typeface="Canva Sans Bold"/>
              </a:rPr>
              <a:t>Instructions</a:t>
            </a:r>
          </a:p>
          <a:p>
            <a:pPr algn="l">
              <a:lnSpc>
                <a:spcPts val="4480"/>
              </a:lnSpc>
            </a:pPr>
            <a:r>
              <a:rPr lang="en-US" sz="3200" b="1">
                <a:solidFill>
                  <a:srgbClr val="28538D"/>
                </a:solidFill>
                <a:latin typeface="Canva Sans Bold"/>
                <a:ea typeface="Canva Sans Bold"/>
                <a:cs typeface="Canva Sans Bold"/>
                <a:sym typeface="Canva Sans Bold"/>
              </a:rPr>
              <a:t>Step 1:</a:t>
            </a:r>
            <a:r>
              <a:rPr lang="en-US" sz="3200">
                <a:solidFill>
                  <a:srgbClr val="28538D"/>
                </a:solidFill>
                <a:latin typeface="Canva Sans"/>
                <a:ea typeface="Canva Sans"/>
                <a:cs typeface="Canva Sans"/>
                <a:sym typeface="Canva Sans"/>
              </a:rPr>
              <a:t> Show them the example of an email from a student in Finland and ask: </a:t>
            </a:r>
          </a:p>
          <a:p>
            <a:pPr algn="l">
              <a:lnSpc>
                <a:spcPts val="4480"/>
              </a:lnSpc>
            </a:pPr>
            <a:r>
              <a:rPr lang="en-US" sz="3200">
                <a:solidFill>
                  <a:srgbClr val="28538D"/>
                </a:solidFill>
                <a:latin typeface="Canva Sans"/>
                <a:ea typeface="Canva Sans"/>
                <a:cs typeface="Canva Sans"/>
                <a:sym typeface="Canva Sans"/>
              </a:rPr>
              <a:t>1.What do you think of it? Why? </a:t>
            </a:r>
          </a:p>
          <a:p>
            <a:pPr algn="l">
              <a:lnSpc>
                <a:spcPts val="4480"/>
              </a:lnSpc>
            </a:pPr>
            <a:r>
              <a:rPr lang="en-US" sz="3200">
                <a:solidFill>
                  <a:srgbClr val="28538D"/>
                </a:solidFill>
                <a:latin typeface="Canva Sans"/>
                <a:ea typeface="Canva Sans"/>
                <a:cs typeface="Canva Sans"/>
                <a:sym typeface="Canva Sans"/>
              </a:rPr>
              <a:t>2.How do you think a professional would respond to this email?</a:t>
            </a:r>
          </a:p>
          <a:p>
            <a:pPr algn="l">
              <a:lnSpc>
                <a:spcPts val="4480"/>
              </a:lnSpc>
            </a:pPr>
            <a:r>
              <a:rPr lang="en-US" sz="3200">
                <a:solidFill>
                  <a:srgbClr val="28538D"/>
                </a:solidFill>
                <a:latin typeface="Canva Sans"/>
                <a:ea typeface="Canva Sans"/>
                <a:cs typeface="Canva Sans"/>
                <a:sym typeface="Canva Sans"/>
              </a:rPr>
              <a:t>3.Can you pick out three things wrong with the email? </a:t>
            </a:r>
          </a:p>
          <a:p>
            <a:pPr algn="l">
              <a:lnSpc>
                <a:spcPts val="4480"/>
              </a:lnSpc>
            </a:pPr>
            <a:r>
              <a:rPr lang="en-US" sz="3200" b="1">
                <a:solidFill>
                  <a:srgbClr val="28538D"/>
                </a:solidFill>
                <a:latin typeface="Canva Sans Bold"/>
                <a:ea typeface="Canva Sans Bold"/>
                <a:cs typeface="Canva Sans Bold"/>
                <a:sym typeface="Canva Sans Bold"/>
              </a:rPr>
              <a:t>Step 2:</a:t>
            </a:r>
            <a:r>
              <a:rPr lang="en-US" sz="3200">
                <a:solidFill>
                  <a:srgbClr val="28538D"/>
                </a:solidFill>
                <a:latin typeface="Canva Sans"/>
                <a:ea typeface="Canva Sans"/>
                <a:cs typeface="Canva Sans"/>
                <a:sym typeface="Canva Sans"/>
              </a:rPr>
              <a:t> Now show them the revised version and ask these questions again but instead of asking what is wrong, discuss with them what is better. </a:t>
            </a:r>
          </a:p>
          <a:p>
            <a:pPr algn="l">
              <a:lnSpc>
                <a:spcPts val="4480"/>
              </a:lnSpc>
            </a:pPr>
            <a:r>
              <a:rPr lang="en-US" sz="3200" b="1">
                <a:solidFill>
                  <a:srgbClr val="28538D"/>
                </a:solidFill>
                <a:latin typeface="Canva Sans Bold"/>
                <a:ea typeface="Canva Sans Bold"/>
                <a:cs typeface="Canva Sans Bold"/>
                <a:sym typeface="Canva Sans Bold"/>
              </a:rPr>
              <a:t>Step 3:</a:t>
            </a:r>
            <a:r>
              <a:rPr lang="en-US" sz="3200">
                <a:solidFill>
                  <a:srgbClr val="28538D"/>
                </a:solidFill>
                <a:latin typeface="Canva Sans"/>
                <a:ea typeface="Canva Sans"/>
                <a:cs typeface="Canva Sans"/>
                <a:sym typeface="Canva Sans"/>
              </a:rPr>
              <a:t>  Assign the mentee the task of </a:t>
            </a:r>
            <a:r>
              <a:rPr lang="en-US" sz="3200" b="1">
                <a:solidFill>
                  <a:srgbClr val="28538D"/>
                </a:solidFill>
                <a:latin typeface="Canva Sans Bold"/>
                <a:ea typeface="Canva Sans Bold"/>
                <a:cs typeface="Canva Sans Bold"/>
                <a:sym typeface="Canva Sans Bold"/>
              </a:rPr>
              <a:t>drafting an email to a potential employer</a:t>
            </a:r>
            <a:r>
              <a:rPr lang="en-US" sz="3200">
                <a:solidFill>
                  <a:srgbClr val="28538D"/>
                </a:solidFill>
                <a:latin typeface="Canva Sans"/>
                <a:ea typeface="Canva Sans"/>
                <a:cs typeface="Canva Sans"/>
                <a:sym typeface="Canva Sans"/>
              </a:rPr>
              <a:t> in your field, enquiring about a job. Share a blank word doc, or a blank email draft.</a:t>
            </a:r>
          </a:p>
          <a:p>
            <a:pPr algn="l">
              <a:lnSpc>
                <a:spcPts val="4480"/>
              </a:lnSpc>
            </a:pPr>
            <a:r>
              <a:rPr lang="en-US" sz="3200">
                <a:solidFill>
                  <a:srgbClr val="28538D"/>
                </a:solidFill>
                <a:latin typeface="Canva Sans"/>
                <a:ea typeface="Canva Sans"/>
                <a:cs typeface="Canva Sans"/>
                <a:sym typeface="Canva Sans"/>
              </a:rPr>
              <a:t>Guide them through the process, refer to the do's and don'ts table. and discuss with them the important elements of a professional email including structure, tone, word choice, and grammar. </a:t>
            </a:r>
          </a:p>
          <a:p>
            <a:pPr algn="l">
              <a:lnSpc>
                <a:spcPts val="4480"/>
              </a:lnSpc>
            </a:pPr>
            <a:r>
              <a:rPr lang="en-US" sz="3200" b="1">
                <a:solidFill>
                  <a:srgbClr val="C74A25"/>
                </a:solidFill>
                <a:latin typeface="Canva Sans Bold"/>
                <a:ea typeface="Canva Sans Bold"/>
                <a:cs typeface="Canva Sans Bold"/>
                <a:sym typeface="Canva Sans Bold"/>
              </a:rPr>
              <a:t>Time 10-15mins</a:t>
            </a:r>
          </a:p>
          <a:p>
            <a:pPr algn="l">
              <a:lnSpc>
                <a:spcPts val="4480"/>
              </a:lnSpc>
              <a:spcBef>
                <a:spcPct val="0"/>
              </a:spcBef>
            </a:pPr>
            <a:endParaRPr lang="en-US" sz="3200" b="1">
              <a:solidFill>
                <a:srgbClr val="C74A25"/>
              </a:solidFill>
              <a:latin typeface="Canva Sans Bold"/>
              <a:ea typeface="Canva Sans Bold"/>
              <a:cs typeface="Canva Sans Bold"/>
              <a:sym typeface="Canva San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853039" y="1496791"/>
            <a:ext cx="13806851" cy="8614909"/>
          </a:xfrm>
          <a:custGeom>
            <a:avLst/>
            <a:gdLst/>
            <a:ahLst/>
            <a:cxnLst/>
            <a:rect l="l" t="t" r="r" b="b"/>
            <a:pathLst>
              <a:path w="13806851" h="8614909">
                <a:moveTo>
                  <a:pt x="0" y="0"/>
                </a:moveTo>
                <a:lnTo>
                  <a:pt x="13806851" y="0"/>
                </a:lnTo>
                <a:lnTo>
                  <a:pt x="13806851" y="8614909"/>
                </a:lnTo>
                <a:lnTo>
                  <a:pt x="0" y="8614909"/>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853039" y="372423"/>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Example email 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0" y="1259518"/>
            <a:ext cx="16847481" cy="9354032"/>
          </a:xfrm>
          <a:custGeom>
            <a:avLst/>
            <a:gdLst/>
            <a:ahLst/>
            <a:cxnLst/>
            <a:rect l="l" t="t" r="r" b="b"/>
            <a:pathLst>
              <a:path w="16847481" h="9354032">
                <a:moveTo>
                  <a:pt x="0" y="0"/>
                </a:moveTo>
                <a:lnTo>
                  <a:pt x="16847481" y="0"/>
                </a:lnTo>
                <a:lnTo>
                  <a:pt x="16847481" y="9354032"/>
                </a:lnTo>
                <a:lnTo>
                  <a:pt x="0" y="9354032"/>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028700" y="537527"/>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Exampe email 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1386</Words>
  <Application>Microsoft Office PowerPoint</Application>
  <PresentationFormat>Custom</PresentationFormat>
  <Paragraphs>90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Arimo</vt:lpstr>
      <vt:lpstr>Canva Sans</vt:lpstr>
      <vt:lpstr>Canva Sans Bold Italics</vt:lpstr>
      <vt:lpstr>Canva Sans Italics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writing skills (new)</dc:title>
  <cp:lastModifiedBy>Kate Powys-Maurice</cp:lastModifiedBy>
  <cp:revision>2</cp:revision>
  <dcterms:created xsi:type="dcterms:W3CDTF">2006-08-16T00:00:00Z</dcterms:created>
  <dcterms:modified xsi:type="dcterms:W3CDTF">2024-09-02T11:29:21Z</dcterms:modified>
  <dc:identifier>DAGPiRyZhZo</dc:identifier>
</cp:coreProperties>
</file>