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32" d="100"/>
          <a:sy n="32" d="100"/>
        </p:scale>
        <p:origin x="112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1A8-85A0-11D3-13A0-914A9CC30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1DE9D-D528-E632-88D7-DCC76AAF4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C0D53-DDE0-F774-B528-DA5440C1F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9FA5E-172D-E537-AAC8-C3F13E26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DDE8A-B708-0F17-57EA-7C34B30E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7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95CE2-E3B8-9D02-A7F7-686D10765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93D842-501A-5F43-9D96-5237EE12F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84A06-F868-43E7-8599-5A5E1CABE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9DEE0-C009-EF5B-B335-268C9FD6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FC950-D301-2AE2-2D36-CC9420D0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38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6EAA8B-C7EE-521C-FCA3-2214E6D6E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7C3A3-C29B-F1D8-BDC9-EFBB1CABF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BCB90-9263-D38A-61E1-B3DD284D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52BCF-4179-1738-CE1F-2FE7D6FA5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16C07-9805-0881-E588-51444A27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92F35-0973-9182-4488-F3559313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D56C-53FD-AA29-B080-FF9A599E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BEFD2-FD6E-BCF9-D10F-F782CC57E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93D76-56D6-95CD-078E-E19D5820A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4D93D-2BB9-2FF3-0F94-5ED56938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47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792CE-A221-7B5A-458F-36337C917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79BFF-C84F-E067-EF45-2F6A1A3BC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BE9BB-5E6F-EEEA-6CB5-9A6B589E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B9DFE-719B-77A6-3085-AB3A88F99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7B71-151B-9713-8DCD-146B38B8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56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1CA23-A6A0-2BD0-6FF2-B47A4FB5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649A0-E709-D83F-AF94-570E20B91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DEEEF-03A7-2C31-1EC3-B0B877D9F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97023-B4B7-262E-AF4F-D5CEE2B2D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3FB19-F9B0-EC86-7F8E-6B6FB177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257FA-DABD-B8D8-AF99-49E9E5A0D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22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8DCB3-24A1-0693-8DE9-54B0413AB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4B619-C4FA-26C6-3EA9-1B91683C8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C5B98-486E-10CA-9B04-511EB0F93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FB557D-0BD6-BD2B-116F-41E1AB5A6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2446A-1D05-70BF-8309-E92254212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363BE4-48BD-D511-92E8-915EAF9F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542F28-EAC9-FC8B-2685-416FFC19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BC2A90-3409-55C0-BBF9-C7C8A104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45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DD35-24E8-BC86-6906-322A2006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22A1A8-F6F8-9525-B96F-890575FF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1635A-1852-B104-5AE2-87C48B01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9AA6C-52AE-34C0-DA5E-9F75C0F7C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5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A802B-7C35-E5E9-5F0D-65990064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1D145B-E438-7660-C14E-A0D01C9C9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5894D-2610-C892-0D3A-5B9B448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3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81958-4E4C-14E0-5D58-25911E235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B1E77-A1BE-0D87-62E6-4DCDAB082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1C262-C2BB-CC88-5BC6-DFD2D1F82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2B9F2-9755-A840-37CD-18F3D3C0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DC693-1944-E565-2884-A98A5F5E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E4F90-F5F7-AC58-0039-933770BFA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A0337-2786-125E-4A78-566C1C5A9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930D8C-3C33-0895-6123-90F2E25D07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FE218-5AAE-053B-DE77-FEAF57660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17F8F-75DD-6689-2EA5-ED05F9D9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919BC-CD28-2E39-0784-B0AD3051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825B3-4804-E128-FFF1-9D47F883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11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2C63F-C179-C3D0-57F6-0B3E5A3D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ADBDA-7C30-812F-AE46-14CD1C8D2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1AD80-7A57-2359-DBD4-7960893AB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7C76EE-227B-42AB-9E09-72625E6EF14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21413-D122-45E1-3C58-33562DAA5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66607-71D0-FB68-B3E3-40D5460C3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7C2425-4C47-449D-BEE2-3365B919B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4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0153422" y="421851"/>
            <a:ext cx="1352778" cy="835655"/>
          </a:xfrm>
          <a:custGeom>
            <a:avLst/>
            <a:gdLst/>
            <a:ahLst/>
            <a:cxnLst/>
            <a:rect l="l" t="t" r="r" b="b"/>
            <a:pathLst>
              <a:path w="2029167" h="1253482">
                <a:moveTo>
                  <a:pt x="0" y="0"/>
                </a:moveTo>
                <a:lnTo>
                  <a:pt x="2029167" y="0"/>
                </a:lnTo>
                <a:lnTo>
                  <a:pt x="2029167" y="1253483"/>
                </a:lnTo>
                <a:lnTo>
                  <a:pt x="0" y="12534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3" name="Freeform 3"/>
          <p:cNvSpPr/>
          <p:nvPr/>
        </p:nvSpPr>
        <p:spPr>
          <a:xfrm rot="-10800000" flipV="1">
            <a:off x="9961180" y="4637770"/>
            <a:ext cx="2540949" cy="2540949"/>
          </a:xfrm>
          <a:custGeom>
            <a:avLst/>
            <a:gdLst/>
            <a:ahLst/>
            <a:cxnLst/>
            <a:rect l="l" t="t" r="r" b="b"/>
            <a:pathLst>
              <a:path w="3811423" h="3811423">
                <a:moveTo>
                  <a:pt x="0" y="3811423"/>
                </a:moveTo>
                <a:lnTo>
                  <a:pt x="3811423" y="3811423"/>
                </a:lnTo>
                <a:lnTo>
                  <a:pt x="3811423" y="0"/>
                </a:lnTo>
                <a:lnTo>
                  <a:pt x="0" y="0"/>
                </a:lnTo>
                <a:lnTo>
                  <a:pt x="0" y="3811423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4" name="TextBox 4"/>
          <p:cNvSpPr txBox="1"/>
          <p:nvPr/>
        </p:nvSpPr>
        <p:spPr>
          <a:xfrm>
            <a:off x="710189" y="512231"/>
            <a:ext cx="8632594" cy="5724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53"/>
              </a:lnSpc>
            </a:pPr>
            <a:r>
              <a:rPr lang="en-US" sz="3466" b="1" dirty="0">
                <a:solidFill>
                  <a:srgbClr val="28538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End of Mentoring: Reflect and feedback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10189" y="1443525"/>
            <a:ext cx="10796011" cy="4198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</a:pPr>
            <a:r>
              <a:rPr lang="en-US" sz="2133" b="1">
                <a:solidFill>
                  <a:srgbClr val="C74A25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Goal</a:t>
            </a:r>
          </a:p>
          <a:p>
            <a:pPr>
              <a:lnSpc>
                <a:spcPts val="2987"/>
              </a:lnSpc>
            </a:pPr>
            <a:r>
              <a:rPr lang="en-US" sz="2133">
                <a:solidFill>
                  <a:srgbClr val="28538D"/>
                </a:solidFill>
                <a:latin typeface="Canva Sans"/>
                <a:ea typeface="Canva Sans"/>
                <a:cs typeface="Canva Sans"/>
                <a:sym typeface="Canva Sans"/>
              </a:rPr>
              <a:t>Spend some time reflecting on your time with your mentee, thinking about what went well and what could be improved upon</a:t>
            </a:r>
          </a:p>
          <a:p>
            <a:pPr>
              <a:lnSpc>
                <a:spcPts val="2987"/>
              </a:lnSpc>
            </a:pPr>
            <a:endParaRPr lang="en-US" sz="2133">
              <a:solidFill>
                <a:srgbClr val="28538D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>
              <a:lnSpc>
                <a:spcPts val="2987"/>
              </a:lnSpc>
            </a:pPr>
            <a:r>
              <a:rPr lang="en-US" sz="2133" b="1">
                <a:solidFill>
                  <a:srgbClr val="C74A25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Instructions</a:t>
            </a:r>
          </a:p>
          <a:p>
            <a:pPr>
              <a:lnSpc>
                <a:spcPts val="2987"/>
              </a:lnSpc>
            </a:pPr>
            <a:r>
              <a:rPr lang="en-US" sz="2133">
                <a:solidFill>
                  <a:srgbClr val="28538D"/>
                </a:solidFill>
                <a:latin typeface="Canva Sans"/>
                <a:ea typeface="Canva Sans"/>
                <a:cs typeface="Canva Sans"/>
                <a:sym typeface="Canva Sans"/>
              </a:rPr>
              <a:t>Answer the questions on the table. Discuss the questions together and try to honestly share your experiences with each other. </a:t>
            </a:r>
          </a:p>
          <a:p>
            <a:pPr>
              <a:lnSpc>
                <a:spcPts val="2987"/>
              </a:lnSpc>
            </a:pPr>
            <a:r>
              <a:rPr lang="en-US" sz="2133">
                <a:solidFill>
                  <a:srgbClr val="28538D"/>
                </a:solidFill>
                <a:latin typeface="Canva Sans"/>
                <a:ea typeface="Canva Sans"/>
                <a:cs typeface="Canva Sans"/>
                <a:sym typeface="Canva Sans"/>
              </a:rPr>
              <a:t>You might want to revisit your action plan from Session 1 to aid reflection on your journey</a:t>
            </a:r>
          </a:p>
          <a:p>
            <a:pPr>
              <a:lnSpc>
                <a:spcPts val="2987"/>
              </a:lnSpc>
            </a:pPr>
            <a:endParaRPr lang="en-US" sz="2133">
              <a:solidFill>
                <a:srgbClr val="28538D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>
              <a:lnSpc>
                <a:spcPts val="2987"/>
              </a:lnSpc>
            </a:pPr>
            <a:r>
              <a:rPr lang="en-US" sz="2133" b="1">
                <a:solidFill>
                  <a:srgbClr val="C74A25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Time 10 mins </a:t>
            </a:r>
          </a:p>
          <a:p>
            <a:pPr>
              <a:lnSpc>
                <a:spcPts val="2987"/>
              </a:lnSpc>
              <a:spcBef>
                <a:spcPct val="0"/>
              </a:spcBef>
            </a:pPr>
            <a:endParaRPr lang="en-US" sz="2133" b="1">
              <a:solidFill>
                <a:srgbClr val="C74A25"/>
              </a:solidFill>
              <a:latin typeface="Canva Sans Bold"/>
              <a:ea typeface="Canva Sans Bold"/>
              <a:cs typeface="Canva Sans Bold"/>
              <a:sym typeface="Canva Sans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0153422" y="421851"/>
            <a:ext cx="1352778" cy="835655"/>
          </a:xfrm>
          <a:custGeom>
            <a:avLst/>
            <a:gdLst/>
            <a:ahLst/>
            <a:cxnLst/>
            <a:rect l="l" t="t" r="r" b="b"/>
            <a:pathLst>
              <a:path w="2029167" h="1253482">
                <a:moveTo>
                  <a:pt x="0" y="0"/>
                </a:moveTo>
                <a:lnTo>
                  <a:pt x="2029167" y="0"/>
                </a:lnTo>
                <a:lnTo>
                  <a:pt x="2029167" y="1253483"/>
                </a:lnTo>
                <a:lnTo>
                  <a:pt x="0" y="12534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3" name="Freeform 3"/>
          <p:cNvSpPr/>
          <p:nvPr/>
        </p:nvSpPr>
        <p:spPr>
          <a:xfrm rot="-10800000" flipV="1">
            <a:off x="9961180" y="4637770"/>
            <a:ext cx="2540949" cy="2540949"/>
          </a:xfrm>
          <a:custGeom>
            <a:avLst/>
            <a:gdLst/>
            <a:ahLst/>
            <a:cxnLst/>
            <a:rect l="l" t="t" r="r" b="b"/>
            <a:pathLst>
              <a:path w="3811423" h="3811423">
                <a:moveTo>
                  <a:pt x="0" y="3811423"/>
                </a:moveTo>
                <a:lnTo>
                  <a:pt x="3811423" y="3811423"/>
                </a:lnTo>
                <a:lnTo>
                  <a:pt x="3811423" y="0"/>
                </a:lnTo>
                <a:lnTo>
                  <a:pt x="0" y="0"/>
                </a:lnTo>
                <a:lnTo>
                  <a:pt x="0" y="3811423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482602" y="1407459"/>
          <a:ext cx="9979212" cy="5149476"/>
        </p:xfrm>
        <a:graphic>
          <a:graphicData uri="http://schemas.openxmlformats.org/drawingml/2006/table">
            <a:tbl>
              <a:tblPr/>
              <a:tblGrid>
                <a:gridCol w="498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9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4738"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The most successful parts of the mentoring programme were… </a:t>
                      </a:r>
                      <a:endParaRPr lang="en-US" sz="700"/>
                    </a:p>
                    <a:p>
                      <a:pPr algn="l">
                        <a:lnSpc>
                          <a:spcPts val="3359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#1</a:t>
                      </a:r>
                    </a:p>
                    <a:p>
                      <a:pPr algn="l">
                        <a:lnSpc>
                          <a:spcPts val="3359"/>
                        </a:lnSpc>
                      </a:pPr>
                      <a:endParaRPr lang="en-US" sz="1600">
                        <a:solidFill>
                          <a:srgbClr val="000000"/>
                        </a:solidFill>
                        <a:latin typeface="Canva Sans"/>
                        <a:ea typeface="Canva Sans"/>
                        <a:cs typeface="Canva Sans"/>
                        <a:sym typeface="Canva Sans"/>
                      </a:endParaRPr>
                    </a:p>
                    <a:p>
                      <a:pPr algn="l">
                        <a:lnSpc>
                          <a:spcPts val="3359"/>
                        </a:lnSpc>
                      </a:pPr>
                      <a:endParaRPr lang="en-US" sz="1600">
                        <a:solidFill>
                          <a:srgbClr val="000000"/>
                        </a:solidFill>
                        <a:latin typeface="Canva Sans"/>
                        <a:ea typeface="Canva Sans"/>
                        <a:cs typeface="Canva Sans"/>
                        <a:sym typeface="Canva Sans"/>
                      </a:endParaRPr>
                    </a:p>
                    <a:p>
                      <a:pPr algn="l">
                        <a:lnSpc>
                          <a:spcPts val="3359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#2</a:t>
                      </a:r>
                    </a:p>
                  </a:txBody>
                  <a:tcPr marL="127000" marR="127000" marT="127000" marB="12700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My main takeaway will be……</a:t>
                      </a:r>
                      <a:endParaRPr lang="en-US" sz="700"/>
                    </a:p>
                    <a:p>
                      <a:pPr algn="ctr">
                        <a:lnSpc>
                          <a:spcPts val="2520"/>
                        </a:lnSpc>
                      </a:pPr>
                      <a:endParaRPr lang="en-US" sz="700"/>
                    </a:p>
                  </a:txBody>
                  <a:tcPr marL="127000" marR="127000" marT="127000" marB="12700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738"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Things that could have been improved upon were…</a:t>
                      </a:r>
                      <a:endParaRPr lang="en-US" sz="700"/>
                    </a:p>
                    <a:p>
                      <a:pPr algn="l">
                        <a:lnSpc>
                          <a:spcPts val="3359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#1</a:t>
                      </a:r>
                    </a:p>
                    <a:p>
                      <a:pPr algn="l">
                        <a:lnSpc>
                          <a:spcPts val="3359"/>
                        </a:lnSpc>
                      </a:pPr>
                      <a:endParaRPr lang="en-US" sz="1600">
                        <a:solidFill>
                          <a:srgbClr val="000000"/>
                        </a:solidFill>
                        <a:latin typeface="Canva Sans"/>
                        <a:ea typeface="Canva Sans"/>
                        <a:cs typeface="Canva Sans"/>
                        <a:sym typeface="Canva Sans"/>
                      </a:endParaRPr>
                    </a:p>
                    <a:p>
                      <a:pPr algn="l">
                        <a:lnSpc>
                          <a:spcPts val="3359"/>
                        </a:lnSpc>
                      </a:pPr>
                      <a:endParaRPr lang="en-US" sz="1600">
                        <a:solidFill>
                          <a:srgbClr val="000000"/>
                        </a:solidFill>
                        <a:latin typeface="Canva Sans"/>
                        <a:ea typeface="Canva Sans"/>
                        <a:cs typeface="Canva Sans"/>
                        <a:sym typeface="Canva Sans"/>
                      </a:endParaRPr>
                    </a:p>
                    <a:p>
                      <a:pPr algn="l">
                        <a:lnSpc>
                          <a:spcPts val="3359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#2 </a:t>
                      </a:r>
                    </a:p>
                    <a:p>
                      <a:pPr algn="ctr">
                        <a:lnSpc>
                          <a:spcPts val="2520"/>
                        </a:lnSpc>
                      </a:pPr>
                      <a:endParaRPr lang="en-US" sz="1600">
                        <a:solidFill>
                          <a:srgbClr val="000000"/>
                        </a:solidFill>
                        <a:latin typeface="Canva Sans"/>
                        <a:ea typeface="Canva Sans"/>
                        <a:cs typeface="Canva Sans"/>
                        <a:sym typeface="Canva Sans"/>
                      </a:endParaRPr>
                    </a:p>
                  </a:txBody>
                  <a:tcPr marL="127000" marR="127000" marT="127000" marB="12700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Would you recommend the mentoring programme to a friend? Why/why not? </a:t>
                      </a:r>
                      <a:endParaRPr lang="en-US" sz="700"/>
                    </a:p>
                    <a:p>
                      <a:pPr algn="l">
                        <a:lnSpc>
                          <a:spcPts val="3359"/>
                        </a:lnSpc>
                      </a:pPr>
                      <a:endParaRPr lang="en-US" sz="700"/>
                    </a:p>
                  </a:txBody>
                  <a:tcPr marL="127000" marR="127000" marT="127000" marB="12700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5"/>
          <p:cNvSpPr txBox="1"/>
          <p:nvPr/>
        </p:nvSpPr>
        <p:spPr>
          <a:xfrm>
            <a:off x="710189" y="512231"/>
            <a:ext cx="7331421" cy="5724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53"/>
              </a:lnSpc>
            </a:pPr>
            <a:r>
              <a:rPr lang="en-US" sz="3466" b="1">
                <a:solidFill>
                  <a:srgbClr val="28538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Activity 1: reflect and feedback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Canva Sans</vt:lpstr>
      <vt:lpstr>Canva Sans 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Kate Powys-Maurice</dc:creator>
  <cp:lastModifiedBy>Kate Powys-Maurice</cp:lastModifiedBy>
  <cp:revision>1</cp:revision>
  <dcterms:created xsi:type="dcterms:W3CDTF">2024-09-26T12:28:39Z</dcterms:created>
  <dcterms:modified xsi:type="dcterms:W3CDTF">2024-09-26T12:30:48Z</dcterms:modified>
</cp:coreProperties>
</file>