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nva Sans" panose="020B0604020202020204" charset="0"/>
      <p:regular r:id="rId20"/>
    </p:embeddedFont>
    <p:embeddedFont>
      <p:font typeface="Canva Sans Bold" panose="020B0604020202020204" charset="0"/>
      <p:regular r:id="rId21"/>
    </p:embeddedFont>
    <p:embeddedFont>
      <p:font typeface="Canva Sans Bold Italics" panose="020B0604020202020204" charset="0"/>
      <p:regular r:id="rId22"/>
    </p:embeddedFont>
    <p:embeddedFont>
      <p:font typeface="Canva Sans Italics"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9" d="100"/>
          <a:sy n="39" d="100"/>
        </p:scale>
        <p:origin x="9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ocr.org.uk/qualifications/past-papers/"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qualifications.pearson.com/en/support/support-topics/exams/past-papers.html" TargetMode="External"/><Relationship Id="rId5" Type="http://schemas.openxmlformats.org/officeDocument/2006/relationships/hyperlink" Target="https://www.aqa.org.uk/exams-administration/exams-guidance/find-past-papers-and-mark-schemes" TargetMode="Externa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bbc.co.uk/bitesize/groups/cd5exmm663et" TargetMode="Externa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bbc.co.uk/bitesize/articles/z8vhfdm" TargetMode="External"/><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channel/UCtuvpPNTY1lKAoaVzBrzcLg" TargetMode="External"/><Relationship Id="rId3" Type="http://schemas.openxmlformats.org/officeDocument/2006/relationships/image" Target="../media/image6.png"/><Relationship Id="rId7" Type="http://schemas.openxmlformats.org/officeDocument/2006/relationships/hyperlink" Target="https://www.youtube.com/channel/UCPtWS4fCi25YHw5SPGdPz0g" TargetMode="External"/><Relationship Id="rId12" Type="http://schemas.openxmlformats.org/officeDocument/2006/relationships/hyperlink" Target="https://www.youtube.com/user/mrbruff"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youtube.com/playlist?list=PL2wyETex4cd16s34Gf80D116Vnle1Ik2s" TargetMode="External"/><Relationship Id="rId11" Type="http://schemas.openxmlformats.org/officeDocument/2006/relationships/hyperlink" Target="https://www.youtube.com/channel/UCsBxhDfwURg-vQASN2ZeHwg" TargetMode="External"/><Relationship Id="rId5" Type="http://schemas.openxmlformats.org/officeDocument/2006/relationships/hyperlink" Target="https://www.youtube.com/channel/UCkNRdK0q5KZssogiS--R4pQ" TargetMode="External"/><Relationship Id="rId10" Type="http://schemas.openxmlformats.org/officeDocument/2006/relationships/hyperlink" Target="https://www.youtube.com/channel/UC0HzEBLlJxlrwBAHJ5S9JQg" TargetMode="External"/><Relationship Id="rId4" Type="http://schemas.openxmlformats.org/officeDocument/2006/relationships/image" Target="../media/image7.svg"/><Relationship Id="rId9" Type="http://schemas.openxmlformats.org/officeDocument/2006/relationships/hyperlink" Target="https://www.youtube.com/playlist?list=PLroe1AylKFTIaNTHQxwze6yiSVNcHy69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GB"/>
          </a:p>
        </p:txBody>
      </p:sp>
      <p:sp>
        <p:nvSpPr>
          <p:cNvPr id="3" name="Freeform 3"/>
          <p:cNvSpPr/>
          <p:nvPr/>
        </p:nvSpPr>
        <p:spPr>
          <a:xfrm>
            <a:off x="-6592" y="3705"/>
            <a:ext cx="18294592" cy="10283295"/>
          </a:xfrm>
          <a:custGeom>
            <a:avLst/>
            <a:gdLst/>
            <a:ahLst/>
            <a:cxnLst/>
            <a:rect l="l" t="t" r="r" b="b"/>
            <a:pathLst>
              <a:path w="18294592" h="10283295">
                <a:moveTo>
                  <a:pt x="0" y="0"/>
                </a:moveTo>
                <a:lnTo>
                  <a:pt x="18294592" y="0"/>
                </a:lnTo>
                <a:lnTo>
                  <a:pt x="18294592" y="10283295"/>
                </a:lnTo>
                <a:lnTo>
                  <a:pt x="0" y="1028329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74732" y="159703"/>
            <a:ext cx="8616868" cy="1566544"/>
          </a:xfrm>
          <a:prstGeom prst="rect">
            <a:avLst/>
          </a:prstGeom>
        </p:spPr>
        <p:txBody>
          <a:bodyPr wrap="square" lIns="0" tIns="0" rIns="0" bIns="0" rtlCol="0" anchor="t">
            <a:spAutoFit/>
          </a:bodyPr>
          <a:lstStyle/>
          <a:p>
            <a:pPr algn="ctr">
              <a:lnSpc>
                <a:spcPts val="12880"/>
              </a:lnSpc>
            </a:pPr>
            <a:r>
              <a:rPr lang="en-US" sz="9200" b="1" i="1" dirty="0">
                <a:solidFill>
                  <a:srgbClr val="28538D"/>
                </a:solidFill>
                <a:latin typeface="Canva Sans Bold Italics"/>
                <a:ea typeface="Canva Sans Bold Italics"/>
                <a:cs typeface="Canva Sans Bold Italics"/>
                <a:sym typeface="Canva Sans Bold Italics"/>
              </a:rPr>
              <a:t>Mentor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a:off x="9810880" y="2515851"/>
            <a:ext cx="7448420" cy="5952928"/>
          </a:xfrm>
          <a:custGeom>
            <a:avLst/>
            <a:gdLst/>
            <a:ahLst/>
            <a:cxnLst/>
            <a:rect l="l" t="t" r="r" b="b"/>
            <a:pathLst>
              <a:path w="7448420" h="5952928">
                <a:moveTo>
                  <a:pt x="0" y="0"/>
                </a:moveTo>
                <a:lnTo>
                  <a:pt x="7448420" y="0"/>
                </a:lnTo>
                <a:lnTo>
                  <a:pt x="7448420" y="5952928"/>
                </a:lnTo>
                <a:lnTo>
                  <a:pt x="0" y="5952928"/>
                </a:lnTo>
                <a:lnTo>
                  <a:pt x="0" y="0"/>
                </a:lnTo>
                <a:close/>
              </a:path>
            </a:pathLst>
          </a:custGeom>
          <a:blipFill>
            <a:blip r:embed="rId3"/>
            <a:stretch>
              <a:fillRect/>
            </a:stretch>
          </a:blipFill>
        </p:spPr>
        <p:txBody>
          <a:bodyPr/>
          <a:lstStyle/>
          <a:p>
            <a:endParaRPr lang="en-GB"/>
          </a:p>
        </p:txBody>
      </p:sp>
      <p:sp>
        <p:nvSpPr>
          <p:cNvPr id="4" name="Freeform 4"/>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065283"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3. Pomodoro technique</a:t>
            </a:r>
          </a:p>
        </p:txBody>
      </p:sp>
      <p:sp>
        <p:nvSpPr>
          <p:cNvPr id="6" name="TextBox 6"/>
          <p:cNvSpPr txBox="1"/>
          <p:nvPr/>
        </p:nvSpPr>
        <p:spPr>
          <a:xfrm>
            <a:off x="1065283" y="2174811"/>
            <a:ext cx="8674063" cy="7985760"/>
          </a:xfrm>
          <a:prstGeom prst="rect">
            <a:avLst/>
          </a:prstGeom>
        </p:spPr>
        <p:txBody>
          <a:bodyPr lIns="0" tIns="0" rIns="0" bIns="0" rtlCol="0" anchor="t">
            <a:spAutoFit/>
          </a:bodyPr>
          <a:lstStyle/>
          <a:p>
            <a:pPr algn="l">
              <a:lnSpc>
                <a:spcPts val="3499"/>
              </a:lnSpc>
            </a:pPr>
            <a:r>
              <a:rPr lang="en-US" sz="2499">
                <a:solidFill>
                  <a:srgbClr val="28538D"/>
                </a:solidFill>
                <a:latin typeface="Canva Sans"/>
                <a:ea typeface="Canva Sans"/>
                <a:cs typeface="Canva Sans"/>
                <a:sym typeface="Canva Sans"/>
              </a:rPr>
              <a:t>The Pomodoro Technique means </a:t>
            </a:r>
            <a:r>
              <a:rPr lang="en-US" sz="2499" b="1">
                <a:solidFill>
                  <a:srgbClr val="28538D"/>
                </a:solidFill>
                <a:latin typeface="Canva Sans Bold"/>
                <a:ea typeface="Canva Sans Bold"/>
                <a:cs typeface="Canva Sans Bold"/>
                <a:sym typeface="Canva Sans Bold"/>
              </a:rPr>
              <a:t>taking breaks after short periods of revising.</a:t>
            </a:r>
            <a:r>
              <a:rPr lang="en-US" sz="2499">
                <a:solidFill>
                  <a:srgbClr val="28538D"/>
                </a:solidFill>
                <a:latin typeface="Canva Sans"/>
                <a:ea typeface="Canva Sans"/>
                <a:cs typeface="Canva Sans"/>
                <a:sym typeface="Canva Sans"/>
              </a:rPr>
              <a:t> This method of revision supposedly is the best for </a:t>
            </a:r>
            <a:r>
              <a:rPr lang="en-US" sz="2499" b="1">
                <a:solidFill>
                  <a:srgbClr val="28538D"/>
                </a:solidFill>
                <a:latin typeface="Canva Sans Bold"/>
                <a:ea typeface="Canva Sans Bold"/>
                <a:cs typeface="Canva Sans Bold"/>
                <a:sym typeface="Canva Sans Bold"/>
              </a:rPr>
              <a:t>saving information in your head, </a:t>
            </a:r>
            <a:r>
              <a:rPr lang="en-US" sz="2499">
                <a:solidFill>
                  <a:srgbClr val="28538D"/>
                </a:solidFill>
                <a:latin typeface="Canva Sans"/>
                <a:ea typeface="Canva Sans"/>
                <a:cs typeface="Canva Sans"/>
                <a:sym typeface="Canva Sans"/>
              </a:rPr>
              <a:t>'better than any other method'. The short breaks</a:t>
            </a:r>
            <a:r>
              <a:rPr lang="en-US" sz="2499" b="1">
                <a:solidFill>
                  <a:srgbClr val="28538D"/>
                </a:solidFill>
                <a:latin typeface="Canva Sans Bold"/>
                <a:ea typeface="Canva Sans Bold"/>
                <a:cs typeface="Canva Sans Bold"/>
                <a:sym typeface="Canva Sans Bold"/>
              </a:rPr>
              <a:t> allow your brain to rest and absorb </a:t>
            </a:r>
            <a:r>
              <a:rPr lang="en-US" sz="2499">
                <a:solidFill>
                  <a:srgbClr val="28538D"/>
                </a:solidFill>
                <a:latin typeface="Canva Sans"/>
                <a:ea typeface="Canva Sans"/>
                <a:cs typeface="Canva Sans"/>
                <a:sym typeface="Canva Sans"/>
              </a:rPr>
              <a:t>what you’ve just revised, and so your revision ends up being more efficient. The technique was invented in the 1980’s, and it’s traditionally broken down into </a:t>
            </a:r>
            <a:r>
              <a:rPr lang="en-US" sz="2499" b="1">
                <a:solidFill>
                  <a:srgbClr val="28538D"/>
                </a:solidFill>
                <a:latin typeface="Canva Sans Bold"/>
                <a:ea typeface="Canva Sans Bold"/>
                <a:cs typeface="Canva Sans Bold"/>
                <a:sym typeface="Canva Sans Bold"/>
              </a:rPr>
              <a:t>25 minute periods of revision followed by 5 minute breaks.​</a:t>
            </a:r>
          </a:p>
          <a:p>
            <a:pPr algn="l">
              <a:lnSpc>
                <a:spcPts val="3499"/>
              </a:lnSpc>
            </a:pPr>
            <a:endParaRPr lang="en-US" sz="2499" b="1">
              <a:solidFill>
                <a:srgbClr val="28538D"/>
              </a:solidFill>
              <a:latin typeface="Canva Sans Bold"/>
              <a:ea typeface="Canva Sans Bold"/>
              <a:cs typeface="Canva Sans Bold"/>
              <a:sym typeface="Canva Sans Bold"/>
            </a:endParaRPr>
          </a:p>
          <a:p>
            <a:pPr algn="l">
              <a:lnSpc>
                <a:spcPts val="3499"/>
              </a:lnSpc>
            </a:pPr>
            <a:r>
              <a:rPr lang="en-US" sz="2499">
                <a:solidFill>
                  <a:srgbClr val="C74A25"/>
                </a:solidFill>
                <a:latin typeface="Canva Sans"/>
                <a:ea typeface="Canva Sans"/>
                <a:cs typeface="Canva Sans"/>
                <a:sym typeface="Canva Sans"/>
              </a:rPr>
              <a:t>Try the Pomodoro Technique if you...​</a:t>
            </a:r>
          </a:p>
          <a:p>
            <a:pPr marL="539749" lvl="1" indent="-269875" algn="l">
              <a:lnSpc>
                <a:spcPts val="3499"/>
              </a:lnSpc>
              <a:buFont typeface="Arial"/>
              <a:buChar char="•"/>
            </a:pPr>
            <a:r>
              <a:rPr lang="en-US" sz="2499">
                <a:solidFill>
                  <a:srgbClr val="C74A25"/>
                </a:solidFill>
                <a:latin typeface="Canva Sans"/>
                <a:ea typeface="Canva Sans"/>
                <a:cs typeface="Canva Sans"/>
                <a:sym typeface="Canva Sans"/>
              </a:rPr>
              <a:t>Find you are easily distracted​</a:t>
            </a:r>
          </a:p>
          <a:p>
            <a:pPr marL="539749" lvl="1" indent="-269875" algn="l">
              <a:lnSpc>
                <a:spcPts val="3499"/>
              </a:lnSpc>
              <a:buFont typeface="Arial"/>
              <a:buChar char="•"/>
            </a:pPr>
            <a:r>
              <a:rPr lang="en-US" sz="2499">
                <a:solidFill>
                  <a:srgbClr val="C74A25"/>
                </a:solidFill>
                <a:latin typeface="Canva Sans"/>
                <a:ea typeface="Canva Sans"/>
                <a:cs typeface="Canva Sans"/>
                <a:sym typeface="Canva Sans"/>
              </a:rPr>
              <a:t>Consistently work past the point of optimal productivity​</a:t>
            </a:r>
          </a:p>
          <a:p>
            <a:pPr marL="539749" lvl="1" indent="-269875" algn="l">
              <a:lnSpc>
                <a:spcPts val="3499"/>
              </a:lnSpc>
              <a:buFont typeface="Arial"/>
              <a:buChar char="•"/>
            </a:pPr>
            <a:r>
              <a:rPr lang="en-US" sz="2499">
                <a:solidFill>
                  <a:srgbClr val="C74A25"/>
                </a:solidFill>
                <a:latin typeface="Canva Sans"/>
                <a:ea typeface="Canva Sans"/>
                <a:cs typeface="Canva Sans"/>
                <a:sym typeface="Canva Sans"/>
              </a:rPr>
              <a:t>Are overly optimistic when it comes to how much you can get done in a day ​</a:t>
            </a:r>
          </a:p>
          <a:p>
            <a:pPr marL="539749" lvl="1" indent="-269875" algn="l">
              <a:lnSpc>
                <a:spcPts val="3499"/>
              </a:lnSpc>
              <a:buFont typeface="Arial"/>
              <a:buChar char="•"/>
            </a:pPr>
            <a:r>
              <a:rPr lang="en-US" sz="2499">
                <a:solidFill>
                  <a:srgbClr val="C74A25"/>
                </a:solidFill>
                <a:latin typeface="Canva Sans"/>
                <a:ea typeface="Canva Sans"/>
                <a:cs typeface="Canva Sans"/>
                <a:sym typeface="Canva Sans"/>
              </a:rPr>
              <a:t>Enjoy gamified goal-setting</a:t>
            </a:r>
          </a:p>
          <a:p>
            <a:pPr algn="l">
              <a:lnSpc>
                <a:spcPts val="4480"/>
              </a:lnSpc>
              <a:spcBef>
                <a:spcPct val="0"/>
              </a:spcBef>
            </a:pPr>
            <a:endParaRPr lang="en-US" sz="2499">
              <a:solidFill>
                <a:srgbClr val="C74A25"/>
              </a:solidFill>
              <a:latin typeface="Canva Sans"/>
              <a:ea typeface="Canva Sans"/>
              <a:cs typeface="Canva Sans"/>
              <a:sym typeface="Canv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15614" y="401959"/>
            <a:ext cx="2029167" cy="1253482"/>
          </a:xfrm>
          <a:custGeom>
            <a:avLst/>
            <a:gdLst/>
            <a:ahLst/>
            <a:cxnLst/>
            <a:rect l="l" t="t" r="r" b="b"/>
            <a:pathLst>
              <a:path w="2029167" h="1253482">
                <a:moveTo>
                  <a:pt x="0" y="0"/>
                </a:moveTo>
                <a:lnTo>
                  <a:pt x="2029167" y="0"/>
                </a:lnTo>
                <a:lnTo>
                  <a:pt x="2029167" y="1253482"/>
                </a:lnTo>
                <a:lnTo>
                  <a:pt x="0" y="1253482"/>
                </a:lnTo>
                <a:lnTo>
                  <a:pt x="0" y="0"/>
                </a:lnTo>
                <a:close/>
              </a:path>
            </a:pathLst>
          </a:custGeom>
          <a:blipFill>
            <a:blip r:embed="rId2"/>
            <a:stretch>
              <a:fillRect/>
            </a:stretch>
          </a:blipFill>
        </p:spPr>
        <p:txBody>
          <a:bodyPr/>
          <a:lstStyle/>
          <a:p>
            <a:endParaRPr lang="en-GB"/>
          </a:p>
        </p:txBody>
      </p:sp>
      <p:sp>
        <p:nvSpPr>
          <p:cNvPr id="3" name="Freeform 3"/>
          <p:cNvSpPr/>
          <p:nvPr/>
        </p:nvSpPr>
        <p:spPr>
          <a:xfrm>
            <a:off x="11217216" y="6137571"/>
            <a:ext cx="5630264" cy="3447101"/>
          </a:xfrm>
          <a:custGeom>
            <a:avLst/>
            <a:gdLst/>
            <a:ahLst/>
            <a:cxnLst/>
            <a:rect l="l" t="t" r="r" b="b"/>
            <a:pathLst>
              <a:path w="5630264" h="3447101">
                <a:moveTo>
                  <a:pt x="0" y="0"/>
                </a:moveTo>
                <a:lnTo>
                  <a:pt x="5630265" y="0"/>
                </a:lnTo>
                <a:lnTo>
                  <a:pt x="5630265" y="3447100"/>
                </a:lnTo>
                <a:lnTo>
                  <a:pt x="0" y="3447100"/>
                </a:lnTo>
                <a:lnTo>
                  <a:pt x="0" y="0"/>
                </a:lnTo>
                <a:close/>
              </a:path>
            </a:pathLst>
          </a:custGeom>
          <a:blipFill>
            <a:blip r:embed="rId3"/>
            <a:stretch>
              <a:fillRect/>
            </a:stretch>
          </a:blipFill>
        </p:spPr>
        <p:txBody>
          <a:bodyPr/>
          <a:lstStyle/>
          <a:p>
            <a:endParaRPr lang="en-GB"/>
          </a:p>
        </p:txBody>
      </p:sp>
      <p:sp>
        <p:nvSpPr>
          <p:cNvPr id="4" name="Freeform 4"/>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028700" y="547052"/>
            <a:ext cx="10997132" cy="811530"/>
          </a:xfrm>
          <a:prstGeom prst="rect">
            <a:avLst/>
          </a:prstGeom>
        </p:spPr>
        <p:txBody>
          <a:bodyPr lIns="0" tIns="0" rIns="0" bIns="0" rtlCol="0" anchor="t">
            <a:spAutoFit/>
          </a:bodyPr>
          <a:lstStyle/>
          <a:p>
            <a:pPr algn="l">
              <a:lnSpc>
                <a:spcPts val="6720"/>
              </a:lnSpc>
            </a:pPr>
            <a:r>
              <a:rPr lang="en-US" sz="4800" b="1">
                <a:solidFill>
                  <a:srgbClr val="28538D"/>
                </a:solidFill>
                <a:latin typeface="Canva Sans Bold"/>
                <a:ea typeface="Canva Sans Bold"/>
                <a:cs typeface="Canva Sans Bold"/>
                <a:sym typeface="Canva Sans Bold"/>
              </a:rPr>
              <a:t>4. Mind maps</a:t>
            </a:r>
          </a:p>
        </p:txBody>
      </p:sp>
      <p:sp>
        <p:nvSpPr>
          <p:cNvPr id="6" name="TextBox 6"/>
          <p:cNvSpPr txBox="1"/>
          <p:nvPr/>
        </p:nvSpPr>
        <p:spPr>
          <a:xfrm>
            <a:off x="1028700" y="1773555"/>
            <a:ext cx="9484639" cy="8427085"/>
          </a:xfrm>
          <a:prstGeom prst="rect">
            <a:avLst/>
          </a:prstGeom>
        </p:spPr>
        <p:txBody>
          <a:bodyPr lIns="0" tIns="0" rIns="0" bIns="0" rtlCol="0" anchor="t">
            <a:spAutoFit/>
          </a:bodyPr>
          <a:lstStyle/>
          <a:p>
            <a:pPr algn="l">
              <a:lnSpc>
                <a:spcPts val="3220"/>
              </a:lnSpc>
            </a:pPr>
            <a:r>
              <a:rPr lang="en-US" sz="2300">
                <a:solidFill>
                  <a:srgbClr val="28538D"/>
                </a:solidFill>
                <a:latin typeface="Canva Sans"/>
                <a:ea typeface="Canva Sans"/>
                <a:cs typeface="Canva Sans"/>
                <a:sym typeface="Canva Sans"/>
              </a:rPr>
              <a:t>Mind maps, also known as spider diagrams, are very effective for learning, and they can help you to understand what your strengths and weaknesses are. They consist of</a:t>
            </a:r>
            <a:r>
              <a:rPr lang="en-US" sz="2300" b="1">
                <a:solidFill>
                  <a:srgbClr val="28538D"/>
                </a:solidFill>
                <a:latin typeface="Canva Sans Bold"/>
                <a:ea typeface="Canva Sans Bold"/>
                <a:cs typeface="Canva Sans Bold"/>
                <a:sym typeface="Canva Sans Bold"/>
              </a:rPr>
              <a:t> writing down all that you can remember, and then you can work out the gaps in your knowledge.</a:t>
            </a:r>
            <a:r>
              <a:rPr lang="en-US" sz="2300">
                <a:solidFill>
                  <a:srgbClr val="28538D"/>
                </a:solidFill>
                <a:latin typeface="Canva Sans"/>
                <a:ea typeface="Canva Sans"/>
                <a:cs typeface="Canva Sans"/>
                <a:sym typeface="Canva Sans"/>
              </a:rPr>
              <a:t> Mind maps work so well because the fact that you make them yourself means you’re more likely to remember them. A mind map is essentially a </a:t>
            </a:r>
            <a:r>
              <a:rPr lang="en-US" sz="2300" b="1">
                <a:solidFill>
                  <a:srgbClr val="28538D"/>
                </a:solidFill>
                <a:latin typeface="Canva Sans Bold"/>
                <a:ea typeface="Canva Sans Bold"/>
                <a:cs typeface="Canva Sans Bold"/>
                <a:sym typeface="Canva Sans Bold"/>
              </a:rPr>
              <a:t>visual representation of the knowledge</a:t>
            </a:r>
            <a:r>
              <a:rPr lang="en-US" sz="2300">
                <a:solidFill>
                  <a:srgbClr val="28538D"/>
                </a:solidFill>
                <a:latin typeface="Canva Sans"/>
                <a:ea typeface="Canva Sans"/>
                <a:cs typeface="Canva Sans"/>
                <a:sym typeface="Canva Sans"/>
              </a:rPr>
              <a:t> that is contained inside your head. ​</a:t>
            </a:r>
          </a:p>
          <a:p>
            <a:pPr algn="l">
              <a:lnSpc>
                <a:spcPts val="3220"/>
              </a:lnSpc>
            </a:pPr>
            <a:r>
              <a:rPr lang="en-US" sz="2300">
                <a:solidFill>
                  <a:srgbClr val="28538D"/>
                </a:solidFill>
                <a:latin typeface="Canva Sans"/>
                <a:ea typeface="Canva Sans"/>
                <a:cs typeface="Canva Sans"/>
                <a:sym typeface="Canva Sans"/>
              </a:rPr>
              <a:t>The secret key to effective mind maps is </a:t>
            </a:r>
            <a:r>
              <a:rPr lang="en-US" sz="2300" b="1">
                <a:solidFill>
                  <a:srgbClr val="28538D"/>
                </a:solidFill>
                <a:latin typeface="Canva Sans Bold"/>
                <a:ea typeface="Canva Sans Bold"/>
                <a:cs typeface="Canva Sans Bold"/>
                <a:sym typeface="Canva Sans Bold"/>
              </a:rPr>
              <a:t>visual memorability. </a:t>
            </a:r>
            <a:r>
              <a:rPr lang="en-US" sz="2300">
                <a:solidFill>
                  <a:srgbClr val="28538D"/>
                </a:solidFill>
                <a:latin typeface="Canva Sans"/>
                <a:ea typeface="Canva Sans"/>
                <a:cs typeface="Canva Sans"/>
                <a:sym typeface="Canva Sans"/>
              </a:rPr>
              <a:t>To make an effective mind map, you’ll want to </a:t>
            </a:r>
            <a:r>
              <a:rPr lang="en-US" sz="2300" b="1">
                <a:solidFill>
                  <a:srgbClr val="28538D"/>
                </a:solidFill>
                <a:latin typeface="Canva Sans Bold"/>
                <a:ea typeface="Canva Sans Bold"/>
                <a:cs typeface="Canva Sans Bold"/>
                <a:sym typeface="Canva Sans Bold"/>
              </a:rPr>
              <a:t>add colour, shapes and drawings</a:t>
            </a:r>
            <a:r>
              <a:rPr lang="en-US" sz="2300">
                <a:solidFill>
                  <a:srgbClr val="28538D"/>
                </a:solidFill>
                <a:latin typeface="Canva Sans"/>
                <a:ea typeface="Canva Sans"/>
                <a:cs typeface="Canva Sans"/>
                <a:sym typeface="Canva Sans"/>
              </a:rPr>
              <a:t> – and lots of it. These helps your brain remember what you’re doing, as it makes it seem more fun and enjoyable. </a:t>
            </a:r>
            <a:r>
              <a:rPr lang="en-US" sz="2300" b="1">
                <a:solidFill>
                  <a:srgbClr val="28538D"/>
                </a:solidFill>
                <a:latin typeface="Canva Sans Bold"/>
                <a:ea typeface="Canva Sans Bold"/>
                <a:cs typeface="Canva Sans Bold"/>
                <a:sym typeface="Canva Sans Bold"/>
              </a:rPr>
              <a:t>More enjoyment = better retention of information = better exam results.</a:t>
            </a:r>
          </a:p>
          <a:p>
            <a:pPr algn="l">
              <a:lnSpc>
                <a:spcPts val="3220"/>
              </a:lnSpc>
            </a:pPr>
            <a:endParaRPr lang="en-US" sz="2300" b="1">
              <a:solidFill>
                <a:srgbClr val="28538D"/>
              </a:solidFill>
              <a:latin typeface="Canva Sans Bold"/>
              <a:ea typeface="Canva Sans Bold"/>
              <a:cs typeface="Canva Sans Bold"/>
              <a:sym typeface="Canva Sans Bold"/>
            </a:endParaRPr>
          </a:p>
          <a:p>
            <a:pPr algn="l">
              <a:lnSpc>
                <a:spcPts val="3220"/>
              </a:lnSpc>
            </a:pPr>
            <a:r>
              <a:rPr lang="en-US" sz="2300" b="1">
                <a:solidFill>
                  <a:srgbClr val="C74A25"/>
                </a:solidFill>
                <a:latin typeface="Canva Sans Bold"/>
                <a:ea typeface="Canva Sans Bold"/>
                <a:cs typeface="Canva Sans Bold"/>
                <a:sym typeface="Canva Sans Bold"/>
              </a:rPr>
              <a:t>How Do You Use Mind Maps (So They Actually Work)? ​</a:t>
            </a:r>
          </a:p>
          <a:p>
            <a:pPr algn="l">
              <a:lnSpc>
                <a:spcPts val="3220"/>
              </a:lnSpc>
            </a:pPr>
            <a:r>
              <a:rPr lang="en-US" sz="2300">
                <a:solidFill>
                  <a:srgbClr val="C74A25"/>
                </a:solidFill>
                <a:latin typeface="Canva Sans"/>
                <a:ea typeface="Canva Sans"/>
                <a:cs typeface="Canva Sans"/>
                <a:sym typeface="Canva Sans"/>
              </a:rPr>
              <a:t>Mind maps are best used at the start of a revision session so that you can identify all of your knowledge gaps for a particular subject. Whenever you make a mind map, it highlights the areas that you know a lot about, and also shows you the areas that you don’t.​</a:t>
            </a:r>
          </a:p>
          <a:p>
            <a:pPr algn="l">
              <a:lnSpc>
                <a:spcPts val="3359"/>
              </a:lnSpc>
            </a:pPr>
            <a:endParaRPr lang="en-US" sz="2300">
              <a:solidFill>
                <a:srgbClr val="C74A25"/>
              </a:solidFill>
              <a:latin typeface="Canva Sans"/>
              <a:ea typeface="Canva Sans"/>
              <a:cs typeface="Canva Sans"/>
              <a:sym typeface="Canva Sans"/>
            </a:endParaRPr>
          </a:p>
          <a:p>
            <a:pPr algn="l">
              <a:lnSpc>
                <a:spcPts val="3359"/>
              </a:lnSpc>
              <a:spcBef>
                <a:spcPct val="0"/>
              </a:spcBef>
            </a:pPr>
            <a:endParaRPr lang="en-US" sz="2300">
              <a:solidFill>
                <a:srgbClr val="C74A25"/>
              </a:solidFill>
              <a:latin typeface="Canva Sans"/>
              <a:ea typeface="Canva Sans"/>
              <a:cs typeface="Canva Sans"/>
              <a:sym typeface="Canva Sans"/>
            </a:endParaRPr>
          </a:p>
        </p:txBody>
      </p:sp>
      <p:sp>
        <p:nvSpPr>
          <p:cNvPr id="7" name="TextBox 7"/>
          <p:cNvSpPr txBox="1"/>
          <p:nvPr/>
        </p:nvSpPr>
        <p:spPr>
          <a:xfrm>
            <a:off x="10851163" y="1310957"/>
            <a:ext cx="6893618" cy="4789805"/>
          </a:xfrm>
          <a:prstGeom prst="rect">
            <a:avLst/>
          </a:prstGeom>
        </p:spPr>
        <p:txBody>
          <a:bodyPr lIns="0" tIns="0" rIns="0" bIns="0" rtlCol="0" anchor="t">
            <a:spAutoFit/>
          </a:bodyPr>
          <a:lstStyle/>
          <a:p>
            <a:pPr algn="l">
              <a:lnSpc>
                <a:spcPts val="3220"/>
              </a:lnSpc>
            </a:pPr>
            <a:r>
              <a:rPr lang="en-US" sz="2300">
                <a:solidFill>
                  <a:srgbClr val="C74A25"/>
                </a:solidFill>
                <a:latin typeface="Canva Sans"/>
                <a:ea typeface="Canva Sans"/>
                <a:cs typeface="Canva Sans"/>
                <a:sym typeface="Canva Sans"/>
              </a:rPr>
              <a:t>​</a:t>
            </a:r>
          </a:p>
          <a:p>
            <a:pPr algn="l">
              <a:lnSpc>
                <a:spcPts val="3220"/>
              </a:lnSpc>
            </a:pPr>
            <a:r>
              <a:rPr lang="en-US" sz="2300">
                <a:solidFill>
                  <a:srgbClr val="C74A25"/>
                </a:solidFill>
                <a:latin typeface="Canva Sans"/>
                <a:ea typeface="Canva Sans"/>
                <a:cs typeface="Canva Sans"/>
                <a:sym typeface="Canva Sans"/>
              </a:rPr>
              <a:t>Therefore, you should </a:t>
            </a:r>
            <a:r>
              <a:rPr lang="en-US" sz="2300" b="1">
                <a:solidFill>
                  <a:srgbClr val="C74A25"/>
                </a:solidFill>
                <a:latin typeface="Canva Sans Bold"/>
                <a:ea typeface="Canva Sans Bold"/>
                <a:cs typeface="Canva Sans Bold"/>
                <a:sym typeface="Canva Sans Bold"/>
              </a:rPr>
              <a:t>make a mind map, revise what you didn’t know (using other techniques like flashcards or YouTube videos), and then make another one.</a:t>
            </a:r>
            <a:r>
              <a:rPr lang="en-US" sz="2300">
                <a:solidFill>
                  <a:srgbClr val="C74A25"/>
                </a:solidFill>
                <a:latin typeface="Canva Sans"/>
                <a:ea typeface="Canva Sans"/>
                <a:cs typeface="Canva Sans"/>
                <a:sym typeface="Canva Sans"/>
              </a:rPr>
              <a:t> Carry on making mind maps until you’re confident you’ve written down everything you need to know from memory.</a:t>
            </a:r>
          </a:p>
          <a:p>
            <a:pPr algn="l">
              <a:lnSpc>
                <a:spcPts val="3220"/>
              </a:lnSpc>
            </a:pPr>
            <a:endParaRPr lang="en-US" sz="2300">
              <a:solidFill>
                <a:srgbClr val="C74A25"/>
              </a:solidFill>
              <a:latin typeface="Canva Sans"/>
              <a:ea typeface="Canva Sans"/>
              <a:cs typeface="Canva Sans"/>
              <a:sym typeface="Canva Sans"/>
            </a:endParaRPr>
          </a:p>
          <a:p>
            <a:pPr algn="l">
              <a:lnSpc>
                <a:spcPts val="3220"/>
              </a:lnSpc>
            </a:pPr>
            <a:r>
              <a:rPr lang="en-US" sz="2300">
                <a:solidFill>
                  <a:srgbClr val="C74A25"/>
                </a:solidFill>
                <a:latin typeface="Canva Sans"/>
                <a:ea typeface="Canva Sans"/>
                <a:cs typeface="Canva Sans"/>
                <a:sym typeface="Canva Sans"/>
              </a:rPr>
              <a:t>Once you’ve done that, you should have a piece of paper with everything you need to know on it, which you can revise from in future. ​</a:t>
            </a:r>
          </a:p>
          <a:p>
            <a:pPr algn="l">
              <a:lnSpc>
                <a:spcPts val="3220"/>
              </a:lnSpc>
              <a:spcBef>
                <a:spcPct val="0"/>
              </a:spcBef>
            </a:pPr>
            <a:endParaRPr lang="en-US" sz="2300">
              <a:solidFill>
                <a:srgbClr val="C74A25"/>
              </a:solidFill>
              <a:latin typeface="Canva Sans"/>
              <a:ea typeface="Canva Sans"/>
              <a:cs typeface="Canva Sans"/>
              <a:sym typeface="Canv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423663" y="368939"/>
            <a:ext cx="2029167" cy="1253482"/>
          </a:xfrm>
          <a:custGeom>
            <a:avLst/>
            <a:gdLst/>
            <a:ahLst/>
            <a:cxnLst/>
            <a:rect l="l" t="t" r="r" b="b"/>
            <a:pathLst>
              <a:path w="2029167" h="1253482">
                <a:moveTo>
                  <a:pt x="0" y="0"/>
                </a:moveTo>
                <a:lnTo>
                  <a:pt x="2029167" y="0"/>
                </a:lnTo>
                <a:lnTo>
                  <a:pt x="2029167" y="1253482"/>
                </a:lnTo>
                <a:lnTo>
                  <a:pt x="0" y="1253482"/>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807523" y="547052"/>
            <a:ext cx="10997132" cy="811530"/>
          </a:xfrm>
          <a:prstGeom prst="rect">
            <a:avLst/>
          </a:prstGeom>
        </p:spPr>
        <p:txBody>
          <a:bodyPr lIns="0" tIns="0" rIns="0" bIns="0" rtlCol="0" anchor="t">
            <a:spAutoFit/>
          </a:bodyPr>
          <a:lstStyle/>
          <a:p>
            <a:pPr algn="l">
              <a:lnSpc>
                <a:spcPts val="6719"/>
              </a:lnSpc>
            </a:pPr>
            <a:r>
              <a:rPr lang="en-US" sz="4800" b="1">
                <a:solidFill>
                  <a:srgbClr val="28538D"/>
                </a:solidFill>
                <a:latin typeface="Canva Sans Bold"/>
                <a:ea typeface="Canva Sans Bold"/>
                <a:cs typeface="Canva Sans Bold"/>
                <a:sym typeface="Canva Sans Bold"/>
              </a:rPr>
              <a:t>5. Past Papers</a:t>
            </a:r>
          </a:p>
        </p:txBody>
      </p:sp>
      <p:sp>
        <p:nvSpPr>
          <p:cNvPr id="5" name="TextBox 5"/>
          <p:cNvSpPr txBox="1"/>
          <p:nvPr/>
        </p:nvSpPr>
        <p:spPr>
          <a:xfrm>
            <a:off x="807523" y="1507173"/>
            <a:ext cx="8591057" cy="8910955"/>
          </a:xfrm>
          <a:prstGeom prst="rect">
            <a:avLst/>
          </a:prstGeom>
        </p:spPr>
        <p:txBody>
          <a:bodyPr lIns="0" tIns="0" rIns="0" bIns="0" rtlCol="0" anchor="t">
            <a:spAutoFit/>
          </a:bodyPr>
          <a:lstStyle/>
          <a:p>
            <a:pPr algn="l">
              <a:lnSpc>
                <a:spcPts val="3359"/>
              </a:lnSpc>
            </a:pPr>
            <a:r>
              <a:rPr lang="en-US" sz="2400">
                <a:solidFill>
                  <a:srgbClr val="28538D"/>
                </a:solidFill>
                <a:latin typeface="Canva Sans"/>
                <a:ea typeface="Canva Sans"/>
                <a:cs typeface="Canva Sans"/>
                <a:sym typeface="Canva Sans"/>
              </a:rPr>
              <a:t>Past papers are an essential part of revision. They not only</a:t>
            </a:r>
            <a:r>
              <a:rPr lang="en-US" sz="2400" b="1">
                <a:solidFill>
                  <a:srgbClr val="28538D"/>
                </a:solidFill>
                <a:latin typeface="Canva Sans Bold"/>
                <a:ea typeface="Canva Sans Bold"/>
                <a:cs typeface="Canva Sans Bold"/>
                <a:sym typeface="Canva Sans Bold"/>
              </a:rPr>
              <a:t> improve your knowledge of the content</a:t>
            </a:r>
            <a:r>
              <a:rPr lang="en-US" sz="2400">
                <a:solidFill>
                  <a:srgbClr val="28538D"/>
                </a:solidFill>
                <a:latin typeface="Canva Sans"/>
                <a:ea typeface="Canva Sans"/>
                <a:cs typeface="Canva Sans"/>
                <a:sym typeface="Canva Sans"/>
              </a:rPr>
              <a:t>, but they also </a:t>
            </a:r>
            <a:r>
              <a:rPr lang="en-US" sz="2400" b="1">
                <a:solidFill>
                  <a:srgbClr val="28538D"/>
                </a:solidFill>
                <a:latin typeface="Canva Sans Bold"/>
                <a:ea typeface="Canva Sans Bold"/>
                <a:cs typeface="Canva Sans Bold"/>
                <a:sym typeface="Canva Sans Bold"/>
              </a:rPr>
              <a:t>boost your exam technique</a:t>
            </a:r>
            <a:r>
              <a:rPr lang="en-US" sz="2400">
                <a:solidFill>
                  <a:srgbClr val="28538D"/>
                </a:solidFill>
                <a:latin typeface="Canva Sans"/>
                <a:ea typeface="Canva Sans"/>
                <a:cs typeface="Canva Sans"/>
                <a:sym typeface="Canva Sans"/>
              </a:rPr>
              <a:t>, too. Exam technique is vital for any student, as without it you could lose a lot of marks.​</a:t>
            </a:r>
          </a:p>
          <a:p>
            <a:pPr algn="l">
              <a:lnSpc>
                <a:spcPts val="3359"/>
              </a:lnSpc>
            </a:pPr>
            <a:r>
              <a:rPr lang="en-US" sz="2400">
                <a:solidFill>
                  <a:srgbClr val="28538D"/>
                </a:solidFill>
                <a:latin typeface="Canva Sans"/>
                <a:ea typeface="Canva Sans"/>
                <a:cs typeface="Canva Sans"/>
                <a:sym typeface="Canva Sans"/>
              </a:rPr>
              <a:t>There are lots of ways you can ‘go through’ a past paper, but only a few are effective. Possibly the most common (and most simple) way of going through past papers is to </a:t>
            </a:r>
            <a:r>
              <a:rPr lang="en-US" sz="2400" b="1">
                <a:solidFill>
                  <a:srgbClr val="28538D"/>
                </a:solidFill>
                <a:latin typeface="Canva Sans Bold"/>
                <a:ea typeface="Canva Sans Bold"/>
                <a:cs typeface="Canva Sans Bold"/>
                <a:sym typeface="Canva Sans Bold"/>
              </a:rPr>
              <a:t>do all the questions in the allotted time, and then check your answers after</a:t>
            </a:r>
            <a:r>
              <a:rPr lang="en-US" sz="2400">
                <a:solidFill>
                  <a:srgbClr val="28538D"/>
                </a:solidFill>
                <a:latin typeface="Canva Sans"/>
                <a:ea typeface="Canva Sans"/>
                <a:cs typeface="Canva Sans"/>
                <a:sym typeface="Canva Sans"/>
              </a:rPr>
              <a:t>. This way is great for preparing you for exams, as it is pretty much what will happen on the day. However, it</a:t>
            </a:r>
            <a:r>
              <a:rPr lang="en-US" sz="2400" b="1">
                <a:solidFill>
                  <a:srgbClr val="28538D"/>
                </a:solidFill>
                <a:latin typeface="Canva Sans Bold"/>
                <a:ea typeface="Canva Sans Bold"/>
                <a:cs typeface="Canva Sans Bold"/>
                <a:sym typeface="Canva Sans Bold"/>
              </a:rPr>
              <a:t> isn’t entirely effective</a:t>
            </a:r>
            <a:r>
              <a:rPr lang="en-US" sz="2400">
                <a:solidFill>
                  <a:srgbClr val="28538D"/>
                </a:solidFill>
                <a:latin typeface="Canva Sans"/>
                <a:ea typeface="Canva Sans"/>
                <a:cs typeface="Canva Sans"/>
                <a:sym typeface="Canva Sans"/>
              </a:rPr>
              <a:t>, as there’s less room to learn.​</a:t>
            </a:r>
          </a:p>
          <a:p>
            <a:pPr algn="l">
              <a:lnSpc>
                <a:spcPts val="3359"/>
              </a:lnSpc>
            </a:pPr>
            <a:r>
              <a:rPr lang="en-US" sz="2400">
                <a:solidFill>
                  <a:srgbClr val="28538D"/>
                </a:solidFill>
                <a:latin typeface="Canva Sans"/>
                <a:ea typeface="Canva Sans"/>
                <a:cs typeface="Canva Sans"/>
                <a:sym typeface="Canva Sans"/>
              </a:rPr>
              <a:t>A better way for learning is to </a:t>
            </a:r>
            <a:r>
              <a:rPr lang="en-US" sz="2400" b="1">
                <a:solidFill>
                  <a:srgbClr val="28538D"/>
                </a:solidFill>
                <a:latin typeface="Canva Sans Bold"/>
                <a:ea typeface="Canva Sans Bold"/>
                <a:cs typeface="Canva Sans Bold"/>
                <a:sym typeface="Canva Sans Bold"/>
              </a:rPr>
              <a:t>take as much time as you need to do the questions</a:t>
            </a:r>
            <a:r>
              <a:rPr lang="en-US" sz="2400">
                <a:solidFill>
                  <a:srgbClr val="28538D"/>
                </a:solidFill>
                <a:latin typeface="Canva Sans"/>
                <a:ea typeface="Canva Sans"/>
                <a:cs typeface="Canva Sans"/>
                <a:sym typeface="Canva Sans"/>
              </a:rPr>
              <a:t>. Just work on</a:t>
            </a:r>
            <a:r>
              <a:rPr lang="en-US" sz="2400" b="1">
                <a:solidFill>
                  <a:srgbClr val="28538D"/>
                </a:solidFill>
                <a:latin typeface="Canva Sans Bold"/>
                <a:ea typeface="Canva Sans Bold"/>
                <a:cs typeface="Canva Sans Bold"/>
                <a:sym typeface="Canva Sans Bold"/>
              </a:rPr>
              <a:t> getting them right</a:t>
            </a:r>
            <a:r>
              <a:rPr lang="en-US" sz="2400">
                <a:solidFill>
                  <a:srgbClr val="28538D"/>
                </a:solidFill>
                <a:latin typeface="Canva Sans"/>
                <a:ea typeface="Canva Sans"/>
                <a:cs typeface="Canva Sans"/>
                <a:sym typeface="Canva Sans"/>
              </a:rPr>
              <a:t> with full marks, and then move onto full exam style revision later. You can even check the answers every once in a while, if you need help. This repeated exam technique practice combined with constant revision is a sure-fire way of exam success. Just make sure you’re not constantly looking at the answers</a:t>
            </a:r>
          </a:p>
          <a:p>
            <a:pPr algn="l">
              <a:lnSpc>
                <a:spcPts val="4480"/>
              </a:lnSpc>
              <a:spcBef>
                <a:spcPct val="0"/>
              </a:spcBef>
            </a:pPr>
            <a:endParaRPr lang="en-US" sz="2400">
              <a:solidFill>
                <a:srgbClr val="28538D"/>
              </a:solidFill>
              <a:latin typeface="Canva Sans"/>
              <a:ea typeface="Canva Sans"/>
              <a:cs typeface="Canva Sans"/>
              <a:sym typeface="Canva Sans"/>
            </a:endParaRPr>
          </a:p>
        </p:txBody>
      </p:sp>
      <p:sp>
        <p:nvSpPr>
          <p:cNvPr id="6" name="TextBox 6"/>
          <p:cNvSpPr txBox="1"/>
          <p:nvPr/>
        </p:nvSpPr>
        <p:spPr>
          <a:xfrm>
            <a:off x="9813287" y="1507173"/>
            <a:ext cx="7639543" cy="8910955"/>
          </a:xfrm>
          <a:prstGeom prst="rect">
            <a:avLst/>
          </a:prstGeom>
        </p:spPr>
        <p:txBody>
          <a:bodyPr lIns="0" tIns="0" rIns="0" bIns="0" rtlCol="0" anchor="t">
            <a:spAutoFit/>
          </a:bodyPr>
          <a:lstStyle/>
          <a:p>
            <a:pPr algn="l">
              <a:lnSpc>
                <a:spcPts val="3359"/>
              </a:lnSpc>
            </a:pPr>
            <a:r>
              <a:rPr lang="en-US" sz="2400">
                <a:solidFill>
                  <a:srgbClr val="28538D"/>
                </a:solidFill>
                <a:latin typeface="Canva Sans"/>
                <a:ea typeface="Canva Sans"/>
                <a:cs typeface="Canva Sans"/>
                <a:sym typeface="Canva Sans"/>
              </a:rPr>
              <a:t>If this happens, you won’t remember any of your revision – you’ll just rely on the answers being there, which they won’t be during an exam.​</a:t>
            </a:r>
          </a:p>
          <a:p>
            <a:pPr algn="l">
              <a:lnSpc>
                <a:spcPts val="3359"/>
              </a:lnSpc>
            </a:pPr>
            <a:r>
              <a:rPr lang="en-US" sz="2400">
                <a:solidFill>
                  <a:srgbClr val="C74A25"/>
                </a:solidFill>
                <a:latin typeface="Canva Sans"/>
                <a:ea typeface="Canva Sans"/>
                <a:cs typeface="Canva Sans"/>
                <a:sym typeface="Canva Sans"/>
              </a:rPr>
              <a:t>Tip - Save your past papers until just a few weeks before your exam. Doing this will ensure you’re in the exam-mood as you progress smoothly from revision to the real thing. In the meantime, use other revision techniques on this list. The more you switch up your revision techniques, the more likely you are to remember what you revised.</a:t>
            </a:r>
          </a:p>
          <a:p>
            <a:pPr algn="l">
              <a:lnSpc>
                <a:spcPts val="3359"/>
              </a:lnSpc>
            </a:pPr>
            <a:r>
              <a:rPr lang="en-US" sz="2400">
                <a:solidFill>
                  <a:srgbClr val="C74A25"/>
                </a:solidFill>
                <a:latin typeface="Canva Sans"/>
                <a:ea typeface="Canva Sans"/>
                <a:cs typeface="Canva Sans"/>
                <a:sym typeface="Canva Sans"/>
              </a:rPr>
              <a:t> ​</a:t>
            </a:r>
          </a:p>
          <a:p>
            <a:pPr algn="l">
              <a:lnSpc>
                <a:spcPts val="3359"/>
              </a:lnSpc>
            </a:pPr>
            <a:r>
              <a:rPr lang="en-US" sz="2400" b="1">
                <a:solidFill>
                  <a:srgbClr val="28538D"/>
                </a:solidFill>
                <a:latin typeface="Canva Sans Bold"/>
                <a:ea typeface="Canva Sans Bold"/>
                <a:cs typeface="Canva Sans Bold"/>
                <a:sym typeface="Canva Sans Bold"/>
              </a:rPr>
              <a:t>Where to find past papers ​</a:t>
            </a:r>
          </a:p>
          <a:p>
            <a:pPr algn="l">
              <a:lnSpc>
                <a:spcPts val="3359"/>
              </a:lnSpc>
            </a:pPr>
            <a:r>
              <a:rPr lang="en-US" sz="2400">
                <a:solidFill>
                  <a:srgbClr val="28538D"/>
                </a:solidFill>
                <a:latin typeface="Canva Sans"/>
                <a:ea typeface="Canva Sans"/>
                <a:cs typeface="Canva Sans"/>
                <a:sym typeface="Canva Sans"/>
              </a:rPr>
              <a:t>Your teachers should have many past papers available for you, however you can can also find them all online:​</a:t>
            </a:r>
          </a:p>
          <a:p>
            <a:pPr algn="l">
              <a:lnSpc>
                <a:spcPts val="3359"/>
              </a:lnSpc>
            </a:pPr>
            <a:endParaRPr lang="en-US" sz="2400">
              <a:solidFill>
                <a:srgbClr val="28538D"/>
              </a:solidFill>
              <a:latin typeface="Canva Sans"/>
              <a:ea typeface="Canva Sans"/>
              <a:cs typeface="Canva Sans"/>
              <a:sym typeface="Canva Sans"/>
            </a:endParaRPr>
          </a:p>
          <a:p>
            <a:pPr marL="518160" lvl="1" indent="-259080" algn="l">
              <a:lnSpc>
                <a:spcPts val="3359"/>
              </a:lnSpc>
              <a:buFont typeface="Arial"/>
              <a:buChar char="•"/>
            </a:pPr>
            <a:r>
              <a:rPr lang="en-US" sz="2400" u="sng">
                <a:solidFill>
                  <a:srgbClr val="28538D"/>
                </a:solidFill>
                <a:latin typeface="Canva Sans"/>
                <a:ea typeface="Canva Sans"/>
                <a:cs typeface="Canva Sans"/>
                <a:sym typeface="Canva Sans"/>
                <a:hlinkClick r:id="rId5" tooltip="https://www.aqa.org.uk/exams-administration/exams-guidance/find-past-papers-and-mark-schemes"/>
              </a:rPr>
              <a:t>AQA Past Papers</a:t>
            </a:r>
            <a:r>
              <a:rPr lang="en-US" sz="2400">
                <a:solidFill>
                  <a:srgbClr val="28538D"/>
                </a:solidFill>
                <a:latin typeface="Canva Sans"/>
                <a:ea typeface="Canva Sans"/>
                <a:cs typeface="Canva Sans"/>
                <a:sym typeface="Canva Sans"/>
              </a:rPr>
              <a:t>​</a:t>
            </a:r>
          </a:p>
          <a:p>
            <a:pPr marL="518160" lvl="1" indent="-259080" algn="l">
              <a:lnSpc>
                <a:spcPts val="3359"/>
              </a:lnSpc>
              <a:buFont typeface="Arial"/>
              <a:buChar char="•"/>
            </a:pPr>
            <a:r>
              <a:rPr lang="en-US" sz="2400" u="sng">
                <a:solidFill>
                  <a:srgbClr val="28538D"/>
                </a:solidFill>
                <a:latin typeface="Canva Sans"/>
                <a:ea typeface="Canva Sans"/>
                <a:cs typeface="Canva Sans"/>
                <a:sym typeface="Canva Sans"/>
                <a:hlinkClick r:id="rId6" tooltip="https://qualifications.pearson.com/en/support/support-topics/exams/past-papers.html"/>
              </a:rPr>
              <a:t>Edexcel Past Papers</a:t>
            </a:r>
            <a:r>
              <a:rPr lang="en-US" sz="2400">
                <a:solidFill>
                  <a:srgbClr val="28538D"/>
                </a:solidFill>
                <a:latin typeface="Canva Sans"/>
                <a:ea typeface="Canva Sans"/>
                <a:cs typeface="Canva Sans"/>
                <a:sym typeface="Canva Sans"/>
              </a:rPr>
              <a:t>​</a:t>
            </a:r>
          </a:p>
          <a:p>
            <a:pPr marL="518160" lvl="1" indent="-259080" algn="l">
              <a:lnSpc>
                <a:spcPts val="3359"/>
              </a:lnSpc>
              <a:buFont typeface="Arial"/>
              <a:buChar char="•"/>
            </a:pPr>
            <a:r>
              <a:rPr lang="en-US" sz="2400" u="sng">
                <a:solidFill>
                  <a:srgbClr val="28538D"/>
                </a:solidFill>
                <a:latin typeface="Canva Sans"/>
                <a:ea typeface="Canva Sans"/>
                <a:cs typeface="Canva Sans"/>
                <a:sym typeface="Canva Sans"/>
                <a:hlinkClick r:id="rId7" tooltip="https://www.ocr.org.uk/qualifications/past-papers/"/>
              </a:rPr>
              <a:t>OCR Past Papers</a:t>
            </a:r>
          </a:p>
          <a:p>
            <a:pPr algn="l">
              <a:lnSpc>
                <a:spcPts val="3359"/>
              </a:lnSpc>
            </a:pPr>
            <a:r>
              <a:rPr lang="en-US" sz="2400">
                <a:solidFill>
                  <a:srgbClr val="28538D"/>
                </a:solidFill>
                <a:latin typeface="Canva Sans"/>
                <a:ea typeface="Canva Sans"/>
                <a:cs typeface="Canva Sans"/>
                <a:sym typeface="Canva Sans"/>
              </a:rPr>
              <a:t>​</a:t>
            </a:r>
          </a:p>
          <a:p>
            <a:pPr algn="l">
              <a:lnSpc>
                <a:spcPts val="4480"/>
              </a:lnSpc>
              <a:spcBef>
                <a:spcPct val="0"/>
              </a:spcBef>
            </a:pPr>
            <a:endParaRPr lang="en-US" sz="2400">
              <a:solidFill>
                <a:srgbClr val="28538D"/>
              </a:solidFill>
              <a:latin typeface="Canva Sans"/>
              <a:ea typeface="Canva Sans"/>
              <a:cs typeface="Canva Sans"/>
              <a:sym typeface="Canv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810891"/>
            <a:ext cx="10997132" cy="811530"/>
          </a:xfrm>
          <a:prstGeom prst="rect">
            <a:avLst/>
          </a:prstGeom>
        </p:spPr>
        <p:txBody>
          <a:bodyPr lIns="0" tIns="0" rIns="0" bIns="0" rtlCol="0" anchor="t">
            <a:spAutoFit/>
          </a:bodyPr>
          <a:lstStyle/>
          <a:p>
            <a:pPr algn="l">
              <a:lnSpc>
                <a:spcPts val="6719"/>
              </a:lnSpc>
            </a:pPr>
            <a:r>
              <a:rPr lang="en-US" sz="4800" b="1">
                <a:solidFill>
                  <a:srgbClr val="28538D"/>
                </a:solidFill>
                <a:latin typeface="Canva Sans Bold"/>
                <a:ea typeface="Canva Sans Bold"/>
                <a:cs typeface="Canva Sans Bold"/>
                <a:sym typeface="Canva Sans Bold"/>
              </a:rPr>
              <a:t>6. Teach someone else</a:t>
            </a:r>
          </a:p>
        </p:txBody>
      </p:sp>
      <p:sp>
        <p:nvSpPr>
          <p:cNvPr id="5" name="TextBox 5"/>
          <p:cNvSpPr txBox="1"/>
          <p:nvPr/>
        </p:nvSpPr>
        <p:spPr>
          <a:xfrm>
            <a:off x="881051" y="1848160"/>
            <a:ext cx="7988744" cy="8072755"/>
          </a:xfrm>
          <a:prstGeom prst="rect">
            <a:avLst/>
          </a:prstGeom>
        </p:spPr>
        <p:txBody>
          <a:bodyPr lIns="0" tIns="0" rIns="0" bIns="0" rtlCol="0" anchor="t">
            <a:spAutoFit/>
          </a:bodyPr>
          <a:lstStyle/>
          <a:p>
            <a:pPr algn="l">
              <a:lnSpc>
                <a:spcPts val="3359"/>
              </a:lnSpc>
            </a:pPr>
            <a:r>
              <a:rPr lang="en-US" sz="2400">
                <a:solidFill>
                  <a:srgbClr val="28538D"/>
                </a:solidFill>
                <a:latin typeface="Canva Sans"/>
                <a:ea typeface="Canva Sans"/>
                <a:cs typeface="Canva Sans"/>
                <a:sym typeface="Canva Sans"/>
              </a:rPr>
              <a:t>Teaching other people is a great way of improving your own understanding of a subject or topic. Relaying your knowledge and helping someone else to understand helps both parties involved, so it’s a win-win.​</a:t>
            </a:r>
          </a:p>
          <a:p>
            <a:pPr algn="l">
              <a:lnSpc>
                <a:spcPts val="3359"/>
              </a:lnSpc>
            </a:pPr>
            <a:r>
              <a:rPr lang="en-US" sz="2400">
                <a:solidFill>
                  <a:srgbClr val="28538D"/>
                </a:solidFill>
                <a:latin typeface="Canva Sans"/>
                <a:ea typeface="Canva Sans"/>
                <a:cs typeface="Canva Sans"/>
                <a:sym typeface="Canva Sans"/>
              </a:rPr>
              <a:t>When you are teaching someone, they will ask a lot of questions. Each of these questions you will have to explain in detail. Therefore, it is very likely that they will ask a few questions you won’t know the answer to. You also might be on the receiving end of some tutoring. This can be just as effective as being the tutor, because better understanding and concepts are being shared with you.​</a:t>
            </a:r>
          </a:p>
          <a:p>
            <a:pPr algn="l">
              <a:lnSpc>
                <a:spcPts val="3359"/>
              </a:lnSpc>
            </a:pPr>
            <a:endParaRPr lang="en-US" sz="2400">
              <a:solidFill>
                <a:srgbClr val="28538D"/>
              </a:solidFill>
              <a:latin typeface="Canva Sans"/>
              <a:ea typeface="Canva Sans"/>
              <a:cs typeface="Canva Sans"/>
              <a:sym typeface="Canva Sans"/>
            </a:endParaRPr>
          </a:p>
          <a:p>
            <a:pPr algn="l">
              <a:lnSpc>
                <a:spcPts val="3359"/>
              </a:lnSpc>
            </a:pPr>
            <a:r>
              <a:rPr lang="en-US" sz="2400" b="1">
                <a:solidFill>
                  <a:srgbClr val="28538D"/>
                </a:solidFill>
                <a:latin typeface="Canva Sans Bold"/>
                <a:ea typeface="Canva Sans Bold"/>
                <a:cs typeface="Canva Sans Bold"/>
                <a:sym typeface="Canva Sans Bold"/>
              </a:rPr>
              <a:t>How Does Teaching Someone Else Actually Help You?​</a:t>
            </a:r>
          </a:p>
          <a:p>
            <a:pPr algn="l">
              <a:lnSpc>
                <a:spcPts val="3359"/>
              </a:lnSpc>
            </a:pPr>
            <a:r>
              <a:rPr lang="en-US" sz="2400">
                <a:solidFill>
                  <a:srgbClr val="28538D"/>
                </a:solidFill>
                <a:latin typeface="Canva Sans"/>
                <a:ea typeface="Canva Sans"/>
                <a:cs typeface="Canva Sans"/>
                <a:sym typeface="Canva Sans"/>
              </a:rPr>
              <a:t>Teaching someone else allows you to go over your previous understanding of things, something that you wouldn’t normally do.</a:t>
            </a:r>
          </a:p>
          <a:p>
            <a:pPr algn="l">
              <a:lnSpc>
                <a:spcPts val="4480"/>
              </a:lnSpc>
              <a:spcBef>
                <a:spcPct val="0"/>
              </a:spcBef>
            </a:pPr>
            <a:endParaRPr lang="en-US" sz="2400">
              <a:solidFill>
                <a:srgbClr val="28538D"/>
              </a:solidFill>
              <a:latin typeface="Canva Sans"/>
              <a:ea typeface="Canva Sans"/>
              <a:cs typeface="Canva Sans"/>
              <a:sym typeface="Canva Sans"/>
            </a:endParaRPr>
          </a:p>
        </p:txBody>
      </p:sp>
      <p:sp>
        <p:nvSpPr>
          <p:cNvPr id="6" name="TextBox 6"/>
          <p:cNvSpPr txBox="1"/>
          <p:nvPr/>
        </p:nvSpPr>
        <p:spPr>
          <a:xfrm>
            <a:off x="9448152" y="1848160"/>
            <a:ext cx="7399329" cy="8072755"/>
          </a:xfrm>
          <a:prstGeom prst="rect">
            <a:avLst/>
          </a:prstGeom>
        </p:spPr>
        <p:txBody>
          <a:bodyPr lIns="0" tIns="0" rIns="0" bIns="0" rtlCol="0" anchor="t">
            <a:spAutoFit/>
          </a:bodyPr>
          <a:lstStyle/>
          <a:p>
            <a:pPr algn="l">
              <a:lnSpc>
                <a:spcPts val="3359"/>
              </a:lnSpc>
            </a:pPr>
            <a:r>
              <a:rPr lang="en-US" sz="2400" b="1">
                <a:solidFill>
                  <a:srgbClr val="28538D"/>
                </a:solidFill>
                <a:latin typeface="Canva Sans Bold"/>
                <a:ea typeface="Canva Sans Bold"/>
                <a:cs typeface="Canva Sans Bold"/>
                <a:sym typeface="Canva Sans Bold"/>
              </a:rPr>
              <a:t>It’s important to question your knowledge, as otherwise you may have hidden gaps.</a:t>
            </a:r>
            <a:r>
              <a:rPr lang="en-US" sz="2400">
                <a:solidFill>
                  <a:srgbClr val="28538D"/>
                </a:solidFill>
                <a:latin typeface="Canva Sans"/>
                <a:ea typeface="Canva Sans"/>
                <a:cs typeface="Canva Sans"/>
                <a:sym typeface="Canva Sans"/>
              </a:rPr>
              <a:t> Hidden gaps in your knowledge can expose themselves in exams when you least expect it – this leads to loss of marks. Similar to mind maps, teaching someone else reveals those hidden gaps before you reach your exam. ​</a:t>
            </a:r>
          </a:p>
          <a:p>
            <a:pPr algn="l">
              <a:lnSpc>
                <a:spcPts val="3359"/>
              </a:lnSpc>
            </a:pPr>
            <a:r>
              <a:rPr lang="en-US" sz="2400">
                <a:solidFill>
                  <a:srgbClr val="28538D"/>
                </a:solidFill>
                <a:latin typeface="Canva Sans"/>
                <a:ea typeface="Canva Sans"/>
                <a:cs typeface="Canva Sans"/>
                <a:sym typeface="Canva Sans"/>
              </a:rPr>
              <a:t>​</a:t>
            </a:r>
          </a:p>
          <a:p>
            <a:pPr algn="l">
              <a:lnSpc>
                <a:spcPts val="3359"/>
              </a:lnSpc>
            </a:pPr>
            <a:r>
              <a:rPr lang="en-US" sz="2400" b="1">
                <a:solidFill>
                  <a:srgbClr val="C74A25"/>
                </a:solidFill>
                <a:latin typeface="Canva Sans Bold"/>
                <a:ea typeface="Canva Sans Bold"/>
                <a:cs typeface="Canva Sans Bold"/>
                <a:sym typeface="Canva Sans Bold"/>
              </a:rPr>
              <a:t>Who should you teach? ​</a:t>
            </a:r>
          </a:p>
          <a:p>
            <a:pPr algn="l">
              <a:lnSpc>
                <a:spcPts val="3359"/>
              </a:lnSpc>
            </a:pPr>
            <a:r>
              <a:rPr lang="en-US" sz="2400">
                <a:solidFill>
                  <a:srgbClr val="C74A25"/>
                </a:solidFill>
                <a:latin typeface="Canva Sans"/>
                <a:ea typeface="Canva Sans"/>
                <a:cs typeface="Canva Sans"/>
                <a:sym typeface="Canva Sans"/>
              </a:rPr>
              <a:t>When finding someone to teach, just make sure:​</a:t>
            </a:r>
          </a:p>
          <a:p>
            <a:pPr marL="518160" lvl="1" indent="-259080" algn="l">
              <a:lnSpc>
                <a:spcPts val="3359"/>
              </a:lnSpc>
              <a:buFont typeface="Arial"/>
              <a:buChar char="•"/>
            </a:pPr>
            <a:r>
              <a:rPr lang="en-US" sz="2400">
                <a:solidFill>
                  <a:srgbClr val="C74A25"/>
                </a:solidFill>
                <a:latin typeface="Canva Sans"/>
                <a:ea typeface="Canva Sans"/>
                <a:cs typeface="Canva Sans"/>
                <a:sym typeface="Canva Sans"/>
              </a:rPr>
              <a:t>You at least know the basics on what you’re teaching ​</a:t>
            </a:r>
          </a:p>
          <a:p>
            <a:pPr marL="518160" lvl="1" indent="-259080" algn="l">
              <a:lnSpc>
                <a:spcPts val="3359"/>
              </a:lnSpc>
              <a:buFont typeface="Arial"/>
              <a:buChar char="•"/>
            </a:pPr>
            <a:r>
              <a:rPr lang="en-US" sz="2400">
                <a:solidFill>
                  <a:srgbClr val="C74A25"/>
                </a:solidFill>
                <a:latin typeface="Canva Sans"/>
                <a:ea typeface="Canva Sans"/>
                <a:cs typeface="Canva Sans"/>
                <a:sym typeface="Canva Sans"/>
              </a:rPr>
              <a:t>You’re teaching someone who isn’t as good as you are​</a:t>
            </a:r>
          </a:p>
          <a:p>
            <a:pPr marL="518160" lvl="1" indent="-259080" algn="l">
              <a:lnSpc>
                <a:spcPts val="3359"/>
              </a:lnSpc>
              <a:buFont typeface="Arial"/>
              <a:buChar char="•"/>
            </a:pPr>
            <a:r>
              <a:rPr lang="en-US" sz="2400">
                <a:solidFill>
                  <a:srgbClr val="C74A25"/>
                </a:solidFill>
                <a:latin typeface="Canva Sans"/>
                <a:ea typeface="Canva Sans"/>
                <a:cs typeface="Canva Sans"/>
                <a:sym typeface="Canva Sans"/>
              </a:rPr>
              <a:t>The person will be able to ask questions about the topic​</a:t>
            </a:r>
          </a:p>
          <a:p>
            <a:pPr algn="l">
              <a:lnSpc>
                <a:spcPts val="3359"/>
              </a:lnSpc>
            </a:pPr>
            <a:r>
              <a:rPr lang="en-US" sz="2400" b="1" i="1">
                <a:solidFill>
                  <a:srgbClr val="C74A25"/>
                </a:solidFill>
                <a:latin typeface="Canva Sans Bold Italics"/>
                <a:ea typeface="Canva Sans Bold Italics"/>
                <a:cs typeface="Canva Sans Bold Italics"/>
                <a:sym typeface="Canva Sans Bold Italics"/>
              </a:rPr>
              <a:t>Tip – got time in your mentoring session today? Teach your mentor a topic! </a:t>
            </a:r>
          </a:p>
          <a:p>
            <a:pPr algn="l">
              <a:lnSpc>
                <a:spcPts val="4480"/>
              </a:lnSpc>
              <a:spcBef>
                <a:spcPct val="0"/>
              </a:spcBef>
            </a:pPr>
            <a:endParaRPr lang="en-US" sz="2400" b="1" i="1">
              <a:solidFill>
                <a:srgbClr val="C74A25"/>
              </a:solidFill>
              <a:latin typeface="Canva Sans Bold Italics"/>
              <a:ea typeface="Canva Sans Bold Italics"/>
              <a:cs typeface="Canva Sans Bold Italics"/>
              <a:sym typeface="Canva Sans Bold Itali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810891"/>
            <a:ext cx="10997132" cy="811530"/>
          </a:xfrm>
          <a:prstGeom prst="rect">
            <a:avLst/>
          </a:prstGeom>
        </p:spPr>
        <p:txBody>
          <a:bodyPr lIns="0" tIns="0" rIns="0" bIns="0" rtlCol="0" anchor="t">
            <a:spAutoFit/>
          </a:bodyPr>
          <a:lstStyle/>
          <a:p>
            <a:pPr algn="l">
              <a:lnSpc>
                <a:spcPts val="6719"/>
              </a:lnSpc>
            </a:pPr>
            <a:r>
              <a:rPr lang="en-US" sz="4800" b="1">
                <a:solidFill>
                  <a:srgbClr val="28538D"/>
                </a:solidFill>
                <a:latin typeface="Canva Sans Bold"/>
                <a:ea typeface="Canva Sans Bold"/>
                <a:cs typeface="Canva Sans Bold"/>
                <a:sym typeface="Canva Sans Bold"/>
              </a:rPr>
              <a:t>7. SQ3R Method</a:t>
            </a:r>
          </a:p>
        </p:txBody>
      </p:sp>
      <p:sp>
        <p:nvSpPr>
          <p:cNvPr id="5" name="TextBox 5"/>
          <p:cNvSpPr txBox="1"/>
          <p:nvPr/>
        </p:nvSpPr>
        <p:spPr>
          <a:xfrm>
            <a:off x="775722" y="1848160"/>
            <a:ext cx="7225110" cy="8072755"/>
          </a:xfrm>
          <a:prstGeom prst="rect">
            <a:avLst/>
          </a:prstGeom>
        </p:spPr>
        <p:txBody>
          <a:bodyPr lIns="0" tIns="0" rIns="0" bIns="0" rtlCol="0" anchor="t">
            <a:spAutoFit/>
          </a:bodyPr>
          <a:lstStyle/>
          <a:p>
            <a:pPr algn="l">
              <a:lnSpc>
                <a:spcPts val="3359"/>
              </a:lnSpc>
            </a:pPr>
            <a:r>
              <a:rPr lang="en-US" sz="2400">
                <a:solidFill>
                  <a:srgbClr val="28538D"/>
                </a:solidFill>
                <a:latin typeface="Canva Sans"/>
                <a:ea typeface="Canva Sans"/>
                <a:cs typeface="Canva Sans"/>
                <a:sym typeface="Canva Sans"/>
              </a:rPr>
              <a:t>This is a really simple yet effective revision technique that supports</a:t>
            </a:r>
            <a:r>
              <a:rPr lang="en-US" sz="2400" b="1">
                <a:solidFill>
                  <a:srgbClr val="28538D"/>
                </a:solidFill>
                <a:latin typeface="Canva Sans Bold"/>
                <a:ea typeface="Canva Sans Bold"/>
                <a:cs typeface="Canva Sans Bold"/>
                <a:sym typeface="Canva Sans Bold"/>
              </a:rPr>
              <a:t> active recall.</a:t>
            </a:r>
            <a:r>
              <a:rPr lang="en-US" sz="2400">
                <a:solidFill>
                  <a:srgbClr val="28538D"/>
                </a:solidFill>
                <a:latin typeface="Canva Sans"/>
                <a:ea typeface="Canva Sans"/>
                <a:cs typeface="Canva Sans"/>
                <a:sym typeface="Canva Sans"/>
              </a:rPr>
              <a:t> Active recall studying is when you actively stimulate your memory for a piece of information, and is a much more powerful way to teach your brain to remember information from a piece of text, rather than passive study techniques of reading and highlighting. ​</a:t>
            </a:r>
          </a:p>
          <a:p>
            <a:pPr algn="l">
              <a:lnSpc>
                <a:spcPts val="3359"/>
              </a:lnSpc>
            </a:pPr>
            <a:endParaRPr lang="en-US" sz="2400">
              <a:solidFill>
                <a:srgbClr val="28538D"/>
              </a:solidFill>
              <a:latin typeface="Canva Sans"/>
              <a:ea typeface="Canva Sans"/>
              <a:cs typeface="Canva Sans"/>
              <a:sym typeface="Canva Sans"/>
            </a:endParaRPr>
          </a:p>
          <a:p>
            <a:pPr algn="l">
              <a:lnSpc>
                <a:spcPts val="3359"/>
              </a:lnSpc>
            </a:pPr>
            <a:r>
              <a:rPr lang="en-US" sz="2400" b="1">
                <a:solidFill>
                  <a:srgbClr val="28538D"/>
                </a:solidFill>
                <a:latin typeface="Canva Sans Bold"/>
                <a:ea typeface="Canva Sans Bold"/>
                <a:cs typeface="Canva Sans Bold"/>
                <a:sym typeface="Canva Sans Bold"/>
              </a:rPr>
              <a:t>The method has five steps:​</a:t>
            </a:r>
          </a:p>
          <a:p>
            <a:pPr marL="518160" lvl="1" indent="-259080" algn="l">
              <a:lnSpc>
                <a:spcPts val="3359"/>
              </a:lnSpc>
              <a:buAutoNum type="arabicPeriod"/>
            </a:pPr>
            <a:r>
              <a:rPr lang="en-US" sz="2400" b="1">
                <a:solidFill>
                  <a:srgbClr val="C74A25"/>
                </a:solidFill>
                <a:latin typeface="Canva Sans Bold"/>
                <a:ea typeface="Canva Sans Bold"/>
                <a:cs typeface="Canva Sans Bold"/>
                <a:sym typeface="Canva Sans Bold"/>
              </a:rPr>
              <a:t>Survey: </a:t>
            </a:r>
            <a:r>
              <a:rPr lang="en-US" sz="2400">
                <a:solidFill>
                  <a:srgbClr val="28538D"/>
                </a:solidFill>
                <a:latin typeface="Canva Sans"/>
                <a:ea typeface="Canva Sans"/>
                <a:cs typeface="Canva Sans"/>
                <a:sym typeface="Canva Sans"/>
              </a:rPr>
              <a:t>survey or skim the material (e.g. a passage in a textbook) to get an idea of what it is about.​</a:t>
            </a:r>
          </a:p>
          <a:p>
            <a:pPr marL="518160" lvl="1" indent="-259080" algn="l">
              <a:lnSpc>
                <a:spcPts val="3359"/>
              </a:lnSpc>
              <a:buAutoNum type="arabicPeriod"/>
            </a:pPr>
            <a:r>
              <a:rPr lang="en-US" sz="2400" b="1">
                <a:solidFill>
                  <a:srgbClr val="C74A25"/>
                </a:solidFill>
                <a:latin typeface="Canva Sans Bold"/>
                <a:ea typeface="Canva Sans Bold"/>
                <a:cs typeface="Canva Sans Bold"/>
                <a:sym typeface="Canva Sans Bold"/>
              </a:rPr>
              <a:t>Question:</a:t>
            </a:r>
            <a:r>
              <a:rPr lang="en-US" sz="2400">
                <a:solidFill>
                  <a:srgbClr val="28538D"/>
                </a:solidFill>
                <a:latin typeface="Canva Sans"/>
                <a:ea typeface="Canva Sans"/>
                <a:cs typeface="Canva Sans"/>
                <a:sym typeface="Canva Sans"/>
              </a:rPr>
              <a:t> create some questions that you have and that you think the text might answer. Write these questions down. ​</a:t>
            </a:r>
          </a:p>
          <a:p>
            <a:pPr marL="518160" lvl="1" indent="-259080" algn="l">
              <a:lnSpc>
                <a:spcPts val="3359"/>
              </a:lnSpc>
              <a:buAutoNum type="arabicPeriod"/>
            </a:pPr>
            <a:r>
              <a:rPr lang="en-US" sz="2400" b="1">
                <a:solidFill>
                  <a:srgbClr val="C74A25"/>
                </a:solidFill>
                <a:latin typeface="Canva Sans Bold"/>
                <a:ea typeface="Canva Sans Bold"/>
                <a:cs typeface="Canva Sans Bold"/>
                <a:sym typeface="Canva Sans Bold"/>
              </a:rPr>
              <a:t>Read: </a:t>
            </a:r>
            <a:r>
              <a:rPr lang="en-US" sz="2400">
                <a:solidFill>
                  <a:srgbClr val="28538D"/>
                </a:solidFill>
                <a:latin typeface="Canva Sans"/>
                <a:ea typeface="Canva Sans"/>
                <a:cs typeface="Canva Sans"/>
                <a:sym typeface="Canva Sans"/>
              </a:rPr>
              <a:t>actively read the text, trying to answer the questions you created. </a:t>
            </a:r>
          </a:p>
          <a:p>
            <a:pPr algn="l">
              <a:lnSpc>
                <a:spcPts val="4480"/>
              </a:lnSpc>
              <a:spcBef>
                <a:spcPct val="0"/>
              </a:spcBef>
            </a:pPr>
            <a:endParaRPr lang="en-US" sz="2400">
              <a:solidFill>
                <a:srgbClr val="28538D"/>
              </a:solidFill>
              <a:latin typeface="Canva Sans"/>
              <a:ea typeface="Canva Sans"/>
              <a:cs typeface="Canva Sans"/>
              <a:sym typeface="Canva Sans"/>
            </a:endParaRPr>
          </a:p>
        </p:txBody>
      </p:sp>
      <p:sp>
        <p:nvSpPr>
          <p:cNvPr id="6" name="TextBox 6"/>
          <p:cNvSpPr txBox="1"/>
          <p:nvPr/>
        </p:nvSpPr>
        <p:spPr>
          <a:xfrm>
            <a:off x="8466630" y="1795145"/>
            <a:ext cx="8015076" cy="8491855"/>
          </a:xfrm>
          <a:prstGeom prst="rect">
            <a:avLst/>
          </a:prstGeom>
        </p:spPr>
        <p:txBody>
          <a:bodyPr lIns="0" tIns="0" rIns="0" bIns="0" rtlCol="0" anchor="t">
            <a:spAutoFit/>
          </a:bodyPr>
          <a:lstStyle/>
          <a:p>
            <a:pPr algn="l">
              <a:lnSpc>
                <a:spcPts val="3359"/>
              </a:lnSpc>
            </a:pPr>
            <a:r>
              <a:rPr lang="en-US" sz="2400">
                <a:solidFill>
                  <a:srgbClr val="28538D"/>
                </a:solidFill>
                <a:latin typeface="Canva Sans"/>
                <a:ea typeface="Canva Sans"/>
                <a:cs typeface="Canva Sans"/>
                <a:sym typeface="Canva Sans"/>
              </a:rPr>
              <a:t>4. </a:t>
            </a:r>
            <a:r>
              <a:rPr lang="en-US" sz="2400" b="1">
                <a:solidFill>
                  <a:srgbClr val="C74A25"/>
                </a:solidFill>
                <a:latin typeface="Canva Sans Bold"/>
                <a:ea typeface="Canva Sans Bold"/>
                <a:cs typeface="Canva Sans Bold"/>
                <a:sym typeface="Canva Sans Bold"/>
              </a:rPr>
              <a:t>Recite:</a:t>
            </a:r>
            <a:r>
              <a:rPr lang="en-US" sz="2400">
                <a:solidFill>
                  <a:srgbClr val="28538D"/>
                </a:solidFill>
                <a:latin typeface="Canva Sans"/>
                <a:ea typeface="Canva Sans"/>
                <a:cs typeface="Canva Sans"/>
                <a:sym typeface="Canva Sans"/>
              </a:rPr>
              <a:t> This is the active recall part. Immediately after reading, summarise the text's main ideas in your own words. You could say them out loud or write them down, as long as you do this without looking at the text or any notes you've made. Try explaining the material as if you were teaching it to someone else, focusing on the main points and your questions from the "Question" step.​</a:t>
            </a:r>
          </a:p>
          <a:p>
            <a:pPr algn="l">
              <a:lnSpc>
                <a:spcPts val="3359"/>
              </a:lnSpc>
            </a:pPr>
            <a:r>
              <a:rPr lang="en-US" sz="2400">
                <a:solidFill>
                  <a:srgbClr val="28538D"/>
                </a:solidFill>
                <a:latin typeface="Canva Sans"/>
                <a:ea typeface="Canva Sans"/>
                <a:cs typeface="Canva Sans"/>
                <a:sym typeface="Canva Sans"/>
              </a:rPr>
              <a:t>5. </a:t>
            </a:r>
            <a:r>
              <a:rPr lang="en-US" sz="2400" b="1">
                <a:solidFill>
                  <a:srgbClr val="C74A25"/>
                </a:solidFill>
                <a:latin typeface="Canva Sans Bold"/>
                <a:ea typeface="Canva Sans Bold"/>
                <a:cs typeface="Canva Sans Bold"/>
                <a:sym typeface="Canva Sans Bold"/>
              </a:rPr>
              <a:t>Review:</a:t>
            </a:r>
            <a:r>
              <a:rPr lang="en-US" sz="2400">
                <a:solidFill>
                  <a:srgbClr val="28538D"/>
                </a:solidFill>
                <a:latin typeface="Canva Sans"/>
                <a:ea typeface="Canva Sans"/>
                <a:cs typeface="Canva Sans"/>
                <a:sym typeface="Canva Sans"/>
              </a:rPr>
              <a:t> Once you finish that, repeat back to yourself what the point of the material was, and summarize what you learned.​</a:t>
            </a:r>
          </a:p>
          <a:p>
            <a:pPr algn="l">
              <a:lnSpc>
                <a:spcPts val="3359"/>
              </a:lnSpc>
            </a:pPr>
            <a:endParaRPr lang="en-US" sz="2400">
              <a:solidFill>
                <a:srgbClr val="28538D"/>
              </a:solidFill>
              <a:latin typeface="Canva Sans"/>
              <a:ea typeface="Canva Sans"/>
              <a:cs typeface="Canva Sans"/>
              <a:sym typeface="Canva Sans"/>
            </a:endParaRPr>
          </a:p>
          <a:p>
            <a:pPr algn="l">
              <a:lnSpc>
                <a:spcPts val="3359"/>
              </a:lnSpc>
            </a:pPr>
            <a:r>
              <a:rPr lang="en-US" sz="2400" b="1">
                <a:solidFill>
                  <a:srgbClr val="C74A25"/>
                </a:solidFill>
                <a:latin typeface="Canva Sans Bold"/>
                <a:ea typeface="Canva Sans Bold"/>
                <a:cs typeface="Canva Sans Bold"/>
                <a:sym typeface="Canva Sans Bold"/>
              </a:rPr>
              <a:t>Why use this method?​</a:t>
            </a:r>
          </a:p>
          <a:p>
            <a:pPr marL="518160" lvl="1" indent="-259080" algn="l">
              <a:lnSpc>
                <a:spcPts val="3359"/>
              </a:lnSpc>
              <a:buFont typeface="Arial"/>
              <a:buChar char="•"/>
            </a:pPr>
            <a:r>
              <a:rPr lang="en-US" sz="2400">
                <a:solidFill>
                  <a:srgbClr val="C74A25"/>
                </a:solidFill>
                <a:latin typeface="Canva Sans"/>
                <a:ea typeface="Canva Sans"/>
                <a:cs typeface="Canva Sans"/>
                <a:sym typeface="Canva Sans"/>
              </a:rPr>
              <a:t> Encourages active, strategic reading and maintains focus.​</a:t>
            </a:r>
          </a:p>
          <a:p>
            <a:pPr marL="518160" lvl="1" indent="-259080" algn="l">
              <a:lnSpc>
                <a:spcPts val="3359"/>
              </a:lnSpc>
              <a:buFont typeface="Arial"/>
              <a:buChar char="•"/>
            </a:pPr>
            <a:r>
              <a:rPr lang="en-US" sz="2400">
                <a:solidFill>
                  <a:srgbClr val="C74A25"/>
                </a:solidFill>
                <a:latin typeface="Canva Sans"/>
                <a:ea typeface="Canva Sans"/>
                <a:cs typeface="Canva Sans"/>
                <a:sym typeface="Canva Sans"/>
              </a:rPr>
              <a:t> Deepens understanding by summarising content in your own words.​</a:t>
            </a:r>
          </a:p>
          <a:p>
            <a:pPr marL="518160" lvl="1" indent="-259080" algn="l">
              <a:lnSpc>
                <a:spcPts val="3359"/>
              </a:lnSpc>
              <a:buFont typeface="Arial"/>
              <a:buChar char="•"/>
            </a:pPr>
            <a:r>
              <a:rPr lang="en-US" sz="2400">
                <a:solidFill>
                  <a:srgbClr val="C74A25"/>
                </a:solidFill>
                <a:latin typeface="Canva Sans"/>
                <a:ea typeface="Canva Sans"/>
                <a:cs typeface="Canva Sans"/>
                <a:sym typeface="Canva Sans"/>
              </a:rPr>
              <a:t> Effective for all types of readers.​</a:t>
            </a:r>
          </a:p>
          <a:p>
            <a:pPr algn="l">
              <a:lnSpc>
                <a:spcPts val="3359"/>
              </a:lnSpc>
            </a:pPr>
            <a:r>
              <a:rPr lang="en-US" sz="2400">
                <a:solidFill>
                  <a:srgbClr val="28538D"/>
                </a:solidFill>
                <a:latin typeface="Canva Sans"/>
                <a:ea typeface="Canva Sans"/>
                <a:cs typeface="Canva Sans"/>
                <a:sym typeface="Canva Sans"/>
              </a:rPr>
              <a:t>​</a:t>
            </a:r>
          </a:p>
          <a:p>
            <a:pPr algn="l">
              <a:lnSpc>
                <a:spcPts val="4480"/>
              </a:lnSpc>
              <a:spcBef>
                <a:spcPct val="0"/>
              </a:spcBef>
            </a:pPr>
            <a:endParaRPr lang="en-US" sz="2400">
              <a:solidFill>
                <a:srgbClr val="28538D"/>
              </a:solidFill>
              <a:latin typeface="Canva Sans"/>
              <a:ea typeface="Canva Sans"/>
              <a:cs typeface="Canva Sans"/>
              <a:sym typeface="Canv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810891"/>
            <a:ext cx="10997132" cy="778510"/>
          </a:xfrm>
          <a:prstGeom prst="rect">
            <a:avLst/>
          </a:prstGeom>
        </p:spPr>
        <p:txBody>
          <a:bodyPr lIns="0" tIns="0" rIns="0" bIns="0" rtlCol="0" anchor="t">
            <a:spAutoFit/>
          </a:bodyPr>
          <a:lstStyle/>
          <a:p>
            <a:pPr algn="l">
              <a:lnSpc>
                <a:spcPts val="6439"/>
              </a:lnSpc>
            </a:pPr>
            <a:r>
              <a:rPr lang="en-US" sz="4599" b="1">
                <a:solidFill>
                  <a:srgbClr val="28538D"/>
                </a:solidFill>
                <a:latin typeface="Canva Sans Bold"/>
                <a:ea typeface="Canva Sans Bold"/>
                <a:cs typeface="Canva Sans Bold"/>
                <a:sym typeface="Canva Sans Bold"/>
              </a:rPr>
              <a:t>Activity - creating a revision timetable</a:t>
            </a:r>
          </a:p>
        </p:txBody>
      </p:sp>
      <p:sp>
        <p:nvSpPr>
          <p:cNvPr id="5" name="TextBox 5"/>
          <p:cNvSpPr txBox="1"/>
          <p:nvPr/>
        </p:nvSpPr>
        <p:spPr>
          <a:xfrm>
            <a:off x="1028700" y="1829110"/>
            <a:ext cx="15216017" cy="7763510"/>
          </a:xfrm>
          <a:prstGeom prst="rect">
            <a:avLst/>
          </a:prstGeom>
        </p:spPr>
        <p:txBody>
          <a:bodyPr lIns="0" tIns="0" rIns="0" bIns="0" rtlCol="0" anchor="t">
            <a:spAutoFit/>
          </a:bodyPr>
          <a:lstStyle/>
          <a:p>
            <a:pPr algn="l">
              <a:lnSpc>
                <a:spcPts val="3639"/>
              </a:lnSpc>
              <a:spcBef>
                <a:spcPct val="0"/>
              </a:spcBef>
            </a:pPr>
            <a:r>
              <a:rPr lang="en-US" sz="2599" b="1">
                <a:solidFill>
                  <a:srgbClr val="C74A25"/>
                </a:solidFill>
                <a:latin typeface="Canva Sans Bold"/>
                <a:ea typeface="Canva Sans Bold"/>
                <a:cs typeface="Canva Sans Bold"/>
                <a:sym typeface="Canva Sans Bold"/>
              </a:rPr>
              <a:t>Instructions:​</a:t>
            </a:r>
          </a:p>
          <a:p>
            <a:pPr algn="l">
              <a:lnSpc>
                <a:spcPts val="3639"/>
              </a:lnSpc>
              <a:spcBef>
                <a:spcPct val="0"/>
              </a:spcBef>
            </a:pPr>
            <a:r>
              <a:rPr lang="en-US" sz="2599">
                <a:solidFill>
                  <a:srgbClr val="28538D"/>
                </a:solidFill>
                <a:latin typeface="Canva Sans"/>
                <a:ea typeface="Canva Sans"/>
                <a:cs typeface="Canva Sans"/>
                <a:sym typeface="Canva Sans"/>
              </a:rPr>
              <a:t>1. Discuss creating a revision timetable with your mentee: ​</a:t>
            </a:r>
          </a:p>
          <a:p>
            <a:pPr marL="561339" lvl="1" indent="-280669" algn="l">
              <a:lnSpc>
                <a:spcPts val="3639"/>
              </a:lnSpc>
              <a:buFont typeface="Arial"/>
              <a:buChar char="•"/>
            </a:pPr>
            <a:r>
              <a:rPr lang="en-US" sz="2599" i="1">
                <a:solidFill>
                  <a:srgbClr val="28538D"/>
                </a:solidFill>
                <a:latin typeface="Canva Sans Italics"/>
                <a:ea typeface="Canva Sans Italics"/>
                <a:cs typeface="Canva Sans Italics"/>
                <a:sym typeface="Canva Sans Italics"/>
              </a:rPr>
              <a:t>Have you ever created a revision timetable before? ​</a:t>
            </a:r>
          </a:p>
          <a:p>
            <a:pPr marL="561339" lvl="1" indent="-280669" algn="l">
              <a:lnSpc>
                <a:spcPts val="3639"/>
              </a:lnSpc>
              <a:buFont typeface="Arial"/>
              <a:buChar char="•"/>
            </a:pPr>
            <a:r>
              <a:rPr lang="en-US" sz="2599" i="1">
                <a:solidFill>
                  <a:srgbClr val="28538D"/>
                </a:solidFill>
                <a:latin typeface="Canva Sans Italics"/>
                <a:ea typeface="Canva Sans Italics"/>
                <a:cs typeface="Canva Sans Italics"/>
                <a:sym typeface="Canva Sans Italics"/>
              </a:rPr>
              <a:t>Did you find it useful? Why or why not? ​</a:t>
            </a:r>
          </a:p>
          <a:p>
            <a:pPr marL="561339" lvl="1" indent="-280669" algn="l">
              <a:lnSpc>
                <a:spcPts val="3639"/>
              </a:lnSpc>
              <a:buFont typeface="Arial"/>
              <a:buChar char="•"/>
            </a:pPr>
            <a:r>
              <a:rPr lang="en-US" sz="2599" i="1">
                <a:solidFill>
                  <a:srgbClr val="28538D"/>
                </a:solidFill>
                <a:latin typeface="Canva Sans Italics"/>
                <a:ea typeface="Canva Sans Italics"/>
                <a:cs typeface="Canva Sans Italics"/>
                <a:sym typeface="Canva Sans Italics"/>
              </a:rPr>
              <a:t>What makes a good timetable?​</a:t>
            </a:r>
          </a:p>
          <a:p>
            <a:pPr algn="l">
              <a:lnSpc>
                <a:spcPts val="3639"/>
              </a:lnSpc>
              <a:spcBef>
                <a:spcPct val="0"/>
              </a:spcBef>
            </a:pPr>
            <a:r>
              <a:rPr lang="en-US" sz="2599">
                <a:solidFill>
                  <a:srgbClr val="28538D"/>
                </a:solidFill>
                <a:latin typeface="Canva Sans"/>
                <a:ea typeface="Canva Sans"/>
                <a:cs typeface="Canva Sans"/>
                <a:sym typeface="Canva Sans"/>
              </a:rPr>
              <a:t>2. Help them to start their own revision timetable. Go over the tips for an effective timetable with them, and then guide them through the following steps: ​</a:t>
            </a:r>
          </a:p>
          <a:p>
            <a:pPr marL="561339" lvl="1" indent="-280669" algn="l">
              <a:lnSpc>
                <a:spcPts val="3639"/>
              </a:lnSpc>
              <a:buAutoNum type="arabicPeriod"/>
            </a:pPr>
            <a:r>
              <a:rPr lang="en-US" sz="2599" b="1">
                <a:solidFill>
                  <a:srgbClr val="28538D"/>
                </a:solidFill>
                <a:latin typeface="Canva Sans Bold"/>
                <a:ea typeface="Canva Sans Bold"/>
                <a:cs typeface="Canva Sans Bold"/>
                <a:sym typeface="Canva Sans Bold"/>
              </a:rPr>
              <a:t>Get all the information you need</a:t>
            </a:r>
            <a:r>
              <a:rPr lang="en-US" sz="2599">
                <a:solidFill>
                  <a:srgbClr val="28538D"/>
                </a:solidFill>
                <a:latin typeface="Canva Sans"/>
                <a:ea typeface="Canva Sans"/>
                <a:cs typeface="Canva Sans"/>
                <a:sym typeface="Canva Sans"/>
              </a:rPr>
              <a:t> - this includes your exam dates, lesson timetable, shifts at work, when you’re meeting your friends, etc.​</a:t>
            </a:r>
          </a:p>
          <a:p>
            <a:pPr marL="561339" lvl="1" indent="-280669" algn="l">
              <a:lnSpc>
                <a:spcPts val="3639"/>
              </a:lnSpc>
              <a:buAutoNum type="arabicPeriod"/>
            </a:pPr>
            <a:r>
              <a:rPr lang="en-US" sz="2599" b="1">
                <a:solidFill>
                  <a:srgbClr val="28538D"/>
                </a:solidFill>
                <a:latin typeface="Canva Sans Bold"/>
                <a:ea typeface="Canva Sans Bold"/>
                <a:cs typeface="Canva Sans Bold"/>
                <a:sym typeface="Canva Sans Bold"/>
              </a:rPr>
              <a:t>Block out the times you can’t study </a:t>
            </a:r>
            <a:r>
              <a:rPr lang="en-US" sz="2599">
                <a:solidFill>
                  <a:srgbClr val="28538D"/>
                </a:solidFill>
                <a:latin typeface="Canva Sans"/>
                <a:ea typeface="Canva Sans"/>
                <a:cs typeface="Canva Sans"/>
                <a:sym typeface="Canva Sans"/>
              </a:rPr>
              <a:t>- be realistic, if you’re not going to work before 10am on a Sunday block that time out. There is no point making a timetable you can’t stick too. ​</a:t>
            </a:r>
          </a:p>
          <a:p>
            <a:pPr marL="561339" lvl="1" indent="-280669" algn="l">
              <a:lnSpc>
                <a:spcPts val="3639"/>
              </a:lnSpc>
              <a:buAutoNum type="arabicPeriod"/>
            </a:pPr>
            <a:r>
              <a:rPr lang="en-US" sz="2599" b="1">
                <a:solidFill>
                  <a:srgbClr val="28538D"/>
                </a:solidFill>
                <a:latin typeface="Canva Sans Bold"/>
                <a:ea typeface="Canva Sans Bold"/>
                <a:cs typeface="Canva Sans Bold"/>
                <a:sym typeface="Canva Sans Bold"/>
              </a:rPr>
              <a:t>Pick a revision start date</a:t>
            </a:r>
            <a:r>
              <a:rPr lang="en-US" sz="2599">
                <a:solidFill>
                  <a:srgbClr val="28538D"/>
                </a:solidFill>
                <a:latin typeface="Canva Sans"/>
                <a:ea typeface="Canva Sans"/>
                <a:cs typeface="Canva Sans"/>
                <a:sym typeface="Canva Sans"/>
              </a:rPr>
              <a:t> - pin down a day to get started and think about your revision priorities. Some subjects and topics will take longer than others.​</a:t>
            </a:r>
          </a:p>
          <a:p>
            <a:pPr marL="561339" lvl="1" indent="-280669" algn="l">
              <a:lnSpc>
                <a:spcPts val="3639"/>
              </a:lnSpc>
              <a:buAutoNum type="arabicPeriod"/>
            </a:pPr>
            <a:r>
              <a:rPr lang="en-US" sz="2599" b="1">
                <a:solidFill>
                  <a:srgbClr val="28538D"/>
                </a:solidFill>
                <a:latin typeface="Canva Sans Bold"/>
                <a:ea typeface="Canva Sans Bold"/>
                <a:cs typeface="Canva Sans Bold"/>
                <a:sym typeface="Canva Sans Bold"/>
              </a:rPr>
              <a:t>Plot your revision sessions into the sample timetable </a:t>
            </a:r>
            <a:r>
              <a:rPr lang="en-US" sz="2599">
                <a:solidFill>
                  <a:srgbClr val="28538D"/>
                </a:solidFill>
                <a:latin typeface="Canva Sans"/>
                <a:ea typeface="Canva Sans"/>
                <a:cs typeface="Canva Sans"/>
                <a:sym typeface="Canva Sans"/>
              </a:rPr>
              <a:t>- decide how much time you’re going to spend on each topic and schedule in breaks.​</a:t>
            </a:r>
          </a:p>
          <a:p>
            <a:pPr marL="561339" lvl="1" indent="-280669" algn="l">
              <a:lnSpc>
                <a:spcPts val="3639"/>
              </a:lnSpc>
              <a:buAutoNum type="arabicPeriod"/>
            </a:pPr>
            <a:r>
              <a:rPr lang="en-US" sz="2599" b="1">
                <a:solidFill>
                  <a:srgbClr val="28538D"/>
                </a:solidFill>
                <a:latin typeface="Canva Sans Bold"/>
                <a:ea typeface="Canva Sans Bold"/>
                <a:cs typeface="Canva Sans Bold"/>
                <a:sym typeface="Canva Sans Bold"/>
              </a:rPr>
              <a:t>Decided where you will display your plan</a:t>
            </a:r>
            <a:r>
              <a:rPr lang="en-US" sz="2599">
                <a:solidFill>
                  <a:srgbClr val="28538D"/>
                </a:solidFill>
                <a:latin typeface="Canva Sans"/>
                <a:ea typeface="Canva Sans"/>
                <a:cs typeface="Canva Sans"/>
                <a:sym typeface="Canva Sans"/>
              </a:rPr>
              <a:t> - a plan is no good if you don’t check it. Print it out and put in on your wall so that you can remind yourself what you’re studying and when.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810891"/>
            <a:ext cx="10997132" cy="811530"/>
          </a:xfrm>
          <a:prstGeom prst="rect">
            <a:avLst/>
          </a:prstGeom>
        </p:spPr>
        <p:txBody>
          <a:bodyPr lIns="0" tIns="0" rIns="0" bIns="0" rtlCol="0" anchor="t">
            <a:spAutoFit/>
          </a:bodyPr>
          <a:lstStyle/>
          <a:p>
            <a:pPr algn="l">
              <a:lnSpc>
                <a:spcPts val="6719"/>
              </a:lnSpc>
            </a:pPr>
            <a:r>
              <a:rPr lang="en-US" sz="4800" b="1">
                <a:solidFill>
                  <a:srgbClr val="28538D"/>
                </a:solidFill>
                <a:latin typeface="Canva Sans Bold"/>
                <a:ea typeface="Canva Sans Bold"/>
                <a:cs typeface="Canva Sans Bold"/>
                <a:sym typeface="Canva Sans Bold"/>
              </a:rPr>
              <a:t>Creating a revision timetable</a:t>
            </a:r>
          </a:p>
        </p:txBody>
      </p:sp>
      <p:sp>
        <p:nvSpPr>
          <p:cNvPr id="5" name="TextBox 5"/>
          <p:cNvSpPr txBox="1"/>
          <p:nvPr/>
        </p:nvSpPr>
        <p:spPr>
          <a:xfrm>
            <a:off x="1028700" y="1829110"/>
            <a:ext cx="15532003" cy="7880350"/>
          </a:xfrm>
          <a:prstGeom prst="rect">
            <a:avLst/>
          </a:prstGeom>
        </p:spPr>
        <p:txBody>
          <a:bodyPr lIns="0" tIns="0" rIns="0" bIns="0" rtlCol="0" anchor="t">
            <a:spAutoFit/>
          </a:bodyPr>
          <a:lstStyle/>
          <a:p>
            <a:pPr algn="l">
              <a:lnSpc>
                <a:spcPts val="3500"/>
              </a:lnSpc>
              <a:spcBef>
                <a:spcPct val="0"/>
              </a:spcBef>
            </a:pPr>
            <a:r>
              <a:rPr lang="en-US" sz="2500">
                <a:solidFill>
                  <a:srgbClr val="28538D"/>
                </a:solidFill>
                <a:latin typeface="Canva Sans"/>
                <a:ea typeface="Canva Sans"/>
                <a:cs typeface="Canva Sans"/>
                <a:sym typeface="Canva Sans"/>
              </a:rPr>
              <a:t>It can be easy to get overwhelmed by the amount of work you have to do for your exams, so staying organised by planning your time and creating a revision timetable is a good idea. It can be beneficial when it comes to keeping on top of your workload in the run up to exam season. Having a good plan will help you stay motivated and balance your time across different subjects.​</a:t>
            </a:r>
          </a:p>
          <a:p>
            <a:pPr algn="l">
              <a:lnSpc>
                <a:spcPts val="3500"/>
              </a:lnSpc>
              <a:spcBef>
                <a:spcPct val="0"/>
              </a:spcBef>
            </a:pPr>
            <a:r>
              <a:rPr lang="en-US" sz="2500">
                <a:solidFill>
                  <a:srgbClr val="28538D"/>
                </a:solidFill>
                <a:latin typeface="Canva Sans"/>
                <a:ea typeface="Canva Sans"/>
                <a:cs typeface="Canva Sans"/>
                <a:sym typeface="Canva Sans"/>
              </a:rPr>
              <a:t>​</a:t>
            </a:r>
          </a:p>
          <a:p>
            <a:pPr algn="l">
              <a:lnSpc>
                <a:spcPts val="3500"/>
              </a:lnSpc>
              <a:spcBef>
                <a:spcPct val="0"/>
              </a:spcBef>
            </a:pPr>
            <a:r>
              <a:rPr lang="en-US" sz="2500" b="1" u="sng">
                <a:solidFill>
                  <a:srgbClr val="C74A25"/>
                </a:solidFill>
                <a:latin typeface="Canva Sans Bold"/>
                <a:ea typeface="Canva Sans Bold"/>
                <a:cs typeface="Canva Sans Bold"/>
                <a:sym typeface="Canva Sans Bold"/>
              </a:rPr>
              <a:t>What makes an effective revision timetable?​</a:t>
            </a:r>
          </a:p>
          <a:p>
            <a:pPr algn="l">
              <a:lnSpc>
                <a:spcPts val="3500"/>
              </a:lnSpc>
              <a:spcBef>
                <a:spcPct val="0"/>
              </a:spcBef>
            </a:pPr>
            <a:r>
              <a:rPr lang="en-US" sz="2500" b="1">
                <a:solidFill>
                  <a:srgbClr val="28538D"/>
                </a:solidFill>
                <a:latin typeface="Canva Sans Bold"/>
                <a:ea typeface="Canva Sans Bold"/>
                <a:cs typeface="Canva Sans Bold"/>
                <a:sym typeface="Canva Sans Bold"/>
              </a:rPr>
              <a:t>A good revision plan should be:</a:t>
            </a:r>
            <a:r>
              <a:rPr lang="en-US" sz="2500">
                <a:solidFill>
                  <a:srgbClr val="28538D"/>
                </a:solidFill>
                <a:latin typeface="Canva Sans"/>
                <a:ea typeface="Canva Sans"/>
                <a:cs typeface="Canva Sans"/>
                <a:sym typeface="Canva Sans"/>
              </a:rPr>
              <a:t>​</a:t>
            </a:r>
          </a:p>
          <a:p>
            <a:pPr algn="l">
              <a:lnSpc>
                <a:spcPts val="3500"/>
              </a:lnSpc>
              <a:spcBef>
                <a:spcPct val="0"/>
              </a:spcBef>
            </a:pPr>
            <a:r>
              <a:rPr lang="en-US" sz="2500">
                <a:solidFill>
                  <a:srgbClr val="C74A25"/>
                </a:solidFill>
                <a:latin typeface="Canva Sans"/>
                <a:ea typeface="Canva Sans"/>
                <a:cs typeface="Canva Sans"/>
                <a:sym typeface="Canva Sans"/>
              </a:rPr>
              <a:t>Realistic:</a:t>
            </a:r>
            <a:r>
              <a:rPr lang="en-US" sz="2500">
                <a:solidFill>
                  <a:srgbClr val="28538D"/>
                </a:solidFill>
                <a:latin typeface="Canva Sans"/>
                <a:ea typeface="Canva Sans"/>
                <a:cs typeface="Canva Sans"/>
                <a:sym typeface="Canva Sans"/>
              </a:rPr>
              <a:t> Everyone has good intentions but be careful not to set a plan you can’t stick to. Nobody can do 12 hours of revision a day. Everyone needs breaks and free time. ​</a:t>
            </a:r>
          </a:p>
          <a:p>
            <a:pPr algn="l">
              <a:lnSpc>
                <a:spcPts val="3500"/>
              </a:lnSpc>
              <a:spcBef>
                <a:spcPct val="0"/>
              </a:spcBef>
            </a:pPr>
            <a:r>
              <a:rPr lang="en-US" sz="2500">
                <a:solidFill>
                  <a:srgbClr val="C74A25"/>
                </a:solidFill>
                <a:latin typeface="Canva Sans"/>
                <a:ea typeface="Canva Sans"/>
                <a:cs typeface="Canva Sans"/>
                <a:sym typeface="Canva Sans"/>
              </a:rPr>
              <a:t>Detailed: </a:t>
            </a:r>
            <a:r>
              <a:rPr lang="en-US" sz="2500">
                <a:solidFill>
                  <a:srgbClr val="28538D"/>
                </a:solidFill>
                <a:latin typeface="Canva Sans"/>
                <a:ea typeface="Canva Sans"/>
                <a:cs typeface="Canva Sans"/>
                <a:sym typeface="Canva Sans"/>
              </a:rPr>
              <a:t>Attempting to do a four-hour revision session for one subject will probably lead to procrastination and burn-out. A good plan breaks revision into smaller chunks of time periods, assigning each time to a subject or topic, and specifies times for breaks too. ​</a:t>
            </a:r>
          </a:p>
          <a:p>
            <a:pPr algn="l">
              <a:lnSpc>
                <a:spcPts val="3500"/>
              </a:lnSpc>
              <a:spcBef>
                <a:spcPct val="0"/>
              </a:spcBef>
            </a:pPr>
            <a:r>
              <a:rPr lang="en-US" sz="2500">
                <a:solidFill>
                  <a:srgbClr val="C74A25"/>
                </a:solidFill>
                <a:latin typeface="Canva Sans"/>
                <a:ea typeface="Canva Sans"/>
                <a:cs typeface="Canva Sans"/>
                <a:sym typeface="Canva Sans"/>
              </a:rPr>
              <a:t>Flexible:</a:t>
            </a:r>
            <a:r>
              <a:rPr lang="en-US" sz="2500">
                <a:solidFill>
                  <a:srgbClr val="28538D"/>
                </a:solidFill>
                <a:latin typeface="Canva Sans"/>
                <a:ea typeface="Canva Sans"/>
                <a:cs typeface="Canva Sans"/>
                <a:sym typeface="Canva Sans"/>
              </a:rPr>
              <a:t> Some topics are difficult and may take you longer than you planned. Or something might come up which means you cannot study at a specified time. Don’t be afraid to adjust your plan accordingly.​</a:t>
            </a:r>
          </a:p>
          <a:p>
            <a:pPr algn="l">
              <a:lnSpc>
                <a:spcPts val="3500"/>
              </a:lnSpc>
              <a:spcBef>
                <a:spcPct val="0"/>
              </a:spcBef>
            </a:pPr>
            <a:r>
              <a:rPr lang="en-US" sz="2500">
                <a:solidFill>
                  <a:srgbClr val="C74A25"/>
                </a:solidFill>
                <a:latin typeface="Canva Sans"/>
                <a:ea typeface="Canva Sans"/>
                <a:cs typeface="Canva Sans"/>
                <a:sym typeface="Canva Sans"/>
              </a:rPr>
              <a:t>Personalised:</a:t>
            </a:r>
            <a:r>
              <a:rPr lang="en-US" sz="2500">
                <a:solidFill>
                  <a:srgbClr val="28538D"/>
                </a:solidFill>
                <a:latin typeface="Canva Sans"/>
                <a:ea typeface="Canva Sans"/>
                <a:cs typeface="Canva Sans"/>
                <a:sym typeface="Canva Sans"/>
              </a:rPr>
              <a:t> Everyone learns differently, and there is no one size fits all. Consider factors such as what time of day do you work best? Do you have any hobbies or commitments you should plan around?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32897" y="99064"/>
            <a:ext cx="2029167" cy="1253482"/>
          </a:xfrm>
          <a:custGeom>
            <a:avLst/>
            <a:gdLst/>
            <a:ahLst/>
            <a:cxnLst/>
            <a:rect l="l" t="t" r="r" b="b"/>
            <a:pathLst>
              <a:path w="2029167" h="1253482">
                <a:moveTo>
                  <a:pt x="0" y="0"/>
                </a:moveTo>
                <a:lnTo>
                  <a:pt x="2029167" y="0"/>
                </a:lnTo>
                <a:lnTo>
                  <a:pt x="2029167" y="1253482"/>
                </a:lnTo>
                <a:lnTo>
                  <a:pt x="0" y="1253482"/>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aphicFrame>
        <p:nvGraphicFramePr>
          <p:cNvPr id="4" name="Table 4"/>
          <p:cNvGraphicFramePr>
            <a:graphicFrameLocks noGrp="1"/>
          </p:cNvGraphicFramePr>
          <p:nvPr>
            <p:extLst>
              <p:ext uri="{D42A27DB-BD31-4B8C-83A1-F6EECF244321}">
                <p14:modId xmlns:p14="http://schemas.microsoft.com/office/powerpoint/2010/main" val="3213289388"/>
              </p:ext>
            </p:extLst>
          </p:nvPr>
        </p:nvGraphicFramePr>
        <p:xfrm>
          <a:off x="533400" y="952500"/>
          <a:ext cx="15011399" cy="8744840"/>
        </p:xfrm>
        <a:graphic>
          <a:graphicData uri="http://schemas.openxmlformats.org/drawingml/2006/table">
            <a:tbl>
              <a:tblPr/>
              <a:tblGrid>
                <a:gridCol w="1351158">
                  <a:extLst>
                    <a:ext uri="{9D8B030D-6E8A-4147-A177-3AD203B41FA5}">
                      <a16:colId xmlns:a16="http://schemas.microsoft.com/office/drawing/2014/main" val="20000"/>
                    </a:ext>
                  </a:extLst>
                </a:gridCol>
                <a:gridCol w="1951463">
                  <a:extLst>
                    <a:ext uri="{9D8B030D-6E8A-4147-A177-3AD203B41FA5}">
                      <a16:colId xmlns:a16="http://schemas.microsoft.com/office/drawing/2014/main" val="20001"/>
                    </a:ext>
                  </a:extLst>
                </a:gridCol>
                <a:gridCol w="1951463">
                  <a:extLst>
                    <a:ext uri="{9D8B030D-6E8A-4147-A177-3AD203B41FA5}">
                      <a16:colId xmlns:a16="http://schemas.microsoft.com/office/drawing/2014/main" val="20002"/>
                    </a:ext>
                  </a:extLst>
                </a:gridCol>
                <a:gridCol w="1951463">
                  <a:extLst>
                    <a:ext uri="{9D8B030D-6E8A-4147-A177-3AD203B41FA5}">
                      <a16:colId xmlns:a16="http://schemas.microsoft.com/office/drawing/2014/main" val="20003"/>
                    </a:ext>
                  </a:extLst>
                </a:gridCol>
                <a:gridCol w="1951463">
                  <a:extLst>
                    <a:ext uri="{9D8B030D-6E8A-4147-A177-3AD203B41FA5}">
                      <a16:colId xmlns:a16="http://schemas.microsoft.com/office/drawing/2014/main" val="20004"/>
                    </a:ext>
                  </a:extLst>
                </a:gridCol>
                <a:gridCol w="1951463">
                  <a:extLst>
                    <a:ext uri="{9D8B030D-6E8A-4147-A177-3AD203B41FA5}">
                      <a16:colId xmlns:a16="http://schemas.microsoft.com/office/drawing/2014/main" val="20005"/>
                    </a:ext>
                  </a:extLst>
                </a:gridCol>
                <a:gridCol w="1951463">
                  <a:extLst>
                    <a:ext uri="{9D8B030D-6E8A-4147-A177-3AD203B41FA5}">
                      <a16:colId xmlns:a16="http://schemas.microsoft.com/office/drawing/2014/main" val="20006"/>
                    </a:ext>
                  </a:extLst>
                </a:gridCol>
                <a:gridCol w="1951463">
                  <a:extLst>
                    <a:ext uri="{9D8B030D-6E8A-4147-A177-3AD203B41FA5}">
                      <a16:colId xmlns:a16="http://schemas.microsoft.com/office/drawing/2014/main" val="20007"/>
                    </a:ext>
                  </a:extLst>
                </a:gridCol>
              </a:tblGrid>
              <a:tr h="672680">
                <a:tc>
                  <a:txBody>
                    <a:bodyPr/>
                    <a:lstStyle/>
                    <a:p>
                      <a:pPr algn="l">
                        <a:lnSpc>
                          <a:spcPts val="2940"/>
                        </a:lnSpc>
                        <a:defRPr/>
                      </a:pPr>
                      <a:r>
                        <a:rPr lang="en-US" sz="2100" b="1">
                          <a:solidFill>
                            <a:srgbClr val="000000"/>
                          </a:solidFill>
                          <a:latin typeface="Canva Sans Bold"/>
                          <a:ea typeface="Canva Sans Bold"/>
                          <a:cs typeface="Canva Sans Bold"/>
                          <a:sym typeface="Canva Sans Bold"/>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2939"/>
                        </a:lnSpc>
                        <a:defRPr/>
                      </a:pPr>
                      <a:r>
                        <a:rPr lang="en-US" sz="2099" b="1" dirty="0">
                          <a:solidFill>
                            <a:srgbClr val="000000"/>
                          </a:solidFill>
                          <a:latin typeface="Canva Sans Bold"/>
                          <a:ea typeface="Canva Sans Bold"/>
                          <a:cs typeface="Canva Sans Bold"/>
                          <a:sym typeface="Canva Sans Bold"/>
                        </a:rPr>
                        <a:t>Monday​</a:t>
                      </a:r>
                      <a:endParaRPr lang="en-US" sz="1100" dirty="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2939"/>
                        </a:lnSpc>
                        <a:defRPr/>
                      </a:pPr>
                      <a:r>
                        <a:rPr lang="en-US" sz="2099" b="1">
                          <a:solidFill>
                            <a:srgbClr val="000000"/>
                          </a:solidFill>
                          <a:latin typeface="Canva Sans Bold"/>
                          <a:ea typeface="Canva Sans Bold"/>
                          <a:cs typeface="Canva Sans Bold"/>
                          <a:sym typeface="Canva Sans Bold"/>
                        </a:rPr>
                        <a:t>Tuesday​</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2939"/>
                        </a:lnSpc>
                        <a:defRPr/>
                      </a:pPr>
                      <a:r>
                        <a:rPr lang="en-US" sz="2099" b="1">
                          <a:solidFill>
                            <a:srgbClr val="000000"/>
                          </a:solidFill>
                          <a:latin typeface="Canva Sans Bold"/>
                          <a:ea typeface="Canva Sans Bold"/>
                          <a:cs typeface="Canva Sans Bold"/>
                          <a:sym typeface="Canva Sans Bold"/>
                        </a:rPr>
                        <a:t>Wednesday​</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2939"/>
                        </a:lnSpc>
                        <a:defRPr/>
                      </a:pPr>
                      <a:r>
                        <a:rPr lang="en-US" sz="2099" b="1">
                          <a:solidFill>
                            <a:srgbClr val="000000"/>
                          </a:solidFill>
                          <a:latin typeface="Canva Sans Bold"/>
                          <a:ea typeface="Canva Sans Bold"/>
                          <a:cs typeface="Canva Sans Bold"/>
                          <a:sym typeface="Canva Sans Bold"/>
                        </a:rPr>
                        <a:t>Thursday​</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2939"/>
                        </a:lnSpc>
                        <a:defRPr/>
                      </a:pPr>
                      <a:r>
                        <a:rPr lang="en-US" sz="2099" b="1">
                          <a:solidFill>
                            <a:srgbClr val="000000"/>
                          </a:solidFill>
                          <a:latin typeface="Canva Sans Bold"/>
                          <a:ea typeface="Canva Sans Bold"/>
                          <a:cs typeface="Canva Sans Bold"/>
                          <a:sym typeface="Canva Sans Bold"/>
                        </a:rPr>
                        <a:t>Friday​</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2939"/>
                        </a:lnSpc>
                        <a:defRPr/>
                      </a:pPr>
                      <a:r>
                        <a:rPr lang="en-US" sz="2099" b="1">
                          <a:solidFill>
                            <a:srgbClr val="000000"/>
                          </a:solidFill>
                          <a:latin typeface="Canva Sans Bold"/>
                          <a:ea typeface="Canva Sans Bold"/>
                          <a:cs typeface="Canva Sans Bold"/>
                          <a:sym typeface="Canva Sans Bold"/>
                        </a:rPr>
                        <a:t>Saturday​</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2939"/>
                        </a:lnSpc>
                        <a:defRPr/>
                      </a:pPr>
                      <a:r>
                        <a:rPr lang="en-US" sz="2099" b="1">
                          <a:solidFill>
                            <a:srgbClr val="000000"/>
                          </a:solidFill>
                          <a:latin typeface="Canva Sans Bold"/>
                          <a:ea typeface="Canva Sans Bold"/>
                          <a:cs typeface="Canva Sans Bold"/>
                          <a:sym typeface="Canva Sans Bold"/>
                        </a:rPr>
                        <a:t>Sunday​</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extLst>
                  <a:ext uri="{0D108BD9-81ED-4DB2-BD59-A6C34878D82A}">
                    <a16:rowId xmlns:a16="http://schemas.microsoft.com/office/drawing/2014/main" val="10000"/>
                  </a:ext>
                </a:extLst>
              </a:tr>
              <a:tr h="672680">
                <a:tc>
                  <a:txBody>
                    <a:bodyPr/>
                    <a:lstStyle/>
                    <a:p>
                      <a:pPr algn="l">
                        <a:lnSpc>
                          <a:spcPts val="2940"/>
                        </a:lnSpc>
                        <a:defRPr/>
                      </a:pPr>
                      <a:r>
                        <a:rPr lang="en-US" sz="2100" b="1">
                          <a:solidFill>
                            <a:srgbClr val="000000"/>
                          </a:solidFill>
                          <a:latin typeface="Canva Sans Bold"/>
                          <a:ea typeface="Canva Sans Bold"/>
                          <a:cs typeface="Canva Sans Bold"/>
                          <a:sym typeface="Canva Sans Bold"/>
                        </a:rPr>
                        <a:t>9:00am​</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dirty="0">
                          <a:solidFill>
                            <a:srgbClr val="000000"/>
                          </a:solidFill>
                          <a:latin typeface="Canva Sans"/>
                          <a:ea typeface="Canva Sans"/>
                          <a:cs typeface="Canva Sans"/>
                          <a:sym typeface="Canva Sans"/>
                        </a:rPr>
                        <a:t>​</a:t>
                      </a:r>
                      <a:endParaRPr lang="en-US" sz="1100" dirty="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extLst>
                  <a:ext uri="{0D108BD9-81ED-4DB2-BD59-A6C34878D82A}">
                    <a16:rowId xmlns:a16="http://schemas.microsoft.com/office/drawing/2014/main" val="10001"/>
                  </a:ext>
                </a:extLst>
              </a:tr>
              <a:tr h="672680">
                <a:tc>
                  <a:txBody>
                    <a:bodyPr/>
                    <a:lstStyle/>
                    <a:p>
                      <a:pPr algn="l">
                        <a:lnSpc>
                          <a:spcPts val="2940"/>
                        </a:lnSpc>
                        <a:defRPr/>
                      </a:pPr>
                      <a:r>
                        <a:rPr lang="en-US" sz="2100" b="1">
                          <a:solidFill>
                            <a:srgbClr val="000000"/>
                          </a:solidFill>
                          <a:latin typeface="Canva Sans Bold"/>
                          <a:ea typeface="Canva Sans Bold"/>
                          <a:cs typeface="Canva Sans Bold"/>
                          <a:sym typeface="Canva Sans Bold"/>
                        </a:rPr>
                        <a:t>10:00am​</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dirty="0">
                          <a:solidFill>
                            <a:srgbClr val="000000"/>
                          </a:solidFill>
                          <a:latin typeface="Canva Sans"/>
                          <a:ea typeface="Canva Sans"/>
                          <a:cs typeface="Canva Sans"/>
                          <a:sym typeface="Canva Sans"/>
                        </a:rPr>
                        <a:t>​</a:t>
                      </a:r>
                      <a:endParaRPr lang="en-US" sz="1100" dirty="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672680">
                <a:tc>
                  <a:txBody>
                    <a:bodyPr/>
                    <a:lstStyle/>
                    <a:p>
                      <a:pPr algn="l">
                        <a:lnSpc>
                          <a:spcPts val="2940"/>
                        </a:lnSpc>
                        <a:defRPr/>
                      </a:pPr>
                      <a:r>
                        <a:rPr lang="en-US" sz="2100" b="1">
                          <a:solidFill>
                            <a:srgbClr val="000000"/>
                          </a:solidFill>
                          <a:latin typeface="Canva Sans Bold"/>
                          <a:ea typeface="Canva Sans Bold"/>
                          <a:cs typeface="Canva Sans Bold"/>
                          <a:sym typeface="Canva Sans Bold"/>
                        </a:rPr>
                        <a:t>11:00am​</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dirty="0">
                          <a:solidFill>
                            <a:srgbClr val="000000"/>
                          </a:solidFill>
                          <a:latin typeface="Canva Sans"/>
                          <a:ea typeface="Canva Sans"/>
                          <a:cs typeface="Canva Sans"/>
                          <a:sym typeface="Canva Sans"/>
                        </a:rPr>
                        <a:t>​</a:t>
                      </a:r>
                      <a:endParaRPr lang="en-US" sz="1100" dirty="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extLst>
                  <a:ext uri="{0D108BD9-81ED-4DB2-BD59-A6C34878D82A}">
                    <a16:rowId xmlns:a16="http://schemas.microsoft.com/office/drawing/2014/main" val="10003"/>
                  </a:ext>
                </a:extLst>
              </a:tr>
              <a:tr h="672680">
                <a:tc>
                  <a:txBody>
                    <a:bodyPr/>
                    <a:lstStyle/>
                    <a:p>
                      <a:pPr algn="l">
                        <a:lnSpc>
                          <a:spcPts val="2940"/>
                        </a:lnSpc>
                        <a:defRPr/>
                      </a:pPr>
                      <a:r>
                        <a:rPr lang="en-US" sz="2100" b="1">
                          <a:solidFill>
                            <a:srgbClr val="000000"/>
                          </a:solidFill>
                          <a:latin typeface="Canva Sans Bold"/>
                          <a:ea typeface="Canva Sans Bold"/>
                          <a:cs typeface="Canva Sans Bold"/>
                          <a:sym typeface="Canva Sans Bold"/>
                        </a:rPr>
                        <a:t>12:00pm​</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672680">
                <a:tc>
                  <a:txBody>
                    <a:bodyPr/>
                    <a:lstStyle/>
                    <a:p>
                      <a:pPr algn="l">
                        <a:lnSpc>
                          <a:spcPts val="2940"/>
                        </a:lnSpc>
                        <a:defRPr/>
                      </a:pPr>
                      <a:r>
                        <a:rPr lang="en-US" sz="2100" b="1">
                          <a:solidFill>
                            <a:srgbClr val="000000"/>
                          </a:solidFill>
                          <a:latin typeface="Canva Sans Bold"/>
                          <a:ea typeface="Canva Sans Bold"/>
                          <a:cs typeface="Canva Sans Bold"/>
                          <a:sym typeface="Canva Sans Bold"/>
                        </a:rPr>
                        <a:t>1:00pm​</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dirty="0">
                          <a:solidFill>
                            <a:srgbClr val="000000"/>
                          </a:solidFill>
                          <a:latin typeface="Canva Sans"/>
                          <a:ea typeface="Canva Sans"/>
                          <a:cs typeface="Canva Sans"/>
                          <a:sym typeface="Canva Sans"/>
                        </a:rPr>
                        <a:t>​</a:t>
                      </a:r>
                      <a:endParaRPr lang="en-US" sz="1100" dirty="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extLst>
                  <a:ext uri="{0D108BD9-81ED-4DB2-BD59-A6C34878D82A}">
                    <a16:rowId xmlns:a16="http://schemas.microsoft.com/office/drawing/2014/main" val="10005"/>
                  </a:ext>
                </a:extLst>
              </a:tr>
              <a:tr h="672680">
                <a:tc>
                  <a:txBody>
                    <a:bodyPr/>
                    <a:lstStyle/>
                    <a:p>
                      <a:pPr algn="l">
                        <a:lnSpc>
                          <a:spcPts val="2940"/>
                        </a:lnSpc>
                        <a:defRPr/>
                      </a:pPr>
                      <a:r>
                        <a:rPr lang="en-US" sz="2100" b="1">
                          <a:solidFill>
                            <a:srgbClr val="000000"/>
                          </a:solidFill>
                          <a:latin typeface="Canva Sans Bold"/>
                          <a:ea typeface="Canva Sans Bold"/>
                          <a:cs typeface="Canva Sans Bold"/>
                          <a:sym typeface="Canva Sans Bold"/>
                        </a:rPr>
                        <a:t>2:00pm​</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dirty="0">
                          <a:solidFill>
                            <a:srgbClr val="000000"/>
                          </a:solidFill>
                          <a:latin typeface="Canva Sans"/>
                          <a:ea typeface="Canva Sans"/>
                          <a:cs typeface="Canva Sans"/>
                          <a:sym typeface="Canva Sans"/>
                        </a:rPr>
                        <a:t>​</a:t>
                      </a:r>
                      <a:endParaRPr lang="en-US" sz="1100" dirty="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672680">
                <a:tc>
                  <a:txBody>
                    <a:bodyPr/>
                    <a:lstStyle/>
                    <a:p>
                      <a:pPr algn="l">
                        <a:lnSpc>
                          <a:spcPts val="2940"/>
                        </a:lnSpc>
                        <a:defRPr/>
                      </a:pPr>
                      <a:r>
                        <a:rPr lang="en-US" sz="2100" b="1">
                          <a:solidFill>
                            <a:srgbClr val="000000"/>
                          </a:solidFill>
                          <a:latin typeface="Canva Sans Bold"/>
                          <a:ea typeface="Canva Sans Bold"/>
                          <a:cs typeface="Canva Sans Bold"/>
                          <a:sym typeface="Canva Sans Bold"/>
                        </a:rPr>
                        <a:t>3:00pm​</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extLst>
                  <a:ext uri="{0D108BD9-81ED-4DB2-BD59-A6C34878D82A}">
                    <a16:rowId xmlns:a16="http://schemas.microsoft.com/office/drawing/2014/main" val="10007"/>
                  </a:ext>
                </a:extLst>
              </a:tr>
              <a:tr h="672680">
                <a:tc>
                  <a:txBody>
                    <a:bodyPr/>
                    <a:lstStyle/>
                    <a:p>
                      <a:pPr algn="l">
                        <a:lnSpc>
                          <a:spcPts val="2940"/>
                        </a:lnSpc>
                        <a:defRPr/>
                      </a:pPr>
                      <a:r>
                        <a:rPr lang="en-US" sz="2100" b="1">
                          <a:solidFill>
                            <a:srgbClr val="000000"/>
                          </a:solidFill>
                          <a:latin typeface="Canva Sans Bold"/>
                          <a:ea typeface="Canva Sans Bold"/>
                          <a:cs typeface="Canva Sans Bold"/>
                          <a:sym typeface="Canva Sans Bold"/>
                        </a:rPr>
                        <a:t>4:00pm​</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672680">
                <a:tc>
                  <a:txBody>
                    <a:bodyPr/>
                    <a:lstStyle/>
                    <a:p>
                      <a:pPr algn="l">
                        <a:lnSpc>
                          <a:spcPts val="2940"/>
                        </a:lnSpc>
                        <a:defRPr/>
                      </a:pPr>
                      <a:r>
                        <a:rPr lang="en-US" sz="2100" b="1">
                          <a:solidFill>
                            <a:srgbClr val="000000"/>
                          </a:solidFill>
                          <a:latin typeface="Canva Sans Bold"/>
                          <a:ea typeface="Canva Sans Bold"/>
                          <a:cs typeface="Canva Sans Bold"/>
                          <a:sym typeface="Canva Sans Bold"/>
                        </a:rPr>
                        <a:t>5:00pm​</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dirty="0">
                          <a:solidFill>
                            <a:srgbClr val="000000"/>
                          </a:solidFill>
                          <a:latin typeface="Canva Sans"/>
                          <a:ea typeface="Canva Sans"/>
                          <a:cs typeface="Canva Sans"/>
                          <a:sym typeface="Canva Sans"/>
                        </a:rPr>
                        <a:t>​</a:t>
                      </a:r>
                      <a:endParaRPr lang="en-US" sz="1100" dirty="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extLst>
                  <a:ext uri="{0D108BD9-81ED-4DB2-BD59-A6C34878D82A}">
                    <a16:rowId xmlns:a16="http://schemas.microsoft.com/office/drawing/2014/main" val="10009"/>
                  </a:ext>
                </a:extLst>
              </a:tr>
              <a:tr h="672680">
                <a:tc>
                  <a:txBody>
                    <a:bodyPr/>
                    <a:lstStyle/>
                    <a:p>
                      <a:pPr algn="l">
                        <a:lnSpc>
                          <a:spcPts val="2940"/>
                        </a:lnSpc>
                        <a:defRPr/>
                      </a:pPr>
                      <a:r>
                        <a:rPr lang="en-US" sz="2100" b="1">
                          <a:solidFill>
                            <a:srgbClr val="000000"/>
                          </a:solidFill>
                          <a:latin typeface="Canva Sans Bold"/>
                          <a:ea typeface="Canva Sans Bold"/>
                          <a:cs typeface="Canva Sans Bold"/>
                          <a:sym typeface="Canva Sans Bold"/>
                        </a:rPr>
                        <a:t>6:00pm​</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dirty="0">
                          <a:solidFill>
                            <a:srgbClr val="000000"/>
                          </a:solidFill>
                          <a:latin typeface="Canva Sans"/>
                          <a:ea typeface="Canva Sans"/>
                          <a:cs typeface="Canva Sans"/>
                          <a:sym typeface="Canva Sans"/>
                        </a:rPr>
                        <a:t>​</a:t>
                      </a:r>
                      <a:endParaRPr lang="en-US" sz="1100" dirty="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672680">
                <a:tc>
                  <a:txBody>
                    <a:bodyPr/>
                    <a:lstStyle/>
                    <a:p>
                      <a:pPr algn="l">
                        <a:lnSpc>
                          <a:spcPts val="2940"/>
                        </a:lnSpc>
                        <a:defRPr/>
                      </a:pPr>
                      <a:r>
                        <a:rPr lang="en-US" sz="2100" b="1">
                          <a:solidFill>
                            <a:srgbClr val="000000"/>
                          </a:solidFill>
                          <a:latin typeface="Canva Sans Bold"/>
                          <a:ea typeface="Canva Sans Bold"/>
                          <a:cs typeface="Canva Sans Bold"/>
                          <a:sym typeface="Canva Sans Bold"/>
                        </a:rPr>
                        <a:t>7:00pm​</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dirty="0">
                          <a:solidFill>
                            <a:srgbClr val="000000"/>
                          </a:solidFill>
                          <a:latin typeface="Canva Sans"/>
                          <a:ea typeface="Canva Sans"/>
                          <a:cs typeface="Canva Sans"/>
                          <a:sym typeface="Canva Sans"/>
                        </a:rPr>
                        <a:t>​</a:t>
                      </a:r>
                      <a:endParaRPr lang="en-US" sz="1100" dirty="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tc>
                  <a:txBody>
                    <a:bodyPr/>
                    <a:lstStyle/>
                    <a:p>
                      <a:pPr algn="l">
                        <a:lnSpc>
                          <a:spcPts val="984"/>
                        </a:lnSpc>
                        <a:defRPr/>
                      </a:pPr>
                      <a:r>
                        <a:rPr lang="en-US" sz="702" dirty="0">
                          <a:solidFill>
                            <a:srgbClr val="000000"/>
                          </a:solidFill>
                          <a:latin typeface="Canva Sans"/>
                          <a:ea typeface="Canva Sans"/>
                          <a:cs typeface="Canva Sans"/>
                          <a:sym typeface="Canva Sans"/>
                        </a:rPr>
                        <a:t>​</a:t>
                      </a:r>
                      <a:endParaRPr lang="en-US" sz="1100" dirty="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5E4E9"/>
                    </a:solidFill>
                  </a:tcPr>
                </a:tc>
                <a:extLst>
                  <a:ext uri="{0D108BD9-81ED-4DB2-BD59-A6C34878D82A}">
                    <a16:rowId xmlns:a16="http://schemas.microsoft.com/office/drawing/2014/main" val="10011"/>
                  </a:ext>
                </a:extLst>
              </a:tr>
              <a:tr h="672680">
                <a:tc>
                  <a:txBody>
                    <a:bodyPr/>
                    <a:lstStyle/>
                    <a:p>
                      <a:pPr algn="l">
                        <a:lnSpc>
                          <a:spcPts val="2940"/>
                        </a:lnSpc>
                        <a:defRPr/>
                      </a:pPr>
                      <a:r>
                        <a:rPr lang="en-US" sz="2100" b="1">
                          <a:solidFill>
                            <a:srgbClr val="000000"/>
                          </a:solidFill>
                          <a:latin typeface="Canva Sans Bold"/>
                          <a:ea typeface="Canva Sans Bold"/>
                          <a:cs typeface="Canva Sans Bold"/>
                          <a:sym typeface="Canva Sans Bold"/>
                        </a:rPr>
                        <a:t>8:00pm​</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7DC7E0"/>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a:solidFill>
                            <a:srgbClr val="000000"/>
                          </a:solidFill>
                          <a:latin typeface="Canva Sans"/>
                          <a:ea typeface="Canva Sans"/>
                          <a:cs typeface="Canva Sans"/>
                          <a:sym typeface="Canva Sans"/>
                        </a:rPr>
                        <a:t>​</a:t>
                      </a:r>
                      <a:endParaRPr lang="en-US" sz="110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tc>
                  <a:txBody>
                    <a:bodyPr/>
                    <a:lstStyle/>
                    <a:p>
                      <a:pPr algn="l">
                        <a:lnSpc>
                          <a:spcPts val="984"/>
                        </a:lnSpc>
                        <a:defRPr/>
                      </a:pPr>
                      <a:r>
                        <a:rPr lang="en-US" sz="702" dirty="0">
                          <a:solidFill>
                            <a:srgbClr val="000000"/>
                          </a:solidFill>
                          <a:latin typeface="Canva Sans"/>
                          <a:ea typeface="Canva Sans"/>
                          <a:cs typeface="Canva Sans"/>
                          <a:sym typeface="Canva Sans"/>
                        </a:rPr>
                        <a:t>​</a:t>
                      </a:r>
                      <a:endParaRPr lang="en-US" sz="1100" dirty="0"/>
                    </a:p>
                  </a:txBody>
                  <a:tcPr marL="38100" marR="38100" marT="38100" marB="38100" anchor="ctr">
                    <a:lnL w="7439" cap="flat" cmpd="sng" algn="ctr">
                      <a:solidFill>
                        <a:srgbClr val="000000"/>
                      </a:solidFill>
                      <a:prstDash val="solid"/>
                      <a:round/>
                      <a:headEnd type="none" w="med" len="med"/>
                      <a:tailEnd type="none" w="med" len="med"/>
                    </a:lnL>
                    <a:lnR w="7439" cap="flat" cmpd="sng" algn="ctr">
                      <a:solidFill>
                        <a:srgbClr val="000000"/>
                      </a:solidFill>
                      <a:prstDash val="solid"/>
                      <a:round/>
                      <a:headEnd type="none" w="med" len="med"/>
                      <a:tailEnd type="none" w="med" len="med"/>
                    </a:lnR>
                    <a:lnT w="7439" cap="flat" cmpd="sng" algn="ctr">
                      <a:solidFill>
                        <a:srgbClr val="000000"/>
                      </a:solidFill>
                      <a:prstDash val="solid"/>
                      <a:round/>
                      <a:headEnd type="none" w="med" len="med"/>
                      <a:tailEnd type="none" w="med" len="med"/>
                    </a:lnT>
                    <a:lnB w="7439"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2"/>
                  </a:ext>
                </a:extLst>
              </a:tr>
            </a:tbl>
          </a:graphicData>
        </a:graphic>
      </p:graphicFrame>
      <p:sp>
        <p:nvSpPr>
          <p:cNvPr id="5" name="TextBox 5"/>
          <p:cNvSpPr txBox="1"/>
          <p:nvPr/>
        </p:nvSpPr>
        <p:spPr>
          <a:xfrm>
            <a:off x="533400" y="140970"/>
            <a:ext cx="10997132" cy="811530"/>
          </a:xfrm>
          <a:prstGeom prst="rect">
            <a:avLst/>
          </a:prstGeom>
        </p:spPr>
        <p:txBody>
          <a:bodyPr lIns="0" tIns="0" rIns="0" bIns="0" rtlCol="0" anchor="t">
            <a:spAutoFit/>
          </a:bodyPr>
          <a:lstStyle/>
          <a:p>
            <a:pPr algn="l">
              <a:lnSpc>
                <a:spcPts val="6719"/>
              </a:lnSpc>
            </a:pPr>
            <a:r>
              <a:rPr lang="en-US" sz="4400" b="1" dirty="0">
                <a:solidFill>
                  <a:srgbClr val="28538D"/>
                </a:solidFill>
                <a:latin typeface="Canva Sans Bold"/>
                <a:ea typeface="Canva Sans Bold"/>
                <a:cs typeface="Canva Sans Bold"/>
                <a:sym typeface="Canva Sans Bold"/>
              </a:rPr>
              <a:t>sample timetable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7525" y="510918"/>
            <a:ext cx="15859956" cy="9265165"/>
          </a:xfrm>
          <a:custGeom>
            <a:avLst/>
            <a:gdLst/>
            <a:ahLst/>
            <a:cxnLst/>
            <a:rect l="l" t="t" r="r" b="b"/>
            <a:pathLst>
              <a:path w="15859956" h="9265165">
                <a:moveTo>
                  <a:pt x="0" y="0"/>
                </a:moveTo>
                <a:lnTo>
                  <a:pt x="15859956" y="0"/>
                </a:lnTo>
                <a:lnTo>
                  <a:pt x="15859956" y="9265164"/>
                </a:lnTo>
                <a:lnTo>
                  <a:pt x="0" y="9265164"/>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1829110"/>
            <a:ext cx="15521664" cy="7281545"/>
          </a:xfrm>
          <a:prstGeom prst="rect">
            <a:avLst/>
          </a:prstGeom>
        </p:spPr>
        <p:txBody>
          <a:bodyPr lIns="0" tIns="0" rIns="0" bIns="0" rtlCol="0" anchor="t">
            <a:spAutoFit/>
          </a:bodyPr>
          <a:lstStyle/>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Please download a copy of this presentation onto your own computer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Feel to free to edit and adapt these resources to suit your mentoring style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You do not have to (and should not!) use all the activities in this pack, choose the resources that you think will work best for you and your mentee</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If using for an online session, screen share and complete the activities together</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The times given are an estimate - you may find they take less or more time, depending on you and your mentee. </a:t>
            </a:r>
          </a:p>
          <a:p>
            <a:pPr algn="l">
              <a:lnSpc>
                <a:spcPts val="4480"/>
              </a:lnSpc>
            </a:pPr>
            <a:endParaRPr lang="en-US" sz="3200" i="1">
              <a:solidFill>
                <a:srgbClr val="28538D"/>
              </a:solidFill>
              <a:latin typeface="Canva Sans Italics"/>
              <a:ea typeface="Canva Sans Italics"/>
              <a:cs typeface="Canva Sans Italics"/>
              <a:sym typeface="Canva Sans Italics"/>
            </a:endParaRPr>
          </a:p>
        </p:txBody>
      </p:sp>
      <p:sp>
        <p:nvSpPr>
          <p:cNvPr id="5" name="TextBox 5"/>
          <p:cNvSpPr txBox="1"/>
          <p:nvPr/>
        </p:nvSpPr>
        <p:spPr>
          <a:xfrm>
            <a:off x="1028700"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Using the Mentor Toolkit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499075" y="401959"/>
            <a:ext cx="2029167" cy="1253482"/>
          </a:xfrm>
          <a:custGeom>
            <a:avLst/>
            <a:gdLst/>
            <a:ahLst/>
            <a:cxnLst/>
            <a:rect l="l" t="t" r="r" b="b"/>
            <a:pathLst>
              <a:path w="2029167" h="1253482">
                <a:moveTo>
                  <a:pt x="0" y="0"/>
                </a:moveTo>
                <a:lnTo>
                  <a:pt x="2029166" y="0"/>
                </a:lnTo>
                <a:lnTo>
                  <a:pt x="2029166" y="1253482"/>
                </a:lnTo>
                <a:lnTo>
                  <a:pt x="0" y="1253482"/>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653463" y="580073"/>
            <a:ext cx="10997132" cy="811530"/>
          </a:xfrm>
          <a:prstGeom prst="rect">
            <a:avLst/>
          </a:prstGeom>
        </p:spPr>
        <p:txBody>
          <a:bodyPr lIns="0" tIns="0" rIns="0" bIns="0" rtlCol="0" anchor="t">
            <a:spAutoFit/>
          </a:bodyPr>
          <a:lstStyle/>
          <a:p>
            <a:pPr algn="l">
              <a:lnSpc>
                <a:spcPts val="6719"/>
              </a:lnSpc>
            </a:pPr>
            <a:r>
              <a:rPr lang="en-US" sz="4800" b="1">
                <a:solidFill>
                  <a:srgbClr val="28538D"/>
                </a:solidFill>
                <a:latin typeface="Canva Sans Bold"/>
                <a:ea typeface="Canva Sans Bold"/>
                <a:cs typeface="Canva Sans Bold"/>
                <a:sym typeface="Canva Sans Bold"/>
              </a:rPr>
              <a:t>Tips for revision</a:t>
            </a:r>
          </a:p>
        </p:txBody>
      </p:sp>
      <p:sp>
        <p:nvSpPr>
          <p:cNvPr id="5" name="TextBox 5"/>
          <p:cNvSpPr txBox="1"/>
          <p:nvPr/>
        </p:nvSpPr>
        <p:spPr>
          <a:xfrm>
            <a:off x="653463" y="1579218"/>
            <a:ext cx="15591253" cy="8910955"/>
          </a:xfrm>
          <a:prstGeom prst="rect">
            <a:avLst/>
          </a:prstGeom>
        </p:spPr>
        <p:txBody>
          <a:bodyPr lIns="0" tIns="0" rIns="0" bIns="0" rtlCol="0" anchor="t">
            <a:spAutoFit/>
          </a:bodyPr>
          <a:lstStyle/>
          <a:p>
            <a:pPr algn="l">
              <a:lnSpc>
                <a:spcPts val="3360"/>
              </a:lnSpc>
            </a:pPr>
            <a:r>
              <a:rPr lang="en-US" sz="2400">
                <a:solidFill>
                  <a:srgbClr val="28538D"/>
                </a:solidFill>
                <a:latin typeface="Canva Sans"/>
                <a:ea typeface="Canva Sans"/>
                <a:cs typeface="Canva Sans"/>
                <a:sym typeface="Canva Sans"/>
              </a:rPr>
              <a:t>There are a lot of excellent resources online to help young people with revision, one of the best being BBC Bitesize. There are many well thought out tips and advice videos on this website, and you may find it useful to share this page with your mentee, and go through relevant articles together ​</a:t>
            </a:r>
          </a:p>
          <a:p>
            <a:pPr algn="l">
              <a:lnSpc>
                <a:spcPts val="3360"/>
              </a:lnSpc>
            </a:pPr>
            <a:r>
              <a:rPr lang="en-US" sz="2400" u="sng">
                <a:solidFill>
                  <a:srgbClr val="28538D"/>
                </a:solidFill>
                <a:latin typeface="Canva Sans"/>
                <a:ea typeface="Canva Sans"/>
                <a:cs typeface="Canva Sans"/>
                <a:sym typeface="Canva Sans"/>
                <a:hlinkClick r:id="rId5" tooltip="https://www.bbc.co.uk/bitesize/groups/cd5exmm663et"/>
              </a:rPr>
              <a:t>https://www.bbc.co.uk/bitesize/groups/cd5exmm663et</a:t>
            </a:r>
            <a:r>
              <a:rPr lang="en-US" sz="2400">
                <a:solidFill>
                  <a:srgbClr val="28538D"/>
                </a:solidFill>
                <a:latin typeface="Canva Sans"/>
                <a:ea typeface="Canva Sans"/>
                <a:cs typeface="Canva Sans"/>
                <a:sym typeface="Canva Sans"/>
              </a:rPr>
              <a:t>​</a:t>
            </a:r>
          </a:p>
          <a:p>
            <a:pPr algn="l">
              <a:lnSpc>
                <a:spcPts val="3360"/>
              </a:lnSpc>
            </a:pPr>
            <a:r>
              <a:rPr lang="en-US" sz="2400">
                <a:solidFill>
                  <a:srgbClr val="28538D"/>
                </a:solidFill>
                <a:latin typeface="Canva Sans"/>
                <a:ea typeface="Canva Sans"/>
                <a:cs typeface="Canva Sans"/>
                <a:sym typeface="Canva Sans"/>
              </a:rPr>
              <a:t>​</a:t>
            </a:r>
          </a:p>
          <a:p>
            <a:pPr algn="l">
              <a:lnSpc>
                <a:spcPts val="3360"/>
              </a:lnSpc>
            </a:pPr>
            <a:r>
              <a:rPr lang="en-US" sz="2400" b="1">
                <a:solidFill>
                  <a:srgbClr val="28538D"/>
                </a:solidFill>
                <a:latin typeface="Canva Sans Bold"/>
                <a:ea typeface="Canva Sans Bold"/>
                <a:cs typeface="Canva Sans Bold"/>
                <a:sym typeface="Canva Sans Bold"/>
              </a:rPr>
              <a:t>Here are some of our top tips: </a:t>
            </a:r>
            <a:r>
              <a:rPr lang="en-US" sz="2400">
                <a:solidFill>
                  <a:srgbClr val="28538D"/>
                </a:solidFill>
                <a:latin typeface="Canva Sans"/>
                <a:ea typeface="Canva Sans"/>
                <a:cs typeface="Canva Sans"/>
                <a:sym typeface="Canva Sans"/>
              </a:rPr>
              <a:t>​</a:t>
            </a:r>
          </a:p>
          <a:p>
            <a:pPr marL="518162" lvl="1" indent="-259081" algn="l">
              <a:lnSpc>
                <a:spcPts val="3360"/>
              </a:lnSpc>
              <a:buAutoNum type="arabicPeriod"/>
            </a:pPr>
            <a:r>
              <a:rPr lang="en-US" sz="2400" b="1">
                <a:solidFill>
                  <a:srgbClr val="28538D"/>
                </a:solidFill>
                <a:latin typeface="Canva Sans Bold"/>
                <a:ea typeface="Canva Sans Bold"/>
                <a:cs typeface="Canva Sans Bold"/>
                <a:sym typeface="Canva Sans Bold"/>
              </a:rPr>
              <a:t>Personalise your revision techniques – </a:t>
            </a:r>
            <a:r>
              <a:rPr lang="en-US" sz="2400">
                <a:solidFill>
                  <a:srgbClr val="28538D"/>
                </a:solidFill>
                <a:latin typeface="Canva Sans"/>
                <a:ea typeface="Canva Sans"/>
                <a:cs typeface="Canva Sans"/>
                <a:sym typeface="Canva Sans"/>
              </a:rPr>
              <a:t>Everyone learns differently, and there are many ways to study. Try lots of methods to find what works best for you. ​</a:t>
            </a:r>
          </a:p>
          <a:p>
            <a:pPr marL="518162" lvl="1" indent="-259081" algn="l">
              <a:lnSpc>
                <a:spcPts val="3360"/>
              </a:lnSpc>
              <a:buAutoNum type="arabicPeriod"/>
            </a:pPr>
            <a:r>
              <a:rPr lang="en-US" sz="2400" b="1">
                <a:solidFill>
                  <a:srgbClr val="28538D"/>
                </a:solidFill>
                <a:latin typeface="Canva Sans Bold"/>
                <a:ea typeface="Canva Sans Bold"/>
                <a:cs typeface="Canva Sans Bold"/>
                <a:sym typeface="Canva Sans Bold"/>
              </a:rPr>
              <a:t>Find the right space </a:t>
            </a:r>
            <a:r>
              <a:rPr lang="en-US" sz="2400">
                <a:solidFill>
                  <a:srgbClr val="28538D"/>
                </a:solidFill>
                <a:latin typeface="Canva Sans"/>
                <a:ea typeface="Canva Sans"/>
                <a:cs typeface="Canva Sans"/>
                <a:sym typeface="Canva Sans"/>
              </a:rPr>
              <a:t>– Environment is so important for effective studying. If your home is too noisy, try a library. Work near a window for natural light and fresh air circulation. Organise your notes neatly and ensure you have water, snacks, and anything else to avoid interrupting your study flow. Avoid busy areas where noise can break your concentration.​</a:t>
            </a:r>
          </a:p>
          <a:p>
            <a:pPr marL="518162" lvl="1" indent="-259081" algn="l">
              <a:lnSpc>
                <a:spcPts val="3360"/>
              </a:lnSpc>
              <a:buAutoNum type="arabicPeriod"/>
            </a:pPr>
            <a:r>
              <a:rPr lang="en-US" sz="2400" b="1">
                <a:solidFill>
                  <a:srgbClr val="28538D"/>
                </a:solidFill>
                <a:latin typeface="Canva Sans Bold"/>
                <a:ea typeface="Canva Sans Bold"/>
                <a:cs typeface="Canva Sans Bold"/>
                <a:sym typeface="Canva Sans Bold"/>
              </a:rPr>
              <a:t>Work with music </a:t>
            </a:r>
            <a:r>
              <a:rPr lang="en-US" sz="2400">
                <a:solidFill>
                  <a:srgbClr val="28538D"/>
                </a:solidFill>
                <a:latin typeface="Canva Sans"/>
                <a:ea typeface="Canva Sans"/>
                <a:cs typeface="Canva Sans"/>
                <a:sym typeface="Canva Sans"/>
              </a:rPr>
              <a:t>– Music can improve your mood, help to motivate and relax, and increase your concentration. Studies also suggest it can improve your memory as well. However, be sure to select the proper music for this – perhaps heavy metal isn’t the best choice! ​</a:t>
            </a:r>
          </a:p>
          <a:p>
            <a:pPr marL="518162" lvl="1" indent="-259081" algn="l">
              <a:lnSpc>
                <a:spcPts val="3360"/>
              </a:lnSpc>
              <a:buAutoNum type="arabicPeriod"/>
            </a:pPr>
            <a:r>
              <a:rPr lang="en-US" sz="2400" b="1">
                <a:solidFill>
                  <a:srgbClr val="28538D"/>
                </a:solidFill>
                <a:latin typeface="Canva Sans Bold"/>
                <a:ea typeface="Canva Sans Bold"/>
                <a:cs typeface="Canva Sans Bold"/>
                <a:sym typeface="Canva Sans Bold"/>
              </a:rPr>
              <a:t>Don’t forget about your wellbeing </a:t>
            </a:r>
            <a:r>
              <a:rPr lang="en-US" sz="2400">
                <a:solidFill>
                  <a:srgbClr val="28538D"/>
                </a:solidFill>
                <a:latin typeface="Canva Sans"/>
                <a:ea typeface="Canva Sans"/>
                <a:cs typeface="Canva Sans"/>
                <a:sym typeface="Canva Sans"/>
              </a:rPr>
              <a:t>- Exam stress can really impact your mental health. Try to avoid energy drinks and aim for 8 hours of sleep per night. Exercise like yoga or walking to destress. Remember to schedule regular breaks, and don’t revise past a set time so you can unwind before bed.​</a:t>
            </a:r>
          </a:p>
          <a:p>
            <a:pPr marL="518162" lvl="1" indent="-259081" algn="l">
              <a:lnSpc>
                <a:spcPts val="3360"/>
              </a:lnSpc>
              <a:buAutoNum type="arabicPeriod"/>
            </a:pPr>
            <a:r>
              <a:rPr lang="en-US" sz="2400" b="1">
                <a:solidFill>
                  <a:srgbClr val="28538D"/>
                </a:solidFill>
                <a:latin typeface="Canva Sans Bold"/>
                <a:ea typeface="Canva Sans Bold"/>
                <a:cs typeface="Canva Sans Bold"/>
                <a:sym typeface="Canva Sans Bold"/>
              </a:rPr>
              <a:t>Studying with friends </a:t>
            </a:r>
            <a:r>
              <a:rPr lang="en-US" sz="2400">
                <a:solidFill>
                  <a:srgbClr val="28538D"/>
                </a:solidFill>
                <a:latin typeface="Canva Sans"/>
                <a:ea typeface="Canva Sans"/>
                <a:cs typeface="Canva Sans"/>
                <a:sym typeface="Canva Sans"/>
              </a:rPr>
              <a:t>- Group study can inspire you to work harder, as you can teach and test each other. But set ground rules like putting phones away to maintain concentration. </a:t>
            </a:r>
          </a:p>
          <a:p>
            <a:pPr algn="l">
              <a:lnSpc>
                <a:spcPts val="4480"/>
              </a:lnSpc>
              <a:spcBef>
                <a:spcPct val="0"/>
              </a:spcBef>
            </a:pPr>
            <a:endParaRPr lang="en-US" sz="2400">
              <a:solidFill>
                <a:srgbClr val="28538D"/>
              </a:solidFill>
              <a:latin typeface="Canva Sans"/>
              <a:ea typeface="Canva Sans"/>
              <a:cs typeface="Canva Sans"/>
              <a:sym typeface="Canv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0565755" y="2626269"/>
            <a:ext cx="6693545" cy="5034461"/>
          </a:xfrm>
          <a:custGeom>
            <a:avLst/>
            <a:gdLst/>
            <a:ahLst/>
            <a:cxnLst/>
            <a:rect l="l" t="t" r="r" b="b"/>
            <a:pathLst>
              <a:path w="6693545" h="5034461">
                <a:moveTo>
                  <a:pt x="0" y="0"/>
                </a:moveTo>
                <a:lnTo>
                  <a:pt x="6693545" y="0"/>
                </a:lnTo>
                <a:lnTo>
                  <a:pt x="6693545" y="5034462"/>
                </a:lnTo>
                <a:lnTo>
                  <a:pt x="0" y="5034462"/>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762724" y="580073"/>
            <a:ext cx="12543544" cy="811530"/>
          </a:xfrm>
          <a:prstGeom prst="rect">
            <a:avLst/>
          </a:prstGeom>
        </p:spPr>
        <p:txBody>
          <a:bodyPr lIns="0" tIns="0" rIns="0" bIns="0" rtlCol="0" anchor="t">
            <a:spAutoFit/>
          </a:bodyPr>
          <a:lstStyle/>
          <a:p>
            <a:pPr algn="l">
              <a:lnSpc>
                <a:spcPts val="6719"/>
              </a:lnSpc>
            </a:pPr>
            <a:r>
              <a:rPr lang="en-US" sz="4800" b="1">
                <a:solidFill>
                  <a:srgbClr val="28538D"/>
                </a:solidFill>
                <a:latin typeface="Canva Sans Bold"/>
                <a:ea typeface="Canva Sans Bold"/>
                <a:cs typeface="Canva Sans Bold"/>
                <a:sym typeface="Canva Sans Bold"/>
              </a:rPr>
              <a:t>Differing learning styles or ‘Dual Coding’? </a:t>
            </a:r>
          </a:p>
        </p:txBody>
      </p:sp>
      <p:sp>
        <p:nvSpPr>
          <p:cNvPr id="6" name="TextBox 6"/>
          <p:cNvSpPr txBox="1"/>
          <p:nvPr/>
        </p:nvSpPr>
        <p:spPr>
          <a:xfrm>
            <a:off x="762724" y="1829110"/>
            <a:ext cx="9773047" cy="8220710"/>
          </a:xfrm>
          <a:prstGeom prst="rect">
            <a:avLst/>
          </a:prstGeom>
        </p:spPr>
        <p:txBody>
          <a:bodyPr lIns="0" tIns="0" rIns="0" bIns="0" rtlCol="0" anchor="t">
            <a:spAutoFit/>
          </a:bodyPr>
          <a:lstStyle/>
          <a:p>
            <a:pPr algn="l">
              <a:lnSpc>
                <a:spcPts val="3640"/>
              </a:lnSpc>
            </a:pPr>
            <a:r>
              <a:rPr lang="en-US" sz="2600">
                <a:solidFill>
                  <a:srgbClr val="28538D"/>
                </a:solidFill>
                <a:latin typeface="Canva Sans"/>
                <a:ea typeface="Canva Sans"/>
                <a:cs typeface="Canva Sans"/>
                <a:sym typeface="Canva Sans"/>
              </a:rPr>
              <a:t>You may have heard about different learning styles before. They are intended to identify how different people learn best. The four most common types of learners are: </a:t>
            </a:r>
            <a:r>
              <a:rPr lang="en-US" sz="2600" b="1">
                <a:solidFill>
                  <a:srgbClr val="28538D"/>
                </a:solidFill>
                <a:latin typeface="Canva Sans Bold"/>
                <a:ea typeface="Canva Sans Bold"/>
                <a:cs typeface="Canva Sans Bold"/>
                <a:sym typeface="Canva Sans Bold"/>
              </a:rPr>
              <a:t>visual, auditory, reading/writing, and kinaesthetic.​</a:t>
            </a:r>
          </a:p>
          <a:p>
            <a:pPr algn="l">
              <a:lnSpc>
                <a:spcPts val="3640"/>
              </a:lnSpc>
            </a:pPr>
            <a:r>
              <a:rPr lang="en-US" sz="2600">
                <a:solidFill>
                  <a:srgbClr val="28538D"/>
                </a:solidFill>
                <a:latin typeface="Canva Sans"/>
                <a:ea typeface="Canva Sans"/>
                <a:cs typeface="Canva Sans"/>
                <a:sym typeface="Canva Sans"/>
              </a:rPr>
              <a:t>Some say it can be useful to identify which one you are, to help you decide which revision techniques to use. ​</a:t>
            </a:r>
          </a:p>
          <a:p>
            <a:pPr algn="l">
              <a:lnSpc>
                <a:spcPts val="3640"/>
              </a:lnSpc>
            </a:pPr>
            <a:r>
              <a:rPr lang="en-US" sz="2600">
                <a:solidFill>
                  <a:srgbClr val="28538D"/>
                </a:solidFill>
                <a:latin typeface="Canva Sans"/>
                <a:ea typeface="Canva Sans"/>
                <a:cs typeface="Canva Sans"/>
                <a:sym typeface="Canva Sans"/>
              </a:rPr>
              <a:t>​</a:t>
            </a:r>
          </a:p>
          <a:p>
            <a:pPr algn="l">
              <a:lnSpc>
                <a:spcPts val="3640"/>
              </a:lnSpc>
            </a:pPr>
            <a:r>
              <a:rPr lang="en-US" sz="2600">
                <a:solidFill>
                  <a:srgbClr val="28538D"/>
                </a:solidFill>
                <a:latin typeface="Canva Sans"/>
                <a:ea typeface="Canva Sans"/>
                <a:cs typeface="Canva Sans"/>
                <a:sym typeface="Canva Sans"/>
              </a:rPr>
              <a:t>However, new research actually suggests that identifying your learning style is NOT as helpful as we might think , and that the</a:t>
            </a:r>
            <a:r>
              <a:rPr lang="en-US" sz="2600" b="1">
                <a:solidFill>
                  <a:srgbClr val="28538D"/>
                </a:solidFill>
                <a:latin typeface="Canva Sans Bold"/>
                <a:ea typeface="Canva Sans Bold"/>
                <a:cs typeface="Canva Sans Bold"/>
                <a:sym typeface="Canva Sans Bold"/>
              </a:rPr>
              <a:t> most effective way to learn is use a variety of methods. </a:t>
            </a:r>
            <a:r>
              <a:rPr lang="en-US" sz="2600">
                <a:solidFill>
                  <a:srgbClr val="28538D"/>
                </a:solidFill>
                <a:latin typeface="Canva Sans"/>
                <a:ea typeface="Canva Sans"/>
                <a:cs typeface="Canva Sans"/>
                <a:sym typeface="Canva Sans"/>
              </a:rPr>
              <a:t>This is called </a:t>
            </a:r>
            <a:r>
              <a:rPr lang="en-US" sz="2600" b="1" i="1" u="sng">
                <a:solidFill>
                  <a:srgbClr val="28538D"/>
                </a:solidFill>
                <a:latin typeface="Canva Sans Bold Italics"/>
                <a:ea typeface="Canva Sans Bold Italics"/>
                <a:cs typeface="Canva Sans Bold Italics"/>
                <a:sym typeface="Canva Sans Bold Italics"/>
              </a:rPr>
              <a:t>dual coding.</a:t>
            </a:r>
            <a:r>
              <a:rPr lang="en-US" sz="2600">
                <a:solidFill>
                  <a:srgbClr val="28538D"/>
                </a:solidFill>
                <a:latin typeface="Canva Sans"/>
                <a:ea typeface="Canva Sans"/>
                <a:cs typeface="Canva Sans"/>
                <a:sym typeface="Canva Sans"/>
              </a:rPr>
              <a:t> ​</a:t>
            </a:r>
          </a:p>
          <a:p>
            <a:pPr algn="l">
              <a:lnSpc>
                <a:spcPts val="3640"/>
              </a:lnSpc>
            </a:pPr>
            <a:r>
              <a:rPr lang="en-US" sz="2600">
                <a:solidFill>
                  <a:srgbClr val="28538D"/>
                </a:solidFill>
                <a:latin typeface="Canva Sans"/>
                <a:ea typeface="Canva Sans"/>
                <a:cs typeface="Canva Sans"/>
                <a:sym typeface="Canva Sans"/>
              </a:rPr>
              <a:t>​</a:t>
            </a:r>
          </a:p>
          <a:p>
            <a:pPr algn="l">
              <a:lnSpc>
                <a:spcPts val="3640"/>
              </a:lnSpc>
            </a:pPr>
            <a:r>
              <a:rPr lang="en-US" sz="2600">
                <a:solidFill>
                  <a:srgbClr val="28538D"/>
                </a:solidFill>
                <a:latin typeface="Canva Sans"/>
                <a:ea typeface="Canva Sans"/>
                <a:cs typeface="Canva Sans"/>
                <a:sym typeface="Canva Sans"/>
              </a:rPr>
              <a:t>Learn more about dual coding here: ​</a:t>
            </a:r>
          </a:p>
          <a:p>
            <a:pPr algn="l">
              <a:lnSpc>
                <a:spcPts val="3640"/>
              </a:lnSpc>
            </a:pPr>
            <a:r>
              <a:rPr lang="en-US" sz="2600" u="sng">
                <a:solidFill>
                  <a:srgbClr val="28538D"/>
                </a:solidFill>
                <a:latin typeface="Canva Sans"/>
                <a:ea typeface="Canva Sans"/>
                <a:cs typeface="Canva Sans"/>
                <a:sym typeface="Canva Sans"/>
                <a:hlinkClick r:id="rId6" tooltip="https://www.bbc.co.uk/bitesize/articles/z8vhfdm"/>
              </a:rPr>
              <a:t>https://www.bbc.co.uk/bitesize/articles/z8vhfdm</a:t>
            </a:r>
            <a:r>
              <a:rPr lang="en-US" sz="2600">
                <a:solidFill>
                  <a:srgbClr val="28538D"/>
                </a:solidFill>
                <a:latin typeface="Canva Sans"/>
                <a:ea typeface="Canva Sans"/>
                <a:cs typeface="Canva Sans"/>
                <a:sym typeface="Canva Sans"/>
              </a:rPr>
              <a:t>​</a:t>
            </a:r>
          </a:p>
          <a:p>
            <a:pPr algn="l">
              <a:lnSpc>
                <a:spcPts val="3640"/>
              </a:lnSpc>
            </a:pPr>
            <a:r>
              <a:rPr lang="en-US" sz="2600">
                <a:solidFill>
                  <a:srgbClr val="28538D"/>
                </a:solidFill>
                <a:latin typeface="Canva Sans"/>
                <a:ea typeface="Canva Sans"/>
                <a:cs typeface="Canva Sans"/>
                <a:sym typeface="Canva Sans"/>
              </a:rPr>
              <a:t>​</a:t>
            </a:r>
          </a:p>
          <a:p>
            <a:pPr algn="l">
              <a:lnSpc>
                <a:spcPts val="3640"/>
              </a:lnSpc>
            </a:pPr>
            <a:r>
              <a:rPr lang="en-US" sz="2600" b="1">
                <a:solidFill>
                  <a:srgbClr val="C74A25"/>
                </a:solidFill>
                <a:latin typeface="Canva Sans Bold"/>
                <a:ea typeface="Canva Sans Bold"/>
                <a:cs typeface="Canva Sans Bold"/>
                <a:sym typeface="Canva Sans Bold"/>
              </a:rPr>
              <a:t>Instructions – share the webpage above, play the video about ‘dual coding’ and discuss the information together</a:t>
            </a:r>
          </a:p>
          <a:p>
            <a:pPr algn="l">
              <a:lnSpc>
                <a:spcPts val="3640"/>
              </a:lnSpc>
              <a:spcBef>
                <a:spcPct val="0"/>
              </a:spcBef>
            </a:pPr>
            <a:endParaRPr lang="en-US" sz="2600" b="1">
              <a:solidFill>
                <a:srgbClr val="C74A25"/>
              </a:solidFill>
              <a:latin typeface="Canva Sans Bold"/>
              <a:ea typeface="Canva Sans Bold"/>
              <a:cs typeface="Canva Sans Bold"/>
              <a:sym typeface="Canva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4501921" y="372192"/>
            <a:ext cx="9735847" cy="9542616"/>
          </a:xfrm>
          <a:custGeom>
            <a:avLst/>
            <a:gdLst/>
            <a:ahLst/>
            <a:cxnLst/>
            <a:rect l="l" t="t" r="r" b="b"/>
            <a:pathLst>
              <a:path w="9735847" h="9542616">
                <a:moveTo>
                  <a:pt x="0" y="0"/>
                </a:moveTo>
                <a:lnTo>
                  <a:pt x="9735846" y="0"/>
                </a:lnTo>
                <a:lnTo>
                  <a:pt x="9735846" y="9542616"/>
                </a:lnTo>
                <a:lnTo>
                  <a:pt x="0" y="9542616"/>
                </a:lnTo>
                <a:lnTo>
                  <a:pt x="0" y="0"/>
                </a:lnTo>
                <a:close/>
              </a:path>
            </a:pathLst>
          </a:custGeom>
          <a:blipFill>
            <a:blip r:embed="rId5"/>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447989"/>
            <a:ext cx="10997132" cy="811530"/>
          </a:xfrm>
          <a:prstGeom prst="rect">
            <a:avLst/>
          </a:prstGeom>
        </p:spPr>
        <p:txBody>
          <a:bodyPr lIns="0" tIns="0" rIns="0" bIns="0" rtlCol="0" anchor="t">
            <a:spAutoFit/>
          </a:bodyPr>
          <a:lstStyle/>
          <a:p>
            <a:pPr algn="l">
              <a:lnSpc>
                <a:spcPts val="6720"/>
              </a:lnSpc>
            </a:pPr>
            <a:r>
              <a:rPr lang="en-US" sz="4800" b="1">
                <a:solidFill>
                  <a:srgbClr val="28538D"/>
                </a:solidFill>
                <a:latin typeface="Canva Sans Bold"/>
                <a:ea typeface="Canva Sans Bold"/>
                <a:cs typeface="Canva Sans Bold"/>
                <a:sym typeface="Canva Sans Bold"/>
              </a:rPr>
              <a:t>Revision techniques</a:t>
            </a:r>
          </a:p>
        </p:txBody>
      </p:sp>
      <p:sp>
        <p:nvSpPr>
          <p:cNvPr id="5" name="TextBox 5"/>
          <p:cNvSpPr txBox="1"/>
          <p:nvPr/>
        </p:nvSpPr>
        <p:spPr>
          <a:xfrm>
            <a:off x="1028700" y="1511935"/>
            <a:ext cx="15516485" cy="8775065"/>
          </a:xfrm>
          <a:prstGeom prst="rect">
            <a:avLst/>
          </a:prstGeom>
        </p:spPr>
        <p:txBody>
          <a:bodyPr lIns="0" tIns="0" rIns="0" bIns="0" rtlCol="0" anchor="t">
            <a:spAutoFit/>
          </a:bodyPr>
          <a:lstStyle/>
          <a:p>
            <a:pPr algn="l">
              <a:lnSpc>
                <a:spcPts val="3640"/>
              </a:lnSpc>
            </a:pPr>
            <a:r>
              <a:rPr lang="en-US" sz="2600">
                <a:solidFill>
                  <a:srgbClr val="28538D"/>
                </a:solidFill>
                <a:latin typeface="Canva Sans"/>
                <a:ea typeface="Canva Sans"/>
                <a:cs typeface="Canva Sans"/>
                <a:sym typeface="Canva Sans"/>
              </a:rPr>
              <a:t>There are many techniques for studying and memorising information. Everyone is different, and you may find some more useful than others. However, research suggests that </a:t>
            </a:r>
            <a:r>
              <a:rPr lang="en-US" sz="2600" b="1">
                <a:solidFill>
                  <a:srgbClr val="28538D"/>
                </a:solidFill>
                <a:latin typeface="Canva Sans Bold"/>
                <a:ea typeface="Canva Sans Bold"/>
                <a:cs typeface="Canva Sans Bold"/>
                <a:sym typeface="Canva Sans Bold"/>
              </a:rPr>
              <a:t>the most effective way to revise is multi modal or ‘dual coding’ </a:t>
            </a:r>
            <a:r>
              <a:rPr lang="en-US" sz="2600">
                <a:solidFill>
                  <a:srgbClr val="28538D"/>
                </a:solidFill>
                <a:latin typeface="Canva Sans"/>
                <a:ea typeface="Canva Sans"/>
                <a:cs typeface="Canva Sans"/>
                <a:sym typeface="Canva Sans"/>
              </a:rPr>
              <a:t>– these means using </a:t>
            </a:r>
            <a:r>
              <a:rPr lang="en-US" sz="2600" b="1">
                <a:solidFill>
                  <a:srgbClr val="28538D"/>
                </a:solidFill>
                <a:latin typeface="Canva Sans Bold"/>
                <a:ea typeface="Canva Sans Bold"/>
                <a:cs typeface="Canva Sans Bold"/>
                <a:sym typeface="Canva Sans Bold"/>
              </a:rPr>
              <a:t>multiple different techniques</a:t>
            </a:r>
            <a:r>
              <a:rPr lang="en-US" sz="2600">
                <a:solidFill>
                  <a:srgbClr val="28538D"/>
                </a:solidFill>
                <a:latin typeface="Canva Sans"/>
                <a:ea typeface="Canva Sans"/>
                <a:cs typeface="Canva Sans"/>
                <a:sym typeface="Canva Sans"/>
              </a:rPr>
              <a:t> for the same information, so that you process the information in different ways. ​</a:t>
            </a:r>
          </a:p>
          <a:p>
            <a:pPr algn="l">
              <a:lnSpc>
                <a:spcPts val="3640"/>
              </a:lnSpc>
            </a:pPr>
            <a:r>
              <a:rPr lang="en-US" sz="2600">
                <a:solidFill>
                  <a:srgbClr val="28538D"/>
                </a:solidFill>
                <a:latin typeface="Canva Sans"/>
                <a:ea typeface="Canva Sans"/>
                <a:cs typeface="Canva Sans"/>
                <a:sym typeface="Canva Sans"/>
              </a:rPr>
              <a:t>Here are recommended techniques that you could try: ​</a:t>
            </a:r>
          </a:p>
          <a:p>
            <a:pPr algn="l">
              <a:lnSpc>
                <a:spcPts val="3640"/>
              </a:lnSpc>
            </a:pPr>
            <a:r>
              <a:rPr lang="en-US" sz="2600">
                <a:solidFill>
                  <a:srgbClr val="28538D"/>
                </a:solidFill>
                <a:latin typeface="Canva Sans"/>
                <a:ea typeface="Canva Sans"/>
                <a:cs typeface="Canva Sans"/>
                <a:sym typeface="Canva Sans"/>
              </a:rPr>
              <a:t>​</a:t>
            </a:r>
          </a:p>
          <a:p>
            <a:pPr marL="561341" lvl="1" indent="-280670" algn="l">
              <a:lnSpc>
                <a:spcPts val="3640"/>
              </a:lnSpc>
              <a:buAutoNum type="arabicPeriod"/>
            </a:pPr>
            <a:r>
              <a:rPr lang="en-US" sz="2600" b="1">
                <a:solidFill>
                  <a:srgbClr val="28538D"/>
                </a:solidFill>
                <a:latin typeface="Canva Sans Bold"/>
                <a:ea typeface="Canva Sans Bold"/>
                <a:cs typeface="Canva Sans Bold"/>
                <a:sym typeface="Canva Sans Bold"/>
              </a:rPr>
              <a:t>Flashcards​</a:t>
            </a:r>
          </a:p>
          <a:p>
            <a:pPr marL="561341" lvl="1" indent="-280670" algn="l">
              <a:lnSpc>
                <a:spcPts val="3640"/>
              </a:lnSpc>
              <a:buAutoNum type="arabicPeriod"/>
            </a:pPr>
            <a:r>
              <a:rPr lang="en-US" sz="2600" b="1">
                <a:solidFill>
                  <a:srgbClr val="28538D"/>
                </a:solidFill>
                <a:latin typeface="Canva Sans Bold"/>
                <a:ea typeface="Canva Sans Bold"/>
                <a:cs typeface="Canva Sans Bold"/>
                <a:sym typeface="Canva Sans Bold"/>
              </a:rPr>
              <a:t>Youtube tutorials​</a:t>
            </a:r>
          </a:p>
          <a:p>
            <a:pPr marL="561341" lvl="1" indent="-280670" algn="l">
              <a:lnSpc>
                <a:spcPts val="3640"/>
              </a:lnSpc>
              <a:buAutoNum type="arabicPeriod"/>
            </a:pPr>
            <a:r>
              <a:rPr lang="en-US" sz="2600" b="1">
                <a:solidFill>
                  <a:srgbClr val="28538D"/>
                </a:solidFill>
                <a:latin typeface="Canva Sans Bold"/>
                <a:ea typeface="Canva Sans Bold"/>
                <a:cs typeface="Canva Sans Bold"/>
                <a:sym typeface="Canva Sans Bold"/>
              </a:rPr>
              <a:t>The pomodoro technique​</a:t>
            </a:r>
          </a:p>
          <a:p>
            <a:pPr marL="561341" lvl="1" indent="-280670" algn="l">
              <a:lnSpc>
                <a:spcPts val="3640"/>
              </a:lnSpc>
              <a:buAutoNum type="arabicPeriod"/>
            </a:pPr>
            <a:r>
              <a:rPr lang="en-US" sz="2600" b="1">
                <a:solidFill>
                  <a:srgbClr val="28538D"/>
                </a:solidFill>
                <a:latin typeface="Canva Sans Bold"/>
                <a:ea typeface="Canva Sans Bold"/>
                <a:cs typeface="Canva Sans Bold"/>
                <a:sym typeface="Canva Sans Bold"/>
              </a:rPr>
              <a:t>Mind maps​</a:t>
            </a:r>
          </a:p>
          <a:p>
            <a:pPr marL="561341" lvl="1" indent="-280670" algn="l">
              <a:lnSpc>
                <a:spcPts val="3640"/>
              </a:lnSpc>
              <a:buAutoNum type="arabicPeriod"/>
            </a:pPr>
            <a:r>
              <a:rPr lang="en-US" sz="2600" b="1">
                <a:solidFill>
                  <a:srgbClr val="28538D"/>
                </a:solidFill>
                <a:latin typeface="Canva Sans Bold"/>
                <a:ea typeface="Canva Sans Bold"/>
                <a:cs typeface="Canva Sans Bold"/>
                <a:sym typeface="Canva Sans Bold"/>
              </a:rPr>
              <a:t>Past papers​</a:t>
            </a:r>
          </a:p>
          <a:p>
            <a:pPr marL="561341" lvl="1" indent="-280670" algn="l">
              <a:lnSpc>
                <a:spcPts val="3640"/>
              </a:lnSpc>
              <a:buAutoNum type="arabicPeriod"/>
            </a:pPr>
            <a:r>
              <a:rPr lang="en-US" sz="2600" b="1">
                <a:solidFill>
                  <a:srgbClr val="28538D"/>
                </a:solidFill>
                <a:latin typeface="Canva Sans Bold"/>
                <a:ea typeface="Canva Sans Bold"/>
                <a:cs typeface="Canva Sans Bold"/>
                <a:sym typeface="Canva Sans Bold"/>
              </a:rPr>
              <a:t>Teach someone else​</a:t>
            </a:r>
          </a:p>
          <a:p>
            <a:pPr marL="561341" lvl="1" indent="-280670" algn="l">
              <a:lnSpc>
                <a:spcPts val="3640"/>
              </a:lnSpc>
              <a:buAutoNum type="arabicPeriod"/>
            </a:pPr>
            <a:r>
              <a:rPr lang="en-US" sz="2600" b="1">
                <a:solidFill>
                  <a:srgbClr val="28538D"/>
                </a:solidFill>
                <a:latin typeface="Canva Sans Bold"/>
                <a:ea typeface="Canva Sans Bold"/>
                <a:cs typeface="Canva Sans Bold"/>
                <a:sym typeface="Canva Sans Bold"/>
              </a:rPr>
              <a:t>The SQ3R Technique​</a:t>
            </a:r>
          </a:p>
          <a:p>
            <a:pPr algn="l">
              <a:lnSpc>
                <a:spcPts val="3640"/>
              </a:lnSpc>
            </a:pPr>
            <a:endParaRPr lang="en-US" sz="2600" b="1">
              <a:solidFill>
                <a:srgbClr val="28538D"/>
              </a:solidFill>
              <a:latin typeface="Canva Sans Bold"/>
              <a:ea typeface="Canva Sans Bold"/>
              <a:cs typeface="Canva Sans Bold"/>
              <a:sym typeface="Canva Sans Bold"/>
            </a:endParaRPr>
          </a:p>
          <a:p>
            <a:pPr algn="l">
              <a:lnSpc>
                <a:spcPts val="3640"/>
              </a:lnSpc>
            </a:pPr>
            <a:r>
              <a:rPr lang="en-US" sz="2600" b="1">
                <a:solidFill>
                  <a:srgbClr val="28538D"/>
                </a:solidFill>
                <a:latin typeface="Canva Sans Bold"/>
                <a:ea typeface="Canva Sans Bold"/>
                <a:cs typeface="Canva Sans Bold"/>
                <a:sym typeface="Canva Sans Bold"/>
              </a:rPr>
              <a:t>Activity </a:t>
            </a:r>
            <a:r>
              <a:rPr lang="en-US" sz="2600">
                <a:solidFill>
                  <a:srgbClr val="28538D"/>
                </a:solidFill>
                <a:latin typeface="Canva Sans"/>
                <a:ea typeface="Canva Sans"/>
                <a:cs typeface="Canva Sans"/>
                <a:sym typeface="Canva Sans"/>
              </a:rPr>
              <a:t>– go through the details on these techniques together. Discuss which ones might work best. ​</a:t>
            </a:r>
          </a:p>
          <a:p>
            <a:pPr algn="l">
              <a:lnSpc>
                <a:spcPts val="3640"/>
              </a:lnSpc>
            </a:pPr>
            <a:r>
              <a:rPr lang="en-US" sz="2600" i="1">
                <a:solidFill>
                  <a:srgbClr val="C74A25"/>
                </a:solidFill>
                <a:latin typeface="Canva Sans Italics"/>
                <a:ea typeface="Canva Sans Italics"/>
                <a:cs typeface="Canva Sans Italics"/>
                <a:sym typeface="Canva Sans Italics"/>
              </a:rPr>
              <a:t>Tip – Assign your mentee a homework task of trying out a few of these techniques and then ask them to feedback next session on which ones they found effective and why</a:t>
            </a:r>
          </a:p>
          <a:p>
            <a:pPr algn="l">
              <a:lnSpc>
                <a:spcPts val="4480"/>
              </a:lnSpc>
              <a:spcBef>
                <a:spcPct val="0"/>
              </a:spcBef>
            </a:pPr>
            <a:endParaRPr lang="en-US" sz="2600" i="1">
              <a:solidFill>
                <a:srgbClr val="C74A25"/>
              </a:solidFill>
              <a:latin typeface="Canva Sans Italics"/>
              <a:ea typeface="Canva Sans Italics"/>
              <a:cs typeface="Canva Sans Italics"/>
              <a:sym typeface="Canva Sans Itali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774912" y="547052"/>
            <a:ext cx="10997132" cy="811530"/>
          </a:xfrm>
          <a:prstGeom prst="rect">
            <a:avLst/>
          </a:prstGeom>
        </p:spPr>
        <p:txBody>
          <a:bodyPr lIns="0" tIns="0" rIns="0" bIns="0" rtlCol="0" anchor="t">
            <a:spAutoFit/>
          </a:bodyPr>
          <a:lstStyle/>
          <a:p>
            <a:pPr marL="1036320" lvl="1" indent="-518160" algn="l">
              <a:lnSpc>
                <a:spcPts val="6719"/>
              </a:lnSpc>
              <a:buAutoNum type="arabicPeriod"/>
            </a:pPr>
            <a:r>
              <a:rPr lang="en-US" sz="4800" b="1">
                <a:solidFill>
                  <a:srgbClr val="28538D"/>
                </a:solidFill>
                <a:latin typeface="Canva Sans Bold"/>
                <a:ea typeface="Canva Sans Bold"/>
                <a:cs typeface="Canva Sans Bold"/>
                <a:sym typeface="Canva Sans Bold"/>
              </a:rPr>
              <a:t>Flashcards</a:t>
            </a:r>
          </a:p>
        </p:txBody>
      </p:sp>
      <p:sp>
        <p:nvSpPr>
          <p:cNvPr id="5" name="TextBox 5"/>
          <p:cNvSpPr txBox="1"/>
          <p:nvPr/>
        </p:nvSpPr>
        <p:spPr>
          <a:xfrm>
            <a:off x="1028700" y="1654579"/>
            <a:ext cx="15588617" cy="8011160"/>
          </a:xfrm>
          <a:prstGeom prst="rect">
            <a:avLst/>
          </a:prstGeom>
        </p:spPr>
        <p:txBody>
          <a:bodyPr lIns="0" tIns="0" rIns="0" bIns="0" rtlCol="0" anchor="t">
            <a:spAutoFit/>
          </a:bodyPr>
          <a:lstStyle/>
          <a:p>
            <a:pPr algn="l">
              <a:lnSpc>
                <a:spcPts val="3359"/>
              </a:lnSpc>
            </a:pPr>
            <a:r>
              <a:rPr lang="en-US" sz="2400">
                <a:solidFill>
                  <a:srgbClr val="28538D"/>
                </a:solidFill>
                <a:latin typeface="Canva Sans"/>
                <a:ea typeface="Canva Sans"/>
                <a:cs typeface="Canva Sans"/>
                <a:sym typeface="Canva Sans"/>
              </a:rPr>
              <a:t>Flashcards are the staple revision technique of any student. The reason they work so well is because they cut out all the useless bits of information that you don’t need to know. Short flashes of important facts and figures stick in your memory, meaning you’ll be able to use the information in your exams.​</a:t>
            </a:r>
          </a:p>
          <a:p>
            <a:pPr algn="l">
              <a:lnSpc>
                <a:spcPts val="3359"/>
              </a:lnSpc>
            </a:pPr>
            <a:r>
              <a:rPr lang="en-US" sz="2400" b="1" u="sng">
                <a:solidFill>
                  <a:srgbClr val="28538D"/>
                </a:solidFill>
                <a:latin typeface="Canva Sans Bold"/>
                <a:ea typeface="Canva Sans Bold"/>
                <a:cs typeface="Canva Sans Bold"/>
                <a:sym typeface="Canva Sans Bold"/>
              </a:rPr>
              <a:t>How to make effective flashcards​</a:t>
            </a:r>
          </a:p>
          <a:p>
            <a:pPr algn="l">
              <a:lnSpc>
                <a:spcPts val="3359"/>
              </a:lnSpc>
            </a:pPr>
            <a:r>
              <a:rPr lang="en-US" sz="2400">
                <a:solidFill>
                  <a:srgbClr val="28538D"/>
                </a:solidFill>
                <a:latin typeface="Canva Sans"/>
                <a:ea typeface="Canva Sans"/>
                <a:cs typeface="Canva Sans"/>
                <a:sym typeface="Canva Sans"/>
              </a:rPr>
              <a:t>When making flashcards, using the </a:t>
            </a:r>
            <a:r>
              <a:rPr lang="en-US" sz="2400" b="1">
                <a:solidFill>
                  <a:srgbClr val="28538D"/>
                </a:solidFill>
                <a:latin typeface="Canva Sans Bold"/>
                <a:ea typeface="Canva Sans Bold"/>
                <a:cs typeface="Canva Sans Bold"/>
                <a:sym typeface="Canva Sans Bold"/>
              </a:rPr>
              <a:t>specification </a:t>
            </a:r>
            <a:r>
              <a:rPr lang="en-US" sz="2400">
                <a:solidFill>
                  <a:srgbClr val="28538D"/>
                </a:solidFill>
                <a:latin typeface="Canva Sans"/>
                <a:ea typeface="Canva Sans"/>
                <a:cs typeface="Canva Sans"/>
                <a:sym typeface="Canva Sans"/>
              </a:rPr>
              <a:t>for your particular exam is essential. The specification will breakdown your course into many smaller and easier-to-digest topics. Each of these topics are then further broken down into </a:t>
            </a:r>
            <a:r>
              <a:rPr lang="en-US" sz="2400" b="1">
                <a:solidFill>
                  <a:srgbClr val="28538D"/>
                </a:solidFill>
                <a:latin typeface="Canva Sans Bold"/>
                <a:ea typeface="Canva Sans Bold"/>
                <a:cs typeface="Canva Sans Bold"/>
                <a:sym typeface="Canva Sans Bold"/>
              </a:rPr>
              <a:t>“Learning Objectives”.</a:t>
            </a:r>
            <a:r>
              <a:rPr lang="en-US" sz="2400">
                <a:solidFill>
                  <a:srgbClr val="28538D"/>
                </a:solidFill>
                <a:latin typeface="Canva Sans"/>
                <a:ea typeface="Canva Sans"/>
                <a:cs typeface="Canva Sans"/>
                <a:sym typeface="Canva Sans"/>
              </a:rPr>
              <a:t> Every time you make a flashcard, make sure that it is actually testing a “Learning Objective” that is stated in your specific subject specification. ​</a:t>
            </a:r>
          </a:p>
          <a:p>
            <a:pPr algn="l">
              <a:lnSpc>
                <a:spcPts val="3359"/>
              </a:lnSpc>
            </a:pPr>
            <a:r>
              <a:rPr lang="en-US" sz="2400">
                <a:solidFill>
                  <a:srgbClr val="28538D"/>
                </a:solidFill>
                <a:latin typeface="Canva Sans"/>
                <a:ea typeface="Canva Sans"/>
                <a:cs typeface="Canva Sans"/>
                <a:sym typeface="Canva Sans"/>
              </a:rPr>
              <a:t>​</a:t>
            </a:r>
          </a:p>
          <a:p>
            <a:pPr algn="l">
              <a:lnSpc>
                <a:spcPts val="3359"/>
              </a:lnSpc>
            </a:pPr>
            <a:r>
              <a:rPr lang="en-US" sz="2400" i="1">
                <a:solidFill>
                  <a:srgbClr val="C74A25"/>
                </a:solidFill>
                <a:latin typeface="Canva Sans Italics"/>
                <a:ea typeface="Canva Sans Italics"/>
                <a:cs typeface="Canva Sans Italics"/>
                <a:sym typeface="Canva Sans Italics"/>
              </a:rPr>
              <a:t>EXAMPLE: from the GCSE Physics Specification, Learning Objective 2.15 is – “Recall and use Newton’s second law as F = m x a”. ​</a:t>
            </a:r>
          </a:p>
          <a:p>
            <a:pPr algn="l">
              <a:lnSpc>
                <a:spcPts val="3359"/>
              </a:lnSpc>
            </a:pPr>
            <a:r>
              <a:rPr lang="en-US" sz="2400">
                <a:solidFill>
                  <a:srgbClr val="28538D"/>
                </a:solidFill>
                <a:latin typeface="Canva Sans"/>
                <a:ea typeface="Canva Sans"/>
                <a:cs typeface="Canva Sans"/>
                <a:sym typeface="Canva Sans"/>
              </a:rPr>
              <a:t>It is a good idea to </a:t>
            </a:r>
            <a:r>
              <a:rPr lang="en-US" sz="2400" b="1">
                <a:solidFill>
                  <a:srgbClr val="28538D"/>
                </a:solidFill>
                <a:latin typeface="Canva Sans Bold"/>
                <a:ea typeface="Canva Sans Bold"/>
                <a:cs typeface="Canva Sans Bold"/>
                <a:sym typeface="Canva Sans Bold"/>
              </a:rPr>
              <a:t>phrase your flashcards as</a:t>
            </a:r>
            <a:r>
              <a:rPr lang="en-US" sz="2400">
                <a:solidFill>
                  <a:srgbClr val="28538D"/>
                </a:solidFill>
                <a:latin typeface="Canva Sans"/>
                <a:ea typeface="Canva Sans"/>
                <a:cs typeface="Canva Sans"/>
                <a:sym typeface="Canva Sans"/>
              </a:rPr>
              <a:t> </a:t>
            </a:r>
            <a:r>
              <a:rPr lang="en-US" sz="2400" b="1">
                <a:solidFill>
                  <a:srgbClr val="28538D"/>
                </a:solidFill>
                <a:latin typeface="Canva Sans Bold"/>
                <a:ea typeface="Canva Sans Bold"/>
                <a:cs typeface="Canva Sans Bold"/>
                <a:sym typeface="Canva Sans Bold"/>
              </a:rPr>
              <a:t>questions. </a:t>
            </a:r>
            <a:r>
              <a:rPr lang="en-US" sz="2400">
                <a:solidFill>
                  <a:srgbClr val="28538D"/>
                </a:solidFill>
                <a:latin typeface="Canva Sans"/>
                <a:ea typeface="Canva Sans"/>
                <a:cs typeface="Canva Sans"/>
                <a:sym typeface="Canva Sans"/>
              </a:rPr>
              <a:t>Therefore, </a:t>
            </a:r>
            <a:r>
              <a:rPr lang="en-US" sz="2400" b="1">
                <a:solidFill>
                  <a:srgbClr val="28538D"/>
                </a:solidFill>
                <a:latin typeface="Canva Sans Bold"/>
                <a:ea typeface="Canva Sans Bold"/>
                <a:cs typeface="Canva Sans Bold"/>
                <a:sym typeface="Canva Sans Bold"/>
              </a:rPr>
              <a:t>one side of your flashcard should read “What Is Newton’s Second Law Equation?”, and the other side should read ‘F = m x a’ ​</a:t>
            </a:r>
          </a:p>
          <a:p>
            <a:pPr algn="l">
              <a:lnSpc>
                <a:spcPts val="3359"/>
              </a:lnSpc>
            </a:pPr>
            <a:r>
              <a:rPr lang="en-US" sz="2400">
                <a:solidFill>
                  <a:srgbClr val="28538D"/>
                </a:solidFill>
                <a:latin typeface="Canva Sans"/>
                <a:ea typeface="Canva Sans"/>
                <a:cs typeface="Canva Sans"/>
                <a:sym typeface="Canva Sans"/>
              </a:rPr>
              <a:t>​</a:t>
            </a:r>
          </a:p>
          <a:p>
            <a:pPr algn="l">
              <a:lnSpc>
                <a:spcPts val="3359"/>
              </a:lnSpc>
            </a:pPr>
            <a:r>
              <a:rPr lang="en-US" sz="2400">
                <a:solidFill>
                  <a:srgbClr val="28538D"/>
                </a:solidFill>
                <a:latin typeface="Canva Sans"/>
                <a:ea typeface="Canva Sans"/>
                <a:cs typeface="Canva Sans"/>
                <a:sym typeface="Canva Sans"/>
              </a:rPr>
              <a:t>By phrasing as questions, it's</a:t>
            </a:r>
            <a:r>
              <a:rPr lang="en-US" sz="2400" b="1">
                <a:solidFill>
                  <a:srgbClr val="28538D"/>
                </a:solidFill>
                <a:latin typeface="Canva Sans Bold"/>
                <a:ea typeface="Canva Sans Bold"/>
                <a:cs typeface="Canva Sans Bold"/>
                <a:sym typeface="Canva Sans Bold"/>
              </a:rPr>
              <a:t> easier for you to test yourself</a:t>
            </a:r>
            <a:r>
              <a:rPr lang="en-US" sz="2400">
                <a:solidFill>
                  <a:srgbClr val="28538D"/>
                </a:solidFill>
                <a:latin typeface="Canva Sans"/>
                <a:ea typeface="Canva Sans"/>
                <a:cs typeface="Canva Sans"/>
                <a:sym typeface="Canva Sans"/>
              </a:rPr>
              <a:t>, and it will also be easier for you to recall previously revised information when you are in your actual exam. If you are comfortable answering questions, as opposed to just associating words with a particular definition, you will do much, much better in your exams.</a:t>
            </a:r>
          </a:p>
          <a:p>
            <a:pPr algn="l">
              <a:lnSpc>
                <a:spcPts val="3919"/>
              </a:lnSpc>
              <a:spcBef>
                <a:spcPct val="0"/>
              </a:spcBef>
            </a:pPr>
            <a:endParaRPr lang="en-US" sz="2400">
              <a:solidFill>
                <a:srgbClr val="28538D"/>
              </a:solidFill>
              <a:latin typeface="Canva Sans"/>
              <a:ea typeface="Canva Sans"/>
              <a:cs typeface="Canva Sans"/>
              <a:sym typeface="Canv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68346"/>
            <a:ext cx="10997132" cy="887095"/>
          </a:xfrm>
          <a:prstGeom prst="rect">
            <a:avLst/>
          </a:prstGeom>
        </p:spPr>
        <p:txBody>
          <a:bodyPr lIns="0" tIns="0" rIns="0" bIns="0" rtlCol="0" anchor="t">
            <a:spAutoFit/>
          </a:bodyPr>
          <a:lstStyle/>
          <a:p>
            <a:pPr marL="1122679" lvl="1" indent="-561340" algn="l">
              <a:lnSpc>
                <a:spcPts val="7279"/>
              </a:lnSpc>
              <a:buAutoNum type="arabicPeriod"/>
            </a:pPr>
            <a:r>
              <a:rPr lang="en-US" sz="5199" b="1">
                <a:solidFill>
                  <a:srgbClr val="28538D"/>
                </a:solidFill>
                <a:latin typeface="Canva Sans Bold"/>
                <a:ea typeface="Canva Sans Bold"/>
                <a:cs typeface="Canva Sans Bold"/>
                <a:sym typeface="Canva Sans Bold"/>
              </a:rPr>
              <a:t>Flashcards </a:t>
            </a:r>
          </a:p>
        </p:txBody>
      </p:sp>
      <p:sp>
        <p:nvSpPr>
          <p:cNvPr id="5" name="TextBox 5"/>
          <p:cNvSpPr txBox="1"/>
          <p:nvPr/>
        </p:nvSpPr>
        <p:spPr>
          <a:xfrm>
            <a:off x="1065283" y="2165286"/>
            <a:ext cx="15179434" cy="7054215"/>
          </a:xfrm>
          <a:prstGeom prst="rect">
            <a:avLst/>
          </a:prstGeom>
        </p:spPr>
        <p:txBody>
          <a:bodyPr lIns="0" tIns="0" rIns="0" bIns="0" rtlCol="0" anchor="t">
            <a:spAutoFit/>
          </a:bodyPr>
          <a:lstStyle/>
          <a:p>
            <a:pPr algn="l">
              <a:lnSpc>
                <a:spcPts val="4340"/>
              </a:lnSpc>
            </a:pPr>
            <a:r>
              <a:rPr lang="en-US" sz="3100" b="1">
                <a:solidFill>
                  <a:srgbClr val="28538D"/>
                </a:solidFill>
                <a:latin typeface="Canva Sans Bold"/>
                <a:ea typeface="Canva Sans Bold"/>
                <a:cs typeface="Canva Sans Bold"/>
                <a:sym typeface="Canva Sans Bold"/>
              </a:rPr>
              <a:t>Now this is a ‘killer’ strategy for how you should use your flashcards:​</a:t>
            </a:r>
          </a:p>
          <a:p>
            <a:pPr algn="l">
              <a:lnSpc>
                <a:spcPts val="4340"/>
              </a:lnSpc>
            </a:pPr>
            <a:r>
              <a:rPr lang="en-US" sz="3100">
                <a:solidFill>
                  <a:srgbClr val="28538D"/>
                </a:solidFill>
                <a:latin typeface="Canva Sans"/>
                <a:ea typeface="Canva Sans"/>
                <a:cs typeface="Canva Sans"/>
                <a:sym typeface="Canva Sans"/>
              </a:rPr>
              <a:t>​</a:t>
            </a:r>
          </a:p>
          <a:p>
            <a:pPr marL="669291" lvl="1" indent="-334646" algn="l">
              <a:lnSpc>
                <a:spcPts val="4340"/>
              </a:lnSpc>
              <a:buAutoNum type="arabicPeriod"/>
            </a:pPr>
            <a:r>
              <a:rPr lang="en-US" sz="3100">
                <a:solidFill>
                  <a:srgbClr val="28538D"/>
                </a:solidFill>
                <a:latin typeface="Canva Sans"/>
                <a:ea typeface="Canva Sans"/>
                <a:cs typeface="Canva Sans"/>
                <a:sym typeface="Canva Sans"/>
              </a:rPr>
              <a:t>Get someone else to read the question on each flashcard.​</a:t>
            </a:r>
          </a:p>
          <a:p>
            <a:pPr marL="669291" lvl="1" indent="-334646" algn="l">
              <a:lnSpc>
                <a:spcPts val="4340"/>
              </a:lnSpc>
              <a:buAutoNum type="arabicPeriod"/>
            </a:pPr>
            <a:r>
              <a:rPr lang="en-US" sz="3100">
                <a:solidFill>
                  <a:srgbClr val="28538D"/>
                </a:solidFill>
                <a:latin typeface="Canva Sans"/>
                <a:ea typeface="Canva Sans"/>
                <a:cs typeface="Canva Sans"/>
                <a:sym typeface="Canva Sans"/>
              </a:rPr>
              <a:t>For every flashcard you get 100% correct, put it in a pile to your right. However, for every flash card you don’t get exactly right put it in a separate pile (to your left).​</a:t>
            </a:r>
          </a:p>
          <a:p>
            <a:pPr marL="669291" lvl="1" indent="-334646" algn="l">
              <a:lnSpc>
                <a:spcPts val="4340"/>
              </a:lnSpc>
              <a:buAutoNum type="arabicPeriod"/>
            </a:pPr>
            <a:r>
              <a:rPr lang="en-US" sz="3100">
                <a:solidFill>
                  <a:srgbClr val="28538D"/>
                </a:solidFill>
                <a:latin typeface="Canva Sans"/>
                <a:ea typeface="Canva Sans"/>
                <a:cs typeface="Canva Sans"/>
                <a:sym typeface="Canva Sans"/>
              </a:rPr>
              <a:t>Once you have sorted your initial pile of flashcards into the two piles, you pick up the pile of flashcards that you got wrong and then you sort this pile out into their right-wrong respective piles (ask all the flashcards again).​</a:t>
            </a:r>
          </a:p>
          <a:p>
            <a:pPr marL="669291" lvl="1" indent="-334646" algn="l">
              <a:lnSpc>
                <a:spcPts val="4340"/>
              </a:lnSpc>
              <a:buAutoNum type="arabicPeriod"/>
            </a:pPr>
            <a:r>
              <a:rPr lang="en-US" sz="3100">
                <a:solidFill>
                  <a:srgbClr val="28538D"/>
                </a:solidFill>
                <a:latin typeface="Canva Sans"/>
                <a:ea typeface="Canva Sans"/>
                <a:cs typeface="Canva Sans"/>
                <a:sym typeface="Canva Sans"/>
              </a:rPr>
              <a:t>You keep repeating this, until you have no flashcards left in a “wrong” pile.​</a:t>
            </a:r>
          </a:p>
          <a:p>
            <a:pPr marL="669291" lvl="1" indent="-334646" algn="l">
              <a:lnSpc>
                <a:spcPts val="4340"/>
              </a:lnSpc>
              <a:buAutoNum type="arabicPeriod"/>
            </a:pPr>
            <a:r>
              <a:rPr lang="en-US" sz="3100">
                <a:solidFill>
                  <a:srgbClr val="28538D"/>
                </a:solidFill>
                <a:latin typeface="Canva Sans"/>
                <a:ea typeface="Canva Sans"/>
                <a:cs typeface="Canva Sans"/>
                <a:sym typeface="Canva Sans"/>
              </a:rPr>
              <a:t>Repeat steps 1-4 until you can go through the first pile of flashcards and have no wrong ones.</a:t>
            </a:r>
          </a:p>
          <a:p>
            <a:pPr algn="l">
              <a:lnSpc>
                <a:spcPts val="4480"/>
              </a:lnSpc>
              <a:spcBef>
                <a:spcPct val="0"/>
              </a:spcBef>
            </a:pPr>
            <a:endParaRPr lang="en-US" sz="3100">
              <a:solidFill>
                <a:srgbClr val="28538D"/>
              </a:solidFill>
              <a:latin typeface="Canva Sans"/>
              <a:ea typeface="Canva Sans"/>
              <a:cs typeface="Canva Sans"/>
              <a:sym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2. Youtube tutorials</a:t>
            </a:r>
          </a:p>
        </p:txBody>
      </p:sp>
      <p:sp>
        <p:nvSpPr>
          <p:cNvPr id="5" name="TextBox 5"/>
          <p:cNvSpPr txBox="1"/>
          <p:nvPr/>
        </p:nvSpPr>
        <p:spPr>
          <a:xfrm>
            <a:off x="861559" y="2334746"/>
            <a:ext cx="8282441" cy="7653655"/>
          </a:xfrm>
          <a:prstGeom prst="rect">
            <a:avLst/>
          </a:prstGeom>
        </p:spPr>
        <p:txBody>
          <a:bodyPr lIns="0" tIns="0" rIns="0" bIns="0" rtlCol="0" anchor="t">
            <a:spAutoFit/>
          </a:bodyPr>
          <a:lstStyle/>
          <a:p>
            <a:pPr algn="l">
              <a:lnSpc>
                <a:spcPts val="3359"/>
              </a:lnSpc>
            </a:pPr>
            <a:r>
              <a:rPr lang="en-US" sz="2400">
                <a:solidFill>
                  <a:srgbClr val="28538D"/>
                </a:solidFill>
                <a:latin typeface="Canva Sans"/>
                <a:ea typeface="Canva Sans"/>
                <a:cs typeface="Canva Sans"/>
                <a:sym typeface="Canva Sans"/>
              </a:rPr>
              <a:t>Videos are great way of revising, as long as you’re watching videos on your course content.</a:t>
            </a:r>
            <a:r>
              <a:rPr lang="en-US" sz="2400" b="1">
                <a:solidFill>
                  <a:srgbClr val="28538D"/>
                </a:solidFill>
                <a:latin typeface="Canva Sans Bold"/>
                <a:ea typeface="Canva Sans Bold"/>
                <a:cs typeface="Canva Sans Bold"/>
                <a:sym typeface="Canva Sans Bold"/>
              </a:rPr>
              <a:t> YouTube has hundreds of GCSE and A-Level revision videos for almost every course. </a:t>
            </a:r>
            <a:r>
              <a:rPr lang="en-US" sz="2400">
                <a:solidFill>
                  <a:srgbClr val="28538D"/>
                </a:solidFill>
                <a:latin typeface="Canva Sans"/>
                <a:ea typeface="Canva Sans"/>
                <a:cs typeface="Canva Sans"/>
                <a:sym typeface="Canva Sans"/>
              </a:rPr>
              <a:t>There are so many fantastic YouTube channels that will take you all the way through the specification with a playlist including every topic. ​</a:t>
            </a:r>
          </a:p>
          <a:p>
            <a:pPr algn="l">
              <a:lnSpc>
                <a:spcPts val="3359"/>
              </a:lnSpc>
            </a:pPr>
            <a:r>
              <a:rPr lang="en-US" sz="2400">
                <a:solidFill>
                  <a:srgbClr val="28538D"/>
                </a:solidFill>
                <a:latin typeface="Canva Sans"/>
                <a:ea typeface="Canva Sans"/>
                <a:cs typeface="Canva Sans"/>
                <a:sym typeface="Canva Sans"/>
              </a:rPr>
              <a:t>It can be helpful to hear something explained in a different way - this could be the difference between you not understanding a topic and you being the master of that topic.​</a:t>
            </a:r>
          </a:p>
          <a:p>
            <a:pPr algn="l">
              <a:lnSpc>
                <a:spcPts val="3359"/>
              </a:lnSpc>
            </a:pPr>
            <a:r>
              <a:rPr lang="en-US" sz="2400">
                <a:solidFill>
                  <a:srgbClr val="28538D"/>
                </a:solidFill>
                <a:latin typeface="Canva Sans"/>
                <a:ea typeface="Canva Sans"/>
                <a:cs typeface="Canva Sans"/>
                <a:sym typeface="Canva Sans"/>
              </a:rPr>
              <a:t>To find videos, just search your course on YouTube – but be sure to</a:t>
            </a:r>
            <a:r>
              <a:rPr lang="en-US" sz="2400" b="1" i="1" u="sng">
                <a:solidFill>
                  <a:srgbClr val="28538D"/>
                </a:solidFill>
                <a:latin typeface="Canva Sans Bold Italics"/>
                <a:ea typeface="Canva Sans Bold Italics"/>
                <a:cs typeface="Canva Sans Bold Italics"/>
                <a:sym typeface="Canva Sans Bold Italics"/>
              </a:rPr>
              <a:t> check it is the correct exam board</a:t>
            </a:r>
            <a:r>
              <a:rPr lang="en-US" sz="2400">
                <a:solidFill>
                  <a:srgbClr val="28538D"/>
                </a:solidFill>
                <a:latin typeface="Canva Sans"/>
                <a:ea typeface="Canva Sans"/>
                <a:cs typeface="Canva Sans"/>
                <a:sym typeface="Canva Sans"/>
              </a:rPr>
              <a:t> with the same specifications as your exam. ​</a:t>
            </a:r>
          </a:p>
          <a:p>
            <a:pPr algn="l">
              <a:lnSpc>
                <a:spcPts val="3359"/>
              </a:lnSpc>
            </a:pPr>
            <a:endParaRPr lang="en-US" sz="2400">
              <a:solidFill>
                <a:srgbClr val="28538D"/>
              </a:solidFill>
              <a:latin typeface="Canva Sans"/>
              <a:ea typeface="Canva Sans"/>
              <a:cs typeface="Canva Sans"/>
              <a:sym typeface="Canva Sans"/>
            </a:endParaRPr>
          </a:p>
          <a:p>
            <a:pPr algn="l">
              <a:lnSpc>
                <a:spcPts val="3359"/>
              </a:lnSpc>
            </a:pPr>
            <a:r>
              <a:rPr lang="en-US" sz="2400">
                <a:solidFill>
                  <a:srgbClr val="C74A25"/>
                </a:solidFill>
                <a:latin typeface="Canva Sans"/>
                <a:ea typeface="Canva Sans"/>
                <a:cs typeface="Canva Sans"/>
                <a:sym typeface="Canva Sans"/>
              </a:rPr>
              <a:t>Tip – This is a great technique to use as part of ‘Dual coding’, as you’ll be taking in information differently to flashcards, mindmaps etc (auditory vs written or visual).</a:t>
            </a:r>
            <a:r>
              <a:rPr lang="en-US" sz="2400">
                <a:solidFill>
                  <a:srgbClr val="28538D"/>
                </a:solidFill>
                <a:latin typeface="Canva Sans"/>
                <a:ea typeface="Canva Sans"/>
                <a:cs typeface="Canva Sans"/>
                <a:sym typeface="Canva Sans"/>
              </a:rPr>
              <a:t> </a:t>
            </a:r>
          </a:p>
          <a:p>
            <a:pPr algn="l">
              <a:lnSpc>
                <a:spcPts val="4480"/>
              </a:lnSpc>
              <a:spcBef>
                <a:spcPct val="0"/>
              </a:spcBef>
            </a:pPr>
            <a:endParaRPr lang="en-US" sz="2400">
              <a:solidFill>
                <a:srgbClr val="28538D"/>
              </a:solidFill>
              <a:latin typeface="Canva Sans"/>
              <a:ea typeface="Canva Sans"/>
              <a:cs typeface="Canva Sans"/>
              <a:sym typeface="Canva Sans"/>
            </a:endParaRPr>
          </a:p>
        </p:txBody>
      </p:sp>
      <p:sp>
        <p:nvSpPr>
          <p:cNvPr id="6" name="TextBox 6"/>
          <p:cNvSpPr txBox="1"/>
          <p:nvPr/>
        </p:nvSpPr>
        <p:spPr>
          <a:xfrm>
            <a:off x="9436930" y="2334746"/>
            <a:ext cx="8282441" cy="4719955"/>
          </a:xfrm>
          <a:prstGeom prst="rect">
            <a:avLst/>
          </a:prstGeom>
        </p:spPr>
        <p:txBody>
          <a:bodyPr lIns="0" tIns="0" rIns="0" bIns="0" rtlCol="0" anchor="t">
            <a:spAutoFit/>
          </a:bodyPr>
          <a:lstStyle/>
          <a:p>
            <a:pPr algn="l">
              <a:lnSpc>
                <a:spcPts val="3359"/>
              </a:lnSpc>
            </a:pPr>
            <a:r>
              <a:rPr lang="en-US" sz="2400" b="1">
                <a:solidFill>
                  <a:srgbClr val="C74A25"/>
                </a:solidFill>
                <a:latin typeface="Canva Sans Bold"/>
                <a:ea typeface="Canva Sans Bold"/>
                <a:cs typeface="Canva Sans Bold"/>
                <a:sym typeface="Canva Sans Bold"/>
              </a:rPr>
              <a:t>Here are some well-reviewed channels:​</a:t>
            </a:r>
          </a:p>
          <a:p>
            <a:pPr marL="518160" lvl="1" indent="-259080" algn="l">
              <a:lnSpc>
                <a:spcPts val="3359"/>
              </a:lnSpc>
              <a:buFont typeface="Arial"/>
              <a:buChar char="•"/>
            </a:pPr>
            <a:r>
              <a:rPr lang="en-US" sz="2400">
                <a:solidFill>
                  <a:srgbClr val="C74A25"/>
                </a:solidFill>
                <a:latin typeface="Canva Sans"/>
                <a:ea typeface="Canva Sans"/>
                <a:cs typeface="Canva Sans"/>
                <a:sym typeface="Canva Sans"/>
              </a:rPr>
              <a:t>A-Level Physics – </a:t>
            </a:r>
            <a:r>
              <a:rPr lang="en-US" sz="2400" u="sng">
                <a:solidFill>
                  <a:srgbClr val="C74A25"/>
                </a:solidFill>
                <a:latin typeface="Canva Sans"/>
                <a:ea typeface="Canva Sans"/>
                <a:cs typeface="Canva Sans"/>
                <a:sym typeface="Canva Sans"/>
                <a:hlinkClick r:id="rId5" tooltip="https://www.youtube.com/channel/UCkNRdK0q5KZssogiS--R4pQ"/>
              </a:rPr>
              <a:t>Science Shorts</a:t>
            </a:r>
            <a:r>
              <a:rPr lang="en-US" sz="2400">
                <a:solidFill>
                  <a:srgbClr val="C74A25"/>
                </a:solidFill>
                <a:latin typeface="Canva Sans"/>
                <a:ea typeface="Canva Sans"/>
                <a:cs typeface="Canva Sans"/>
                <a:sym typeface="Canva Sans"/>
              </a:rPr>
              <a:t>​</a:t>
            </a:r>
          </a:p>
          <a:p>
            <a:pPr marL="518160" lvl="1" indent="-259080" algn="l">
              <a:lnSpc>
                <a:spcPts val="3359"/>
              </a:lnSpc>
              <a:buFont typeface="Arial"/>
              <a:buChar char="•"/>
            </a:pPr>
            <a:r>
              <a:rPr lang="en-US" sz="2400">
                <a:solidFill>
                  <a:srgbClr val="C74A25"/>
                </a:solidFill>
                <a:latin typeface="Canva Sans"/>
                <a:ea typeface="Canva Sans"/>
                <a:cs typeface="Canva Sans"/>
                <a:sym typeface="Canva Sans"/>
              </a:rPr>
              <a:t>A-Level Biology – </a:t>
            </a:r>
            <a:r>
              <a:rPr lang="en-US" sz="2400" u="sng">
                <a:solidFill>
                  <a:srgbClr val="C74A25"/>
                </a:solidFill>
                <a:latin typeface="Canva Sans"/>
                <a:ea typeface="Canva Sans"/>
                <a:cs typeface="Canva Sans"/>
                <a:sym typeface="Canva Sans"/>
                <a:hlinkClick r:id="rId6" tooltip="https://www.youtube.com/playlist?list=PL2wyETex4cd16s34Gf80D116Vnle1Ik2s"/>
              </a:rPr>
              <a:t>Ryan Toal</a:t>
            </a:r>
            <a:r>
              <a:rPr lang="en-US" sz="2400">
                <a:solidFill>
                  <a:srgbClr val="C74A25"/>
                </a:solidFill>
                <a:latin typeface="Canva Sans"/>
                <a:ea typeface="Canva Sans"/>
                <a:cs typeface="Canva Sans"/>
                <a:sym typeface="Canva Sans"/>
              </a:rPr>
              <a:t>​</a:t>
            </a:r>
          </a:p>
          <a:p>
            <a:pPr marL="518160" lvl="1" indent="-259080" algn="l">
              <a:lnSpc>
                <a:spcPts val="3359"/>
              </a:lnSpc>
              <a:buFont typeface="Arial"/>
              <a:buChar char="•"/>
            </a:pPr>
            <a:r>
              <a:rPr lang="en-US" sz="2400">
                <a:solidFill>
                  <a:srgbClr val="C74A25"/>
                </a:solidFill>
                <a:latin typeface="Canva Sans"/>
                <a:ea typeface="Canva Sans"/>
                <a:cs typeface="Canva Sans"/>
                <a:sym typeface="Canva Sans"/>
              </a:rPr>
              <a:t>A-Level Chemistry – </a:t>
            </a:r>
            <a:r>
              <a:rPr lang="en-US" sz="2400" u="sng">
                <a:solidFill>
                  <a:srgbClr val="C74A25"/>
                </a:solidFill>
                <a:latin typeface="Canva Sans"/>
                <a:ea typeface="Canva Sans"/>
                <a:cs typeface="Canva Sans"/>
                <a:sym typeface="Canva Sans"/>
                <a:hlinkClick r:id="rId7" tooltip="https://www.youtube.com/channel/UCPtWS4fCi25YHw5SPGdPz0g"/>
              </a:rPr>
              <a:t>Allery Chemistry</a:t>
            </a:r>
            <a:r>
              <a:rPr lang="en-US" sz="2400">
                <a:solidFill>
                  <a:srgbClr val="C74A25"/>
                </a:solidFill>
                <a:latin typeface="Canva Sans"/>
                <a:ea typeface="Canva Sans"/>
                <a:cs typeface="Canva Sans"/>
                <a:sym typeface="Canva Sans"/>
              </a:rPr>
              <a:t>​</a:t>
            </a:r>
          </a:p>
          <a:p>
            <a:pPr marL="518160" lvl="1" indent="-259080" algn="l">
              <a:lnSpc>
                <a:spcPts val="3359"/>
              </a:lnSpc>
              <a:buFont typeface="Arial"/>
              <a:buChar char="•"/>
            </a:pPr>
            <a:r>
              <a:rPr lang="en-US" sz="2400">
                <a:solidFill>
                  <a:srgbClr val="C74A25"/>
                </a:solidFill>
                <a:latin typeface="Canva Sans"/>
                <a:ea typeface="Canva Sans"/>
                <a:cs typeface="Canva Sans"/>
                <a:sym typeface="Canva Sans"/>
              </a:rPr>
              <a:t>A-Level Maths – </a:t>
            </a:r>
            <a:r>
              <a:rPr lang="en-US" sz="2400" u="sng">
                <a:solidFill>
                  <a:srgbClr val="C74A25"/>
                </a:solidFill>
                <a:latin typeface="Canva Sans"/>
                <a:ea typeface="Canva Sans"/>
                <a:cs typeface="Canva Sans"/>
                <a:sym typeface="Canva Sans"/>
                <a:hlinkClick r:id="rId8" tooltip="https://www.youtube.com/channel/UCtuvpPNTY1lKAoaVzBrzcLg"/>
              </a:rPr>
              <a:t>Exam Solutions</a:t>
            </a:r>
            <a:r>
              <a:rPr lang="en-US" sz="2400">
                <a:solidFill>
                  <a:srgbClr val="C74A25"/>
                </a:solidFill>
                <a:latin typeface="Canva Sans"/>
                <a:ea typeface="Canva Sans"/>
                <a:cs typeface="Canva Sans"/>
                <a:sym typeface="Canva Sans"/>
              </a:rPr>
              <a:t> &amp; </a:t>
            </a:r>
            <a:r>
              <a:rPr lang="en-US" sz="2400" u="sng">
                <a:solidFill>
                  <a:srgbClr val="C74A25"/>
                </a:solidFill>
                <a:latin typeface="Canva Sans"/>
                <a:ea typeface="Canva Sans"/>
                <a:cs typeface="Canva Sans"/>
                <a:sym typeface="Canva Sans"/>
                <a:hlinkClick r:id="rId9" tooltip="https://www.youtube.com/playlist?list=PLroe1AylKFTIaNTHQxwze6yiSVNcHy69L"/>
              </a:rPr>
              <a:t>Yacine Koucha</a:t>
            </a:r>
            <a:r>
              <a:rPr lang="en-US" sz="2400">
                <a:solidFill>
                  <a:srgbClr val="C74A25"/>
                </a:solidFill>
                <a:latin typeface="Canva Sans"/>
                <a:ea typeface="Canva Sans"/>
                <a:cs typeface="Canva Sans"/>
                <a:sym typeface="Canva Sans"/>
              </a:rPr>
              <a:t>​</a:t>
            </a:r>
          </a:p>
          <a:p>
            <a:pPr marL="518160" lvl="1" indent="-259080" algn="l">
              <a:lnSpc>
                <a:spcPts val="3359"/>
              </a:lnSpc>
              <a:buFont typeface="Arial"/>
              <a:buChar char="•"/>
            </a:pPr>
            <a:r>
              <a:rPr lang="en-US" sz="2400">
                <a:solidFill>
                  <a:srgbClr val="C74A25"/>
                </a:solidFill>
                <a:latin typeface="Canva Sans"/>
                <a:ea typeface="Canva Sans"/>
                <a:cs typeface="Canva Sans"/>
                <a:sym typeface="Canva Sans"/>
              </a:rPr>
              <a:t>A-Level Further Maths – </a:t>
            </a:r>
            <a:r>
              <a:rPr lang="en-US" sz="2400" u="sng">
                <a:solidFill>
                  <a:srgbClr val="C74A25"/>
                </a:solidFill>
                <a:latin typeface="Canva Sans"/>
                <a:ea typeface="Canva Sans"/>
                <a:cs typeface="Canva Sans"/>
                <a:sym typeface="Canva Sans"/>
                <a:hlinkClick r:id="rId8" tooltip="https://www.youtube.com/channel/UCtuvpPNTY1lKAoaVzBrzcLg"/>
              </a:rPr>
              <a:t>Exam Solutions</a:t>
            </a:r>
            <a:r>
              <a:rPr lang="en-US" sz="2400">
                <a:solidFill>
                  <a:srgbClr val="C74A25"/>
                </a:solidFill>
                <a:latin typeface="Canva Sans"/>
                <a:ea typeface="Canva Sans"/>
                <a:cs typeface="Canva Sans"/>
                <a:sym typeface="Canva Sans"/>
              </a:rPr>
              <a:t>​</a:t>
            </a:r>
          </a:p>
          <a:p>
            <a:pPr marL="518160" lvl="1" indent="-259080" algn="l">
              <a:lnSpc>
                <a:spcPts val="3359"/>
              </a:lnSpc>
              <a:buFont typeface="Arial"/>
              <a:buChar char="•"/>
            </a:pPr>
            <a:r>
              <a:rPr lang="en-US" sz="2400">
                <a:solidFill>
                  <a:srgbClr val="C74A25"/>
                </a:solidFill>
                <a:latin typeface="Canva Sans"/>
                <a:ea typeface="Canva Sans"/>
                <a:cs typeface="Canva Sans"/>
                <a:sym typeface="Canva Sans"/>
              </a:rPr>
              <a:t>A-Level Computer Science – </a:t>
            </a:r>
            <a:r>
              <a:rPr lang="en-US" sz="2400" u="sng">
                <a:solidFill>
                  <a:srgbClr val="C74A25"/>
                </a:solidFill>
                <a:latin typeface="Canva Sans"/>
                <a:ea typeface="Canva Sans"/>
                <a:cs typeface="Canva Sans"/>
                <a:sym typeface="Canva Sans"/>
                <a:hlinkClick r:id="rId10" tooltip="https://www.youtube.com/channel/UC0HzEBLlJxlrwBAHJ5S9JQg"/>
              </a:rPr>
              <a:t>Craigndave</a:t>
            </a:r>
            <a:r>
              <a:rPr lang="en-US" sz="2400">
                <a:solidFill>
                  <a:srgbClr val="C74A25"/>
                </a:solidFill>
                <a:latin typeface="Canva Sans"/>
                <a:ea typeface="Canva Sans"/>
                <a:cs typeface="Canva Sans"/>
                <a:sym typeface="Canva Sans"/>
              </a:rPr>
              <a:t> &amp; </a:t>
            </a:r>
            <a:r>
              <a:rPr lang="en-US" sz="2400" u="sng">
                <a:solidFill>
                  <a:srgbClr val="C74A25"/>
                </a:solidFill>
                <a:latin typeface="Canva Sans"/>
                <a:ea typeface="Canva Sans"/>
                <a:cs typeface="Canva Sans"/>
                <a:sym typeface="Canva Sans"/>
                <a:hlinkClick r:id="rId11" tooltip="https://www.youtube.com/channel/UCsBxhDfwURg-vQASN2ZeHwg"/>
              </a:rPr>
              <a:t>Computer Science Tutour</a:t>
            </a:r>
            <a:r>
              <a:rPr lang="en-US" sz="2400">
                <a:solidFill>
                  <a:srgbClr val="C74A25"/>
                </a:solidFill>
                <a:latin typeface="Canva Sans"/>
                <a:ea typeface="Canva Sans"/>
                <a:cs typeface="Canva Sans"/>
                <a:sym typeface="Canva Sans"/>
              </a:rPr>
              <a:t>​</a:t>
            </a:r>
          </a:p>
          <a:p>
            <a:pPr marL="518160" lvl="1" indent="-259080" algn="l">
              <a:lnSpc>
                <a:spcPts val="3359"/>
              </a:lnSpc>
              <a:buFont typeface="Arial"/>
              <a:buChar char="•"/>
            </a:pPr>
            <a:r>
              <a:rPr lang="en-US" sz="2400">
                <a:solidFill>
                  <a:srgbClr val="C74A25"/>
                </a:solidFill>
                <a:latin typeface="Canva Sans"/>
                <a:ea typeface="Canva Sans"/>
                <a:cs typeface="Canva Sans"/>
                <a:sym typeface="Canva Sans"/>
              </a:rPr>
              <a:t>A-Level English Language – </a:t>
            </a:r>
            <a:r>
              <a:rPr lang="en-US" sz="2400" u="sng">
                <a:solidFill>
                  <a:srgbClr val="C74A25"/>
                </a:solidFill>
                <a:latin typeface="Canva Sans"/>
                <a:ea typeface="Canva Sans"/>
                <a:cs typeface="Canva Sans"/>
                <a:sym typeface="Canva Sans"/>
                <a:hlinkClick r:id="rId12" tooltip="https://www.youtube.com/user/mrbruff"/>
              </a:rPr>
              <a:t>Mr Bruff</a:t>
            </a:r>
            <a:r>
              <a:rPr lang="en-US" sz="2400">
                <a:solidFill>
                  <a:srgbClr val="C74A25"/>
                </a:solidFill>
                <a:latin typeface="Canva Sans"/>
                <a:ea typeface="Canva Sans"/>
                <a:cs typeface="Canva Sans"/>
                <a:sym typeface="Canva Sans"/>
              </a:rPr>
              <a:t>​</a:t>
            </a:r>
          </a:p>
          <a:p>
            <a:pPr marL="518160" lvl="1" indent="-259080" algn="l">
              <a:lnSpc>
                <a:spcPts val="3359"/>
              </a:lnSpc>
              <a:buFont typeface="Arial"/>
              <a:buChar char="•"/>
            </a:pPr>
            <a:r>
              <a:rPr lang="en-US" sz="2400">
                <a:solidFill>
                  <a:srgbClr val="C74A25"/>
                </a:solidFill>
                <a:latin typeface="Canva Sans"/>
                <a:ea typeface="Canva Sans"/>
                <a:cs typeface="Canva Sans"/>
                <a:sym typeface="Canva Sans"/>
              </a:rPr>
              <a:t>A-Level English Literature – </a:t>
            </a:r>
            <a:r>
              <a:rPr lang="en-US" sz="2400" u="sng">
                <a:solidFill>
                  <a:srgbClr val="C74A25"/>
                </a:solidFill>
                <a:latin typeface="Canva Sans"/>
                <a:ea typeface="Canva Sans"/>
                <a:cs typeface="Canva Sans"/>
                <a:sym typeface="Canva Sans"/>
                <a:hlinkClick r:id="rId12" tooltip="https://www.youtube.com/user/mrbruff"/>
              </a:rPr>
              <a:t>Mr Bruff</a:t>
            </a:r>
          </a:p>
          <a:p>
            <a:pPr algn="l">
              <a:lnSpc>
                <a:spcPts val="4480"/>
              </a:lnSpc>
              <a:spcBef>
                <a:spcPct val="0"/>
              </a:spcBef>
            </a:pPr>
            <a:endParaRPr lang="en-US" sz="2400" u="sng">
              <a:solidFill>
                <a:srgbClr val="C74A25"/>
              </a:solidFill>
              <a:latin typeface="Canva Sans"/>
              <a:ea typeface="Canva Sans"/>
              <a:cs typeface="Canva Sans"/>
              <a:sym typeface="Canva Sans"/>
              <a:hlinkClick r:id="rId12" tooltip="https://www.youtube.com/user/mrbruff"/>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3413</Words>
  <Application>Microsoft Office PowerPoint</Application>
  <PresentationFormat>Custom</PresentationFormat>
  <Paragraphs>264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Canva Sans</vt:lpstr>
      <vt:lpstr>Canva Sans Bold Italics</vt:lpstr>
      <vt:lpstr>Canva Sans Bold</vt:lpstr>
      <vt:lpstr>Canva Sans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 support (new)</dc:title>
  <cp:lastModifiedBy>Kate Powys-Maurice</cp:lastModifiedBy>
  <cp:revision>3</cp:revision>
  <dcterms:created xsi:type="dcterms:W3CDTF">2006-08-16T00:00:00Z</dcterms:created>
  <dcterms:modified xsi:type="dcterms:W3CDTF">2024-09-02T11:31:45Z</dcterms:modified>
  <dc:identifier>DAGPjOFGzxg</dc:identifier>
</cp:coreProperties>
</file>