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Canva Sans" panose="020B0604020202020204" charset="0"/>
      <p:regular r:id="rId29"/>
    </p:embeddedFont>
    <p:embeddedFont>
      <p:font typeface="Canva Sans Bold" panose="020B0604020202020204" charset="0"/>
      <p:regular r:id="rId30"/>
    </p:embeddedFont>
    <p:embeddedFont>
      <p:font typeface="Canva Sans Italic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5661" t="-7724" b="-29526"/>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10624752" y="7798599"/>
            <a:ext cx="6402685" cy="1925332"/>
          </a:xfrm>
          <a:prstGeom prst="rect">
            <a:avLst/>
          </a:prstGeom>
        </p:spPr>
        <p:txBody>
          <a:bodyPr lIns="0" tIns="0" rIns="0" bIns="0" rtlCol="0" anchor="t">
            <a:spAutoFit/>
          </a:bodyPr>
          <a:lstStyle/>
          <a:p>
            <a:pPr algn="ctr">
              <a:lnSpc>
                <a:spcPts val="15679"/>
              </a:lnSpc>
            </a:pPr>
            <a:r>
              <a:rPr lang="en-US" sz="11199" b="1">
                <a:solidFill>
                  <a:srgbClr val="FFFFFF"/>
                </a:solidFill>
                <a:latin typeface="Canva Sans Bold"/>
                <a:ea typeface="Canva Sans Bold"/>
                <a:cs typeface="Canva Sans Bold"/>
                <a:sym typeface="Canva Sans Bold"/>
              </a:rPr>
              <a:t>Session 1</a:t>
            </a:r>
          </a:p>
        </p:txBody>
      </p:sp>
      <p:sp>
        <p:nvSpPr>
          <p:cNvPr id="5" name="TextBox 5"/>
          <p:cNvSpPr txBox="1"/>
          <p:nvPr/>
        </p:nvSpPr>
        <p:spPr>
          <a:xfrm>
            <a:off x="504195" y="159703"/>
            <a:ext cx="9097005"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Italics"/>
                <a:ea typeface="Canva Sans Italics"/>
                <a:cs typeface="Canva Sans Italics"/>
                <a:sym typeface="Canva Sans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593351"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4: Now me, Now you</a:t>
            </a:r>
          </a:p>
        </p:txBody>
      </p:sp>
      <p:sp>
        <p:nvSpPr>
          <p:cNvPr id="5" name="TextBox 5"/>
          <p:cNvSpPr txBox="1"/>
          <p:nvPr/>
        </p:nvSpPr>
        <p:spPr>
          <a:xfrm>
            <a:off x="9838204" y="1942137"/>
            <a:ext cx="7642972" cy="6920230"/>
          </a:xfrm>
          <a:prstGeom prst="rect">
            <a:avLst/>
          </a:prstGeom>
        </p:spPr>
        <p:txBody>
          <a:bodyPr lIns="0" tIns="0" rIns="0" bIns="0" rtlCol="0" anchor="t">
            <a:spAutoFit/>
          </a:bodyPr>
          <a:lstStyle/>
          <a:p>
            <a:pPr algn="l">
              <a:lnSpc>
                <a:spcPts val="3919"/>
              </a:lnSpc>
              <a:spcBef>
                <a:spcPct val="0"/>
              </a:spcBef>
            </a:pPr>
            <a:r>
              <a:rPr lang="en-US" sz="2799" b="1">
                <a:solidFill>
                  <a:srgbClr val="28538D"/>
                </a:solidFill>
                <a:latin typeface="Canva Sans Bold"/>
                <a:ea typeface="Canva Sans Bold"/>
                <a:cs typeface="Canva Sans Bold"/>
                <a:sym typeface="Canva Sans Bold"/>
              </a:rPr>
              <a:t>Career questions for the mentor to ask</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Do you know what you want to do when you finish education, or do you have any idea?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Did you think you want to go straight into work, or university?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Have you done any work experience or had any jobs? What where they, what did you like, what didn't you like?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What subjects do you enjoy the most?</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 What do you like about school/college, what do you dislike?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What work/career do family members have?</a:t>
            </a:r>
          </a:p>
        </p:txBody>
      </p:sp>
      <p:sp>
        <p:nvSpPr>
          <p:cNvPr id="6" name="TextBox 6"/>
          <p:cNvSpPr txBox="1"/>
          <p:nvPr/>
        </p:nvSpPr>
        <p:spPr>
          <a:xfrm>
            <a:off x="593351" y="1829110"/>
            <a:ext cx="8975912" cy="7910830"/>
          </a:xfrm>
          <a:prstGeom prst="rect">
            <a:avLst/>
          </a:prstGeom>
        </p:spPr>
        <p:txBody>
          <a:bodyPr lIns="0" tIns="0" rIns="0" bIns="0" rtlCol="0" anchor="t">
            <a:spAutoFit/>
          </a:bodyPr>
          <a:lstStyle/>
          <a:p>
            <a:pPr algn="l">
              <a:lnSpc>
                <a:spcPts val="3919"/>
              </a:lnSpc>
              <a:spcBef>
                <a:spcPct val="0"/>
              </a:spcBef>
            </a:pPr>
            <a:r>
              <a:rPr lang="en-US" sz="2799" b="1">
                <a:solidFill>
                  <a:srgbClr val="28538D"/>
                </a:solidFill>
                <a:latin typeface="Canva Sans Bold"/>
                <a:ea typeface="Canva Sans Bold"/>
                <a:cs typeface="Canva Sans Bold"/>
                <a:sym typeface="Canva Sans Bold"/>
              </a:rPr>
              <a:t>Career questions for the mentee to ask</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What were your perceptions of a career when you were at school?</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 Did you know what you wanted to do or did you have no idea?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When you left school, what did you do? Did you go straight into work/university?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How did you decide about whether to go to work? or university?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What was your experience of university or work?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How did you progress after university? Or how did you progress in your career?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Have you always had the same job in the same area, or many different jobs?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What have you learnt about work/about yourself as your career progresses?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02764" y="71119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Goal Setting</a:t>
            </a:r>
          </a:p>
        </p:txBody>
      </p:sp>
      <p:sp>
        <p:nvSpPr>
          <p:cNvPr id="5" name="TextBox 5"/>
          <p:cNvSpPr txBox="1"/>
          <p:nvPr/>
        </p:nvSpPr>
        <p:spPr>
          <a:xfrm>
            <a:off x="584024" y="1645916"/>
            <a:ext cx="16656536" cy="1047750"/>
          </a:xfrm>
          <a:prstGeom prst="rect">
            <a:avLst/>
          </a:prstGeom>
        </p:spPr>
        <p:txBody>
          <a:bodyPr lIns="0" tIns="0" rIns="0" bIns="0" rtlCol="0" anchor="t">
            <a:spAutoFit/>
          </a:bodyPr>
          <a:lstStyle/>
          <a:p>
            <a:pPr algn="l">
              <a:lnSpc>
                <a:spcPts val="4200"/>
              </a:lnSpc>
              <a:spcBef>
                <a:spcPct val="0"/>
              </a:spcBef>
            </a:pPr>
            <a:r>
              <a:rPr lang="en-US" sz="3000">
                <a:solidFill>
                  <a:srgbClr val="28538D"/>
                </a:solidFill>
                <a:latin typeface="Canva Sans"/>
                <a:ea typeface="Canva Sans"/>
                <a:cs typeface="Canva Sans"/>
                <a:sym typeface="Canva Sans"/>
              </a:rPr>
              <a:t>Work with your mentee to identify their strengths and weakness, and discuss their ideal outcomes and goals for their mentorship</a:t>
            </a:r>
          </a:p>
        </p:txBody>
      </p:sp>
      <p:sp>
        <p:nvSpPr>
          <p:cNvPr id="6" name="TextBox 6"/>
          <p:cNvSpPr txBox="1"/>
          <p:nvPr/>
        </p:nvSpPr>
        <p:spPr>
          <a:xfrm>
            <a:off x="602764" y="3120547"/>
            <a:ext cx="6163866" cy="712469"/>
          </a:xfrm>
          <a:prstGeom prst="rect">
            <a:avLst/>
          </a:prstGeom>
        </p:spPr>
        <p:txBody>
          <a:bodyPr lIns="0" tIns="0" rIns="0" bIns="0" rtlCol="0" anchor="t">
            <a:spAutoFit/>
          </a:bodyPr>
          <a:lstStyle/>
          <a:p>
            <a:pPr algn="ctr">
              <a:lnSpc>
                <a:spcPts val="5880"/>
              </a:lnSpc>
            </a:pPr>
            <a:r>
              <a:rPr lang="en-US" sz="4200" b="1">
                <a:solidFill>
                  <a:srgbClr val="C74A25"/>
                </a:solidFill>
                <a:latin typeface="Canva Sans Bold"/>
                <a:ea typeface="Canva Sans Bold"/>
                <a:cs typeface="Canva Sans Bold"/>
                <a:sym typeface="Canva Sans Bold"/>
              </a:rPr>
              <a:t>Activity: SWOT Analysis</a:t>
            </a:r>
          </a:p>
        </p:txBody>
      </p:sp>
      <p:sp>
        <p:nvSpPr>
          <p:cNvPr id="7" name="TextBox 7"/>
          <p:cNvSpPr txBox="1"/>
          <p:nvPr/>
        </p:nvSpPr>
        <p:spPr>
          <a:xfrm>
            <a:off x="584024" y="4052091"/>
            <a:ext cx="17119952" cy="5848350"/>
          </a:xfrm>
          <a:prstGeom prst="rect">
            <a:avLst/>
          </a:prstGeom>
        </p:spPr>
        <p:txBody>
          <a:bodyPr lIns="0" tIns="0" rIns="0" bIns="0" rtlCol="0" anchor="t">
            <a:spAutoFit/>
          </a:bodyPr>
          <a:lstStyle/>
          <a:p>
            <a:pPr algn="l">
              <a:lnSpc>
                <a:spcPts val="4200"/>
              </a:lnSpc>
              <a:spcBef>
                <a:spcPct val="0"/>
              </a:spcBef>
            </a:pPr>
            <a:r>
              <a:rPr lang="en-US" sz="3000" b="1">
                <a:solidFill>
                  <a:srgbClr val="28538D"/>
                </a:solidFill>
                <a:latin typeface="Canva Sans Bold"/>
                <a:ea typeface="Canva Sans Bold"/>
                <a:cs typeface="Canva Sans Bold"/>
                <a:sym typeface="Canva Sans Bold"/>
              </a:rPr>
              <a:t>Instructions​</a:t>
            </a:r>
          </a:p>
          <a:p>
            <a:pPr algn="l">
              <a:lnSpc>
                <a:spcPts val="4200"/>
              </a:lnSpc>
              <a:spcBef>
                <a:spcPct val="0"/>
              </a:spcBef>
            </a:pPr>
            <a:r>
              <a:rPr lang="en-US" sz="3000">
                <a:solidFill>
                  <a:srgbClr val="28538D"/>
                </a:solidFill>
                <a:latin typeface="Canva Sans"/>
                <a:ea typeface="Canva Sans"/>
                <a:cs typeface="Canva Sans"/>
                <a:sym typeface="Canva Sans"/>
              </a:rPr>
              <a:t>SWOT analysis is a simple but useful framework for analysing your Strengths, Weaknesses, Opportunities, and Threats. ​</a:t>
            </a:r>
          </a:p>
          <a:p>
            <a:pPr algn="l">
              <a:lnSpc>
                <a:spcPts val="4200"/>
              </a:lnSpc>
              <a:spcBef>
                <a:spcPct val="0"/>
              </a:spcBef>
            </a:pPr>
            <a:r>
              <a:rPr lang="en-US" sz="3000">
                <a:solidFill>
                  <a:srgbClr val="28538D"/>
                </a:solidFill>
                <a:latin typeface="Canva Sans"/>
                <a:ea typeface="Canva Sans"/>
                <a:cs typeface="Canva Sans"/>
                <a:sym typeface="Canva Sans"/>
              </a:rPr>
              <a:t>Support your mentee to fill in the SWOT grid by asking them prompt questions and helping them to articulate and synopsise their ideas. ​</a:t>
            </a:r>
          </a:p>
          <a:p>
            <a:pPr algn="l">
              <a:lnSpc>
                <a:spcPts val="4200"/>
              </a:lnSpc>
              <a:spcBef>
                <a:spcPct val="0"/>
              </a:spcBef>
            </a:pPr>
            <a:endParaRPr lang="en-US" sz="3000">
              <a:solidFill>
                <a:srgbClr val="28538D"/>
              </a:solidFill>
              <a:latin typeface="Canva Sans"/>
              <a:ea typeface="Canva Sans"/>
              <a:cs typeface="Canva Sans"/>
              <a:sym typeface="Canva Sans"/>
            </a:endParaRPr>
          </a:p>
          <a:p>
            <a:pPr algn="l">
              <a:lnSpc>
                <a:spcPts val="4200"/>
              </a:lnSpc>
              <a:spcBef>
                <a:spcPct val="0"/>
              </a:spcBef>
            </a:pPr>
            <a:r>
              <a:rPr lang="en-US" sz="3000" b="1">
                <a:solidFill>
                  <a:srgbClr val="C74A25"/>
                </a:solidFill>
                <a:latin typeface="Canva Sans Bold"/>
                <a:ea typeface="Canva Sans Bold"/>
                <a:cs typeface="Canva Sans Bold"/>
                <a:sym typeface="Canva Sans Bold"/>
              </a:rPr>
              <a:t>Additional questions could include:​</a:t>
            </a:r>
          </a:p>
          <a:p>
            <a:pPr algn="l">
              <a:lnSpc>
                <a:spcPts val="4200"/>
              </a:lnSpc>
              <a:spcBef>
                <a:spcPct val="0"/>
              </a:spcBef>
            </a:pPr>
            <a:r>
              <a:rPr lang="en-US" sz="3000">
                <a:solidFill>
                  <a:srgbClr val="C74A25"/>
                </a:solidFill>
                <a:latin typeface="Canva Sans"/>
                <a:ea typeface="Canva Sans"/>
                <a:cs typeface="Canva Sans"/>
                <a:sym typeface="Canva Sans"/>
              </a:rPr>
              <a:t>What do you enjoy doing? What makes you proud?</a:t>
            </a:r>
          </a:p>
          <a:p>
            <a:pPr algn="l">
              <a:lnSpc>
                <a:spcPts val="4200"/>
              </a:lnSpc>
              <a:spcBef>
                <a:spcPct val="0"/>
              </a:spcBef>
            </a:pPr>
            <a:r>
              <a:rPr lang="en-US" sz="3000">
                <a:solidFill>
                  <a:srgbClr val="C74A25"/>
                </a:solidFill>
                <a:latin typeface="Canva Sans"/>
                <a:ea typeface="Canva Sans"/>
                <a:cs typeface="Canva Sans"/>
                <a:sym typeface="Canva Sans"/>
              </a:rPr>
              <a:t> What do you need to improve to be able to get and keep a good job?</a:t>
            </a:r>
          </a:p>
          <a:p>
            <a:pPr algn="l">
              <a:lnSpc>
                <a:spcPts val="4200"/>
              </a:lnSpc>
              <a:spcBef>
                <a:spcPct val="0"/>
              </a:spcBef>
            </a:pPr>
            <a:r>
              <a:rPr lang="en-US" sz="3000">
                <a:solidFill>
                  <a:srgbClr val="C74A25"/>
                </a:solidFill>
                <a:latin typeface="Canva Sans"/>
                <a:ea typeface="Canva Sans"/>
                <a:cs typeface="Canva Sans"/>
                <a:sym typeface="Canva Sans"/>
              </a:rPr>
              <a:t>How would your friends describe you? How would your family describe you?​</a:t>
            </a:r>
          </a:p>
          <a:p>
            <a:pPr algn="l">
              <a:lnSpc>
                <a:spcPts val="4200"/>
              </a:lnSpc>
              <a:spcBef>
                <a:spcPct val="0"/>
              </a:spcBef>
            </a:pPr>
            <a:r>
              <a:rPr lang="en-US" sz="3000" b="1">
                <a:solidFill>
                  <a:srgbClr val="28538D"/>
                </a:solidFill>
                <a:latin typeface="Canva Sans Bold"/>
                <a:ea typeface="Canva Sans Bold"/>
                <a:cs typeface="Canva Sans Bold"/>
                <a:sym typeface="Canva Sans Bold"/>
              </a:rPr>
              <a:t>Time  - 10mins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2094036" y="2690167"/>
          <a:ext cx="13333851" cy="6172200"/>
        </p:xfrm>
        <a:graphic>
          <a:graphicData uri="http://schemas.openxmlformats.org/drawingml/2006/table">
            <a:tbl>
              <a:tblPr/>
              <a:tblGrid>
                <a:gridCol w="6666925">
                  <a:extLst>
                    <a:ext uri="{9D8B030D-6E8A-4147-A177-3AD203B41FA5}">
                      <a16:colId xmlns:a16="http://schemas.microsoft.com/office/drawing/2014/main" val="20000"/>
                    </a:ext>
                  </a:extLst>
                </a:gridCol>
                <a:gridCol w="6666925">
                  <a:extLst>
                    <a:ext uri="{9D8B030D-6E8A-4147-A177-3AD203B41FA5}">
                      <a16:colId xmlns:a16="http://schemas.microsoft.com/office/drawing/2014/main" val="20001"/>
                    </a:ext>
                  </a:extLst>
                </a:gridCol>
              </a:tblGrid>
              <a:tr h="3086100">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86100">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5"/>
          <p:cNvSpPr txBox="1"/>
          <p:nvPr/>
        </p:nvSpPr>
        <p:spPr>
          <a:xfrm>
            <a:off x="739588" y="768346"/>
            <a:ext cx="13118011"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SWOT Analysis</a:t>
            </a:r>
          </a:p>
        </p:txBody>
      </p:sp>
      <p:sp>
        <p:nvSpPr>
          <p:cNvPr id="6" name="TextBox 6"/>
          <p:cNvSpPr txBox="1"/>
          <p:nvPr/>
        </p:nvSpPr>
        <p:spPr>
          <a:xfrm>
            <a:off x="4401653" y="2699692"/>
            <a:ext cx="1819870" cy="514350"/>
          </a:xfrm>
          <a:prstGeom prst="rect">
            <a:avLst/>
          </a:prstGeom>
        </p:spPr>
        <p:txBody>
          <a:bodyPr lIns="0" tIns="0" rIns="0" bIns="0" rtlCol="0" anchor="t">
            <a:spAutoFit/>
          </a:bodyPr>
          <a:lstStyle/>
          <a:p>
            <a:pPr algn="ctr">
              <a:lnSpc>
                <a:spcPts val="4200"/>
              </a:lnSpc>
            </a:pPr>
            <a:r>
              <a:rPr lang="en-US" sz="3000" b="1">
                <a:solidFill>
                  <a:srgbClr val="00BF63"/>
                </a:solidFill>
                <a:latin typeface="Canva Sans Bold"/>
                <a:ea typeface="Canva Sans Bold"/>
                <a:cs typeface="Canva Sans Bold"/>
                <a:sym typeface="Canva Sans Bold"/>
              </a:rPr>
              <a:t>Strengths</a:t>
            </a:r>
          </a:p>
        </p:txBody>
      </p:sp>
      <p:sp>
        <p:nvSpPr>
          <p:cNvPr id="7" name="TextBox 7"/>
          <p:cNvSpPr txBox="1"/>
          <p:nvPr/>
        </p:nvSpPr>
        <p:spPr>
          <a:xfrm>
            <a:off x="11126983" y="2709217"/>
            <a:ext cx="2255540" cy="514350"/>
          </a:xfrm>
          <a:prstGeom prst="rect">
            <a:avLst/>
          </a:prstGeom>
        </p:spPr>
        <p:txBody>
          <a:bodyPr lIns="0" tIns="0" rIns="0" bIns="0" rtlCol="0" anchor="t">
            <a:spAutoFit/>
          </a:bodyPr>
          <a:lstStyle/>
          <a:p>
            <a:pPr algn="ctr">
              <a:lnSpc>
                <a:spcPts val="4200"/>
              </a:lnSpc>
            </a:pPr>
            <a:r>
              <a:rPr lang="en-US" sz="3000" b="1">
                <a:solidFill>
                  <a:srgbClr val="FF914D"/>
                </a:solidFill>
                <a:latin typeface="Canva Sans Bold"/>
                <a:ea typeface="Canva Sans Bold"/>
                <a:cs typeface="Canva Sans Bold"/>
                <a:sym typeface="Canva Sans Bold"/>
              </a:rPr>
              <a:t>Weaknesses</a:t>
            </a:r>
          </a:p>
        </p:txBody>
      </p:sp>
      <p:sp>
        <p:nvSpPr>
          <p:cNvPr id="8" name="TextBox 8"/>
          <p:cNvSpPr txBox="1"/>
          <p:nvPr/>
        </p:nvSpPr>
        <p:spPr>
          <a:xfrm>
            <a:off x="4002992" y="5785792"/>
            <a:ext cx="2617192" cy="514350"/>
          </a:xfrm>
          <a:prstGeom prst="rect">
            <a:avLst/>
          </a:prstGeom>
        </p:spPr>
        <p:txBody>
          <a:bodyPr lIns="0" tIns="0" rIns="0" bIns="0" rtlCol="0" anchor="t">
            <a:spAutoFit/>
          </a:bodyPr>
          <a:lstStyle/>
          <a:p>
            <a:pPr algn="ctr">
              <a:lnSpc>
                <a:spcPts val="4200"/>
              </a:lnSpc>
            </a:pPr>
            <a:r>
              <a:rPr lang="en-US" sz="3000" b="1">
                <a:solidFill>
                  <a:srgbClr val="004AAD"/>
                </a:solidFill>
                <a:latin typeface="Canva Sans Bold"/>
                <a:ea typeface="Canva Sans Bold"/>
                <a:cs typeface="Canva Sans Bold"/>
                <a:sym typeface="Canva Sans Bold"/>
              </a:rPr>
              <a:t>Opportunities</a:t>
            </a:r>
          </a:p>
        </p:txBody>
      </p:sp>
      <p:sp>
        <p:nvSpPr>
          <p:cNvPr id="9" name="TextBox 9"/>
          <p:cNvSpPr txBox="1"/>
          <p:nvPr/>
        </p:nvSpPr>
        <p:spPr>
          <a:xfrm>
            <a:off x="11547323" y="5795317"/>
            <a:ext cx="1414859" cy="514350"/>
          </a:xfrm>
          <a:prstGeom prst="rect">
            <a:avLst/>
          </a:prstGeom>
        </p:spPr>
        <p:txBody>
          <a:bodyPr lIns="0" tIns="0" rIns="0" bIns="0" rtlCol="0" anchor="t">
            <a:spAutoFit/>
          </a:bodyPr>
          <a:lstStyle/>
          <a:p>
            <a:pPr algn="ctr">
              <a:lnSpc>
                <a:spcPts val="4200"/>
              </a:lnSpc>
            </a:pPr>
            <a:r>
              <a:rPr lang="en-US" sz="3000" b="1">
                <a:solidFill>
                  <a:srgbClr val="FF3131"/>
                </a:solidFill>
                <a:latin typeface="Canva Sans Bold"/>
                <a:ea typeface="Canva Sans Bold"/>
                <a:cs typeface="Canva Sans Bold"/>
                <a:sym typeface="Canva Sans Bold"/>
              </a:rPr>
              <a:t>Threats</a:t>
            </a:r>
          </a:p>
        </p:txBody>
      </p:sp>
      <p:sp>
        <p:nvSpPr>
          <p:cNvPr id="10" name="TextBox 10"/>
          <p:cNvSpPr txBox="1"/>
          <p:nvPr/>
        </p:nvSpPr>
        <p:spPr>
          <a:xfrm>
            <a:off x="2679166" y="3175941"/>
            <a:ext cx="5264845"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What are you good at?  What do you enjoy?</a:t>
            </a:r>
          </a:p>
        </p:txBody>
      </p:sp>
      <p:sp>
        <p:nvSpPr>
          <p:cNvPr id="11" name="TextBox 11"/>
          <p:cNvSpPr txBox="1"/>
          <p:nvPr/>
        </p:nvSpPr>
        <p:spPr>
          <a:xfrm>
            <a:off x="8827493" y="3175941"/>
            <a:ext cx="6600394" cy="70167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What do you need to improve? What do you need help with? </a:t>
            </a:r>
          </a:p>
        </p:txBody>
      </p:sp>
      <p:sp>
        <p:nvSpPr>
          <p:cNvPr id="12" name="TextBox 12"/>
          <p:cNvSpPr txBox="1"/>
          <p:nvPr/>
        </p:nvSpPr>
        <p:spPr>
          <a:xfrm>
            <a:off x="2094036" y="6252516"/>
            <a:ext cx="6666925" cy="70167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What help do you have? What currently makes it easier for you to study or get a job? </a:t>
            </a:r>
          </a:p>
        </p:txBody>
      </p:sp>
      <p:sp>
        <p:nvSpPr>
          <p:cNvPr id="13" name="TextBox 13"/>
          <p:cNvSpPr txBox="1"/>
          <p:nvPr/>
        </p:nvSpPr>
        <p:spPr>
          <a:xfrm>
            <a:off x="8846543" y="6252516"/>
            <a:ext cx="6469172" cy="70167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What obstacles do you face?  What currently makes it harder for you to study or get a job?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73107" y="1572808"/>
            <a:ext cx="12725071" cy="8054970"/>
          </a:xfrm>
          <a:custGeom>
            <a:avLst/>
            <a:gdLst/>
            <a:ahLst/>
            <a:cxnLst/>
            <a:rect l="l" t="t" r="r" b="b"/>
            <a:pathLst>
              <a:path w="12725071" h="8054970">
                <a:moveTo>
                  <a:pt x="0" y="0"/>
                </a:moveTo>
                <a:lnTo>
                  <a:pt x="12725071" y="0"/>
                </a:lnTo>
                <a:lnTo>
                  <a:pt x="12725071" y="8054969"/>
                </a:lnTo>
                <a:lnTo>
                  <a:pt x="0" y="8054969"/>
                </a:lnTo>
                <a:lnTo>
                  <a:pt x="0" y="0"/>
                </a:lnTo>
                <a:close/>
              </a:path>
            </a:pathLst>
          </a:custGeom>
          <a:blipFill>
            <a:blip r:embed="rId2"/>
            <a:stretch>
              <a:fillRect/>
            </a:stretch>
          </a:blipFill>
        </p:spPr>
        <p:txBody>
          <a:bodyPr/>
          <a:lstStyle/>
          <a:p>
            <a:endParaRPr lang="en-GB"/>
          </a:p>
        </p:txBody>
      </p:sp>
      <p:sp>
        <p:nvSpPr>
          <p:cNvPr id="3" name="Freeform 3"/>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672353" y="372423"/>
            <a:ext cx="13118011"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SWOT Analysis Completed Version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02764" y="71119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 Wheel of Life</a:t>
            </a:r>
          </a:p>
        </p:txBody>
      </p:sp>
      <p:sp>
        <p:nvSpPr>
          <p:cNvPr id="5" name="TextBox 5"/>
          <p:cNvSpPr txBox="1"/>
          <p:nvPr/>
        </p:nvSpPr>
        <p:spPr>
          <a:xfrm>
            <a:off x="602764" y="2119630"/>
            <a:ext cx="16656536" cy="5981065"/>
          </a:xfrm>
          <a:prstGeom prst="rect">
            <a:avLst/>
          </a:prstGeom>
        </p:spPr>
        <p:txBody>
          <a:bodyPr lIns="0" tIns="0" rIns="0" bIns="0" rtlCol="0" anchor="t">
            <a:spAutoFit/>
          </a:bodyPr>
          <a:lstStyle/>
          <a:p>
            <a:pPr algn="l">
              <a:lnSpc>
                <a:spcPts val="4759"/>
              </a:lnSpc>
              <a:spcBef>
                <a:spcPct val="0"/>
              </a:spcBef>
            </a:pPr>
            <a:r>
              <a:rPr lang="en-US" sz="3399" b="1">
                <a:solidFill>
                  <a:srgbClr val="28538D"/>
                </a:solidFill>
                <a:latin typeface="Canva Sans Bold"/>
                <a:ea typeface="Canva Sans Bold"/>
                <a:cs typeface="Canva Sans Bold"/>
                <a:sym typeface="Canva Sans Bold"/>
              </a:rPr>
              <a:t>Introduction</a:t>
            </a:r>
          </a:p>
          <a:p>
            <a:pPr algn="l">
              <a:lnSpc>
                <a:spcPts val="4759"/>
              </a:lnSpc>
              <a:spcBef>
                <a:spcPct val="0"/>
              </a:spcBef>
            </a:pPr>
            <a:r>
              <a:rPr lang="en-US" sz="3399">
                <a:solidFill>
                  <a:srgbClr val="28538D"/>
                </a:solidFill>
                <a:latin typeface="Canva Sans"/>
                <a:ea typeface="Canva Sans"/>
                <a:cs typeface="Canva Sans"/>
                <a:sym typeface="Canva Sans"/>
              </a:rPr>
              <a:t>The Wheel of Life is a great exercise and tool for helping to create more balance and success in life. It can help mentees identify areas  that need support and improvement  and can be used as a foundation exercise for goal-setting. </a:t>
            </a:r>
          </a:p>
          <a:p>
            <a:pPr algn="l">
              <a:lnSpc>
                <a:spcPts val="4759"/>
              </a:lnSpc>
              <a:spcBef>
                <a:spcPct val="0"/>
              </a:spcBef>
            </a:pPr>
            <a:endParaRPr lang="en-US" sz="3399">
              <a:solidFill>
                <a:srgbClr val="28538D"/>
              </a:solidFill>
              <a:latin typeface="Canva Sans"/>
              <a:ea typeface="Canva Sans"/>
              <a:cs typeface="Canva Sans"/>
              <a:sym typeface="Canva Sans"/>
            </a:endParaRPr>
          </a:p>
          <a:p>
            <a:pPr algn="l">
              <a:lnSpc>
                <a:spcPts val="4759"/>
              </a:lnSpc>
              <a:spcBef>
                <a:spcPct val="0"/>
              </a:spcBef>
            </a:pPr>
            <a:r>
              <a:rPr lang="en-US" sz="3399" b="1">
                <a:solidFill>
                  <a:srgbClr val="C74A25"/>
                </a:solidFill>
                <a:latin typeface="Canva Sans Bold"/>
                <a:ea typeface="Canva Sans Bold"/>
                <a:cs typeface="Canva Sans Bold"/>
                <a:sym typeface="Canva Sans Bold"/>
              </a:rPr>
              <a:t>Goal</a:t>
            </a:r>
          </a:p>
          <a:p>
            <a:pPr algn="l">
              <a:lnSpc>
                <a:spcPts val="4759"/>
              </a:lnSpc>
              <a:spcBef>
                <a:spcPct val="0"/>
              </a:spcBef>
            </a:pPr>
            <a:r>
              <a:rPr lang="en-US" sz="3399">
                <a:solidFill>
                  <a:srgbClr val="C74A25"/>
                </a:solidFill>
                <a:latin typeface="Canva Sans"/>
                <a:ea typeface="Canva Sans"/>
                <a:cs typeface="Canva Sans"/>
                <a:sym typeface="Canva Sans"/>
              </a:rPr>
              <a:t>Guide your mentee to identifying areas of their life that might need more focus, in preparation for setting goals</a:t>
            </a:r>
          </a:p>
          <a:p>
            <a:pPr algn="l">
              <a:lnSpc>
                <a:spcPts val="4759"/>
              </a:lnSpc>
              <a:spcBef>
                <a:spcPct val="0"/>
              </a:spcBef>
            </a:pPr>
            <a:endParaRPr lang="en-US" sz="3399">
              <a:solidFill>
                <a:srgbClr val="C74A25"/>
              </a:solidFill>
              <a:latin typeface="Canva Sans"/>
              <a:ea typeface="Canva Sans"/>
              <a:cs typeface="Canva Sans"/>
              <a:sym typeface="Canva Sans"/>
            </a:endParaRPr>
          </a:p>
          <a:p>
            <a:pPr algn="l">
              <a:lnSpc>
                <a:spcPts val="4759"/>
              </a:lnSpc>
              <a:spcBef>
                <a:spcPct val="0"/>
              </a:spcBef>
            </a:pPr>
            <a:r>
              <a:rPr lang="en-US" sz="3399" b="1">
                <a:solidFill>
                  <a:srgbClr val="28538D"/>
                </a:solidFill>
                <a:latin typeface="Canva Sans Bold"/>
                <a:ea typeface="Canva Sans Bold"/>
                <a:cs typeface="Canva Sans Bold"/>
                <a:sym typeface="Canva Sans Bold"/>
              </a:rPr>
              <a:t>Time: 10  - 15 mins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02764" y="71119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 Wheel of Life</a:t>
            </a:r>
          </a:p>
        </p:txBody>
      </p:sp>
      <p:sp>
        <p:nvSpPr>
          <p:cNvPr id="5" name="TextBox 5"/>
          <p:cNvSpPr txBox="1"/>
          <p:nvPr/>
        </p:nvSpPr>
        <p:spPr>
          <a:xfrm>
            <a:off x="602764" y="1829110"/>
            <a:ext cx="16244717" cy="7910830"/>
          </a:xfrm>
          <a:prstGeom prst="rect">
            <a:avLst/>
          </a:prstGeom>
        </p:spPr>
        <p:txBody>
          <a:bodyPr lIns="0" tIns="0" rIns="0" bIns="0" rtlCol="0" anchor="t">
            <a:spAutoFit/>
          </a:bodyPr>
          <a:lstStyle/>
          <a:p>
            <a:pPr algn="l">
              <a:lnSpc>
                <a:spcPts val="3919"/>
              </a:lnSpc>
              <a:spcBef>
                <a:spcPct val="0"/>
              </a:spcBef>
            </a:pPr>
            <a:r>
              <a:rPr lang="en-US" sz="2799" b="1">
                <a:solidFill>
                  <a:srgbClr val="28538D"/>
                </a:solidFill>
                <a:latin typeface="Canva Sans Bold"/>
                <a:ea typeface="Canva Sans Bold"/>
                <a:cs typeface="Canva Sans Bold"/>
                <a:sym typeface="Canva Sans Bold"/>
              </a:rPr>
              <a:t>Instructions</a:t>
            </a:r>
          </a:p>
          <a:p>
            <a:pPr algn="l">
              <a:lnSpc>
                <a:spcPts val="3919"/>
              </a:lnSpc>
              <a:spcBef>
                <a:spcPct val="0"/>
              </a:spcBef>
            </a:pPr>
            <a:r>
              <a:rPr lang="en-US" sz="2799" b="1">
                <a:solidFill>
                  <a:srgbClr val="28538D"/>
                </a:solidFill>
                <a:latin typeface="Canva Sans Bold"/>
                <a:ea typeface="Canva Sans Bold"/>
                <a:cs typeface="Canva Sans Bold"/>
                <a:sym typeface="Canva Sans Bold"/>
              </a:rPr>
              <a:t>Step 1:</a:t>
            </a:r>
            <a:r>
              <a:rPr lang="en-US" sz="2799">
                <a:solidFill>
                  <a:srgbClr val="28538D"/>
                </a:solidFill>
                <a:latin typeface="Canva Sans"/>
                <a:ea typeface="Canva Sans"/>
                <a:cs typeface="Canva Sans"/>
                <a:sym typeface="Canva Sans"/>
              </a:rPr>
              <a:t> Share your screen, so both you and your mentee can use the template together.  Or ask you mentee to draw a circle and divide it into 8 equal segments</a:t>
            </a:r>
          </a:p>
          <a:p>
            <a:pPr algn="l">
              <a:lnSpc>
                <a:spcPts val="3919"/>
              </a:lnSpc>
              <a:spcBef>
                <a:spcPct val="0"/>
              </a:spcBef>
            </a:pPr>
            <a:endParaRPr lang="en-US" sz="2799">
              <a:solidFill>
                <a:srgbClr val="28538D"/>
              </a:solidFill>
              <a:latin typeface="Canva Sans"/>
              <a:ea typeface="Canva Sans"/>
              <a:cs typeface="Canva Sans"/>
              <a:sym typeface="Canva Sans"/>
            </a:endParaRPr>
          </a:p>
          <a:p>
            <a:pPr algn="l">
              <a:lnSpc>
                <a:spcPts val="3919"/>
              </a:lnSpc>
              <a:spcBef>
                <a:spcPct val="0"/>
              </a:spcBef>
            </a:pPr>
            <a:r>
              <a:rPr lang="en-US" sz="2799" b="1">
                <a:solidFill>
                  <a:srgbClr val="28538D"/>
                </a:solidFill>
                <a:latin typeface="Canva Sans Bold"/>
                <a:ea typeface="Canva Sans Bold"/>
                <a:cs typeface="Canva Sans Bold"/>
                <a:sym typeface="Canva Sans Bold"/>
              </a:rPr>
              <a:t>Step 2: </a:t>
            </a:r>
            <a:r>
              <a:rPr lang="en-US" sz="2799">
                <a:solidFill>
                  <a:srgbClr val="28538D"/>
                </a:solidFill>
                <a:latin typeface="Canva Sans"/>
                <a:ea typeface="Canva Sans"/>
                <a:cs typeface="Canva Sans"/>
                <a:sym typeface="Canva Sans"/>
              </a:rPr>
              <a:t>Support your mentee to score their satisfaction levels (0 –5) against each of the different categories you on the wheel. Once all 8 categories have been scored, link them up to create the personal 'wheel'. You may also use the blank template, if you and your mentee wish to choose more relevant categories </a:t>
            </a:r>
          </a:p>
          <a:p>
            <a:pPr algn="l">
              <a:lnSpc>
                <a:spcPts val="3919"/>
              </a:lnSpc>
              <a:spcBef>
                <a:spcPct val="0"/>
              </a:spcBef>
            </a:pPr>
            <a:endParaRPr lang="en-US" sz="2799">
              <a:solidFill>
                <a:srgbClr val="28538D"/>
              </a:solidFill>
              <a:latin typeface="Canva Sans"/>
              <a:ea typeface="Canva Sans"/>
              <a:cs typeface="Canva Sans"/>
              <a:sym typeface="Canva Sans"/>
            </a:endParaRPr>
          </a:p>
          <a:p>
            <a:pPr algn="l">
              <a:lnSpc>
                <a:spcPts val="3919"/>
              </a:lnSpc>
            </a:pPr>
            <a:r>
              <a:rPr lang="en-US" sz="2799" b="1">
                <a:solidFill>
                  <a:srgbClr val="28538D"/>
                </a:solidFill>
                <a:latin typeface="Canva Sans Bold"/>
                <a:ea typeface="Canva Sans Bold"/>
                <a:cs typeface="Canva Sans Bold"/>
                <a:sym typeface="Canva Sans Bold"/>
              </a:rPr>
              <a:t>Step 3: </a:t>
            </a:r>
            <a:r>
              <a:rPr lang="en-US" sz="2799">
                <a:solidFill>
                  <a:srgbClr val="28538D"/>
                </a:solidFill>
                <a:latin typeface="Canva Sans"/>
                <a:ea typeface="Canva Sans"/>
                <a:cs typeface="Canva Sans"/>
                <a:sym typeface="Canva Sans"/>
              </a:rPr>
              <a:t>Ask some prompt questions to encourage deeper thinking. These could include: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Why did you score yourself in each category the way you did?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What is your ideal score for each category to achieve in the next month, 3 months, 6 months, one year?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Where are your biggest gaps in satisfaction levels? </a:t>
            </a:r>
          </a:p>
          <a:p>
            <a:pPr marL="604519" lvl="1" indent="-302260" algn="l">
              <a:lnSpc>
                <a:spcPts val="3919"/>
              </a:lnSpc>
              <a:buFont typeface="Arial"/>
              <a:buChar char="•"/>
            </a:pPr>
            <a:r>
              <a:rPr lang="en-US" sz="2799">
                <a:solidFill>
                  <a:srgbClr val="28538D"/>
                </a:solidFill>
                <a:latin typeface="Canva Sans"/>
                <a:ea typeface="Canva Sans"/>
                <a:cs typeface="Canva Sans"/>
                <a:sym typeface="Canva Sans"/>
              </a:rPr>
              <a:t>Which area of your life do you primarily want to focus on to enhance your satisfaction levels?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1259518"/>
            <a:ext cx="13756892" cy="8887566"/>
          </a:xfrm>
          <a:custGeom>
            <a:avLst/>
            <a:gdLst/>
            <a:ahLst/>
            <a:cxnLst/>
            <a:rect l="l" t="t" r="r" b="b"/>
            <a:pathLst>
              <a:path w="13756892" h="8887566">
                <a:moveTo>
                  <a:pt x="0" y="0"/>
                </a:moveTo>
                <a:lnTo>
                  <a:pt x="13756892" y="0"/>
                </a:lnTo>
                <a:lnTo>
                  <a:pt x="13756892" y="8887567"/>
                </a:lnTo>
                <a:lnTo>
                  <a:pt x="0" y="8887567"/>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602764" y="309880"/>
            <a:ext cx="10997132" cy="688974"/>
          </a:xfrm>
          <a:prstGeom prst="rect">
            <a:avLst/>
          </a:prstGeom>
        </p:spPr>
        <p:txBody>
          <a:bodyPr lIns="0" tIns="0" rIns="0" bIns="0" rtlCol="0" anchor="t">
            <a:spAutoFit/>
          </a:bodyPr>
          <a:lstStyle/>
          <a:p>
            <a:pPr algn="l">
              <a:lnSpc>
                <a:spcPts val="5600"/>
              </a:lnSpc>
            </a:pPr>
            <a:r>
              <a:rPr lang="en-US" sz="4000" b="1">
                <a:solidFill>
                  <a:srgbClr val="28538D"/>
                </a:solidFill>
                <a:latin typeface="Canva Sans Bold"/>
                <a:ea typeface="Canva Sans Bold"/>
                <a:cs typeface="Canva Sans Bold"/>
                <a:sym typeface="Canva Sans Bold"/>
              </a:rPr>
              <a:t>Wheel of Life template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740336" y="1259518"/>
            <a:ext cx="13839187" cy="8818135"/>
          </a:xfrm>
          <a:custGeom>
            <a:avLst/>
            <a:gdLst/>
            <a:ahLst/>
            <a:cxnLst/>
            <a:rect l="l" t="t" r="r" b="b"/>
            <a:pathLst>
              <a:path w="13839187" h="8818135">
                <a:moveTo>
                  <a:pt x="0" y="0"/>
                </a:moveTo>
                <a:lnTo>
                  <a:pt x="13839186" y="0"/>
                </a:lnTo>
                <a:lnTo>
                  <a:pt x="13839186" y="8818136"/>
                </a:lnTo>
                <a:lnTo>
                  <a:pt x="0" y="8818136"/>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501911" y="245428"/>
            <a:ext cx="10997132" cy="688974"/>
          </a:xfrm>
          <a:prstGeom prst="rect">
            <a:avLst/>
          </a:prstGeom>
        </p:spPr>
        <p:txBody>
          <a:bodyPr lIns="0" tIns="0" rIns="0" bIns="0" rtlCol="0" anchor="t">
            <a:spAutoFit/>
          </a:bodyPr>
          <a:lstStyle/>
          <a:p>
            <a:pPr algn="l">
              <a:lnSpc>
                <a:spcPts val="5600"/>
              </a:lnSpc>
            </a:pPr>
            <a:r>
              <a:rPr lang="en-US" sz="4000" b="1">
                <a:solidFill>
                  <a:srgbClr val="28538D"/>
                </a:solidFill>
                <a:latin typeface="Canva Sans Bold"/>
                <a:ea typeface="Canva Sans Bold"/>
                <a:cs typeface="Canva Sans Bold"/>
                <a:sym typeface="Canva Sans Bold"/>
              </a:rPr>
              <a:t>Completed example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347910" y="1160282"/>
            <a:ext cx="14593859" cy="9126718"/>
          </a:xfrm>
          <a:custGeom>
            <a:avLst/>
            <a:gdLst/>
            <a:ahLst/>
            <a:cxnLst/>
            <a:rect l="l" t="t" r="r" b="b"/>
            <a:pathLst>
              <a:path w="14593859" h="9126718">
                <a:moveTo>
                  <a:pt x="0" y="0"/>
                </a:moveTo>
                <a:lnTo>
                  <a:pt x="14593859" y="0"/>
                </a:lnTo>
                <a:lnTo>
                  <a:pt x="14593859" y="9126718"/>
                </a:lnTo>
                <a:lnTo>
                  <a:pt x="0" y="912671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501911" y="245428"/>
            <a:ext cx="10997132" cy="688974"/>
          </a:xfrm>
          <a:prstGeom prst="rect">
            <a:avLst/>
          </a:prstGeom>
        </p:spPr>
        <p:txBody>
          <a:bodyPr lIns="0" tIns="0" rIns="0" bIns="0" rtlCol="0" anchor="t">
            <a:spAutoFit/>
          </a:bodyPr>
          <a:lstStyle/>
          <a:p>
            <a:pPr algn="l">
              <a:lnSpc>
                <a:spcPts val="5600"/>
              </a:lnSpc>
            </a:pPr>
            <a:r>
              <a:rPr lang="en-US" sz="4000" b="1">
                <a:solidFill>
                  <a:srgbClr val="28538D"/>
                </a:solidFill>
                <a:latin typeface="Canva Sans Bold"/>
                <a:ea typeface="Canva Sans Bold"/>
                <a:cs typeface="Canva Sans Bold"/>
                <a:sym typeface="Canva Sans Bold"/>
              </a:rPr>
              <a:t>Blank category template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02764" y="3632052"/>
            <a:ext cx="16656536" cy="3710617"/>
          </a:xfrm>
          <a:custGeom>
            <a:avLst/>
            <a:gdLst/>
            <a:ahLst/>
            <a:cxnLst/>
            <a:rect l="l" t="t" r="r" b="b"/>
            <a:pathLst>
              <a:path w="16656536" h="3710617">
                <a:moveTo>
                  <a:pt x="0" y="0"/>
                </a:moveTo>
                <a:lnTo>
                  <a:pt x="16656536" y="0"/>
                </a:lnTo>
                <a:lnTo>
                  <a:pt x="16656536" y="3710617"/>
                </a:lnTo>
                <a:lnTo>
                  <a:pt x="0" y="3710617"/>
                </a:lnTo>
                <a:lnTo>
                  <a:pt x="0" y="0"/>
                </a:lnTo>
                <a:close/>
              </a:path>
            </a:pathLst>
          </a:custGeom>
          <a:blipFill>
            <a:blip r:embed="rId5"/>
            <a:stretch>
              <a:fillRect t="-2311" b="-2311"/>
            </a:stretch>
          </a:blipFill>
        </p:spPr>
        <p:txBody>
          <a:bodyPr/>
          <a:lstStyle/>
          <a:p>
            <a:endParaRPr lang="en-GB"/>
          </a:p>
        </p:txBody>
      </p:sp>
      <p:sp>
        <p:nvSpPr>
          <p:cNvPr id="5" name="TextBox 5"/>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 SkillsBuilder Self Assessment</a:t>
            </a:r>
          </a:p>
        </p:txBody>
      </p:sp>
      <p:sp>
        <p:nvSpPr>
          <p:cNvPr id="6" name="TextBox 6"/>
          <p:cNvSpPr txBox="1"/>
          <p:nvPr/>
        </p:nvSpPr>
        <p:spPr>
          <a:xfrm>
            <a:off x="602764" y="2036932"/>
            <a:ext cx="16656536" cy="1099820"/>
          </a:xfrm>
          <a:prstGeom prst="rect">
            <a:avLst/>
          </a:prstGeom>
        </p:spPr>
        <p:txBody>
          <a:bodyPr lIns="0" tIns="0" rIns="0" bIns="0" rtlCol="0" anchor="t">
            <a:spAutoFit/>
          </a:bodyPr>
          <a:lstStyle/>
          <a:p>
            <a:pPr algn="l">
              <a:lnSpc>
                <a:spcPts val="4480"/>
              </a:lnSpc>
              <a:spcBef>
                <a:spcPct val="0"/>
              </a:spcBef>
            </a:pPr>
            <a:r>
              <a:rPr lang="en-US" sz="3200">
                <a:solidFill>
                  <a:srgbClr val="28538D"/>
                </a:solidFill>
                <a:latin typeface="Canva Sans"/>
                <a:ea typeface="Canva Sans"/>
                <a:cs typeface="Canva Sans"/>
                <a:sym typeface="Canva Sans"/>
              </a:rPr>
              <a:t>Work with your mentee to complete the Skills Builder self-assessment. This will help them identify key areas that may require focus and improvement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723052" y="1598291"/>
            <a:ext cx="15521664" cy="8967470"/>
          </a:xfrm>
          <a:prstGeom prst="rect">
            <a:avLst/>
          </a:prstGeom>
        </p:spPr>
        <p:txBody>
          <a:bodyPr lIns="0" tIns="0" rIns="0" bIns="0" rtlCol="0" anchor="t">
            <a:spAutoFit/>
          </a:bodyPr>
          <a:lstStyle/>
          <a:p>
            <a:pPr algn="l">
              <a:lnSpc>
                <a:spcPts val="4480"/>
              </a:lnSpc>
            </a:pPr>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algn="l">
              <a:lnSpc>
                <a:spcPts val="4480"/>
              </a:lnSpc>
            </a:pPr>
            <a:endParaRPr lang="en-US" sz="3200" i="1">
              <a:solidFill>
                <a:srgbClr val="28538D"/>
              </a:solidFill>
              <a:latin typeface="Canva Sans Italics"/>
              <a:ea typeface="Canva Sans Italics"/>
              <a:cs typeface="Canva Sans Italics"/>
              <a:sym typeface="Canva Sans Italics"/>
            </a:endParaRPr>
          </a:p>
          <a:p>
            <a:pPr algn="l">
              <a:lnSpc>
                <a:spcPts val="4480"/>
              </a:lnSpc>
              <a:spcBef>
                <a:spcPct val="0"/>
              </a:spcBef>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050842" y="3458497"/>
            <a:ext cx="13179292" cy="6996317"/>
          </a:xfrm>
          <a:custGeom>
            <a:avLst/>
            <a:gdLst/>
            <a:ahLst/>
            <a:cxnLst/>
            <a:rect l="l" t="t" r="r" b="b"/>
            <a:pathLst>
              <a:path w="13179292" h="6996317">
                <a:moveTo>
                  <a:pt x="0" y="0"/>
                </a:moveTo>
                <a:lnTo>
                  <a:pt x="13179291" y="0"/>
                </a:lnTo>
                <a:lnTo>
                  <a:pt x="13179291" y="6996316"/>
                </a:lnTo>
                <a:lnTo>
                  <a:pt x="0" y="6996316"/>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 SkillsBuilder Self Assessment</a:t>
            </a:r>
          </a:p>
        </p:txBody>
      </p:sp>
      <p:sp>
        <p:nvSpPr>
          <p:cNvPr id="6" name="TextBox 6"/>
          <p:cNvSpPr txBox="1"/>
          <p:nvPr/>
        </p:nvSpPr>
        <p:spPr>
          <a:xfrm>
            <a:off x="602764" y="2275928"/>
            <a:ext cx="13720162" cy="887095"/>
          </a:xfrm>
          <a:prstGeom prst="rect">
            <a:avLst/>
          </a:prstGeom>
        </p:spPr>
        <p:txBody>
          <a:bodyPr lIns="0" tIns="0" rIns="0" bIns="0" rtlCol="0" anchor="t">
            <a:spAutoFit/>
          </a:bodyPr>
          <a:lstStyle/>
          <a:p>
            <a:pPr algn="l">
              <a:lnSpc>
                <a:spcPts val="7279"/>
              </a:lnSpc>
            </a:pPr>
            <a:r>
              <a:rPr lang="en-US" sz="5199" b="1">
                <a:solidFill>
                  <a:srgbClr val="C74A25"/>
                </a:solidFill>
                <a:latin typeface="Canva Sans Bold"/>
                <a:ea typeface="Canva Sans Bold"/>
                <a:cs typeface="Canva Sans Bold"/>
                <a:sym typeface="Canva Sans Bold"/>
              </a:rPr>
              <a:t>Communication Skills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381968" y="3193699"/>
            <a:ext cx="13108420" cy="7093301"/>
          </a:xfrm>
          <a:custGeom>
            <a:avLst/>
            <a:gdLst/>
            <a:ahLst/>
            <a:cxnLst/>
            <a:rect l="l" t="t" r="r" b="b"/>
            <a:pathLst>
              <a:path w="13108420" h="7093301">
                <a:moveTo>
                  <a:pt x="0" y="0"/>
                </a:moveTo>
                <a:lnTo>
                  <a:pt x="13108420" y="0"/>
                </a:lnTo>
                <a:lnTo>
                  <a:pt x="13108420" y="7093301"/>
                </a:lnTo>
                <a:lnTo>
                  <a:pt x="0" y="7093301"/>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 SkillsBuilder Self Assessment</a:t>
            </a:r>
          </a:p>
        </p:txBody>
      </p:sp>
      <p:sp>
        <p:nvSpPr>
          <p:cNvPr id="6" name="TextBox 6"/>
          <p:cNvSpPr txBox="1"/>
          <p:nvPr/>
        </p:nvSpPr>
        <p:spPr>
          <a:xfrm>
            <a:off x="602764" y="2275928"/>
            <a:ext cx="13720162" cy="887095"/>
          </a:xfrm>
          <a:prstGeom prst="rect">
            <a:avLst/>
          </a:prstGeom>
        </p:spPr>
        <p:txBody>
          <a:bodyPr lIns="0" tIns="0" rIns="0" bIns="0" rtlCol="0" anchor="t">
            <a:spAutoFit/>
          </a:bodyPr>
          <a:lstStyle/>
          <a:p>
            <a:pPr algn="l">
              <a:lnSpc>
                <a:spcPts val="7279"/>
              </a:lnSpc>
            </a:pPr>
            <a:r>
              <a:rPr lang="en-US" sz="5199" b="1">
                <a:solidFill>
                  <a:srgbClr val="C74A25"/>
                </a:solidFill>
                <a:latin typeface="Canva Sans Bold"/>
                <a:ea typeface="Canva Sans Bold"/>
                <a:cs typeface="Canva Sans Bold"/>
                <a:sym typeface="Canva Sans Bold"/>
              </a:rPr>
              <a:t>Critical Thinking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338685" y="3163023"/>
            <a:ext cx="13194984" cy="7158730"/>
          </a:xfrm>
          <a:custGeom>
            <a:avLst/>
            <a:gdLst/>
            <a:ahLst/>
            <a:cxnLst/>
            <a:rect l="l" t="t" r="r" b="b"/>
            <a:pathLst>
              <a:path w="13194984" h="7158730">
                <a:moveTo>
                  <a:pt x="0" y="0"/>
                </a:moveTo>
                <a:lnTo>
                  <a:pt x="13194985" y="0"/>
                </a:lnTo>
                <a:lnTo>
                  <a:pt x="13194985" y="7158731"/>
                </a:lnTo>
                <a:lnTo>
                  <a:pt x="0" y="7158731"/>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 SkillsBuilder Self Assessment</a:t>
            </a:r>
          </a:p>
        </p:txBody>
      </p:sp>
      <p:sp>
        <p:nvSpPr>
          <p:cNvPr id="6" name="TextBox 6"/>
          <p:cNvSpPr txBox="1"/>
          <p:nvPr/>
        </p:nvSpPr>
        <p:spPr>
          <a:xfrm>
            <a:off x="602764" y="1889485"/>
            <a:ext cx="13720162" cy="887095"/>
          </a:xfrm>
          <a:prstGeom prst="rect">
            <a:avLst/>
          </a:prstGeom>
        </p:spPr>
        <p:txBody>
          <a:bodyPr lIns="0" tIns="0" rIns="0" bIns="0" rtlCol="0" anchor="t">
            <a:spAutoFit/>
          </a:bodyPr>
          <a:lstStyle/>
          <a:p>
            <a:pPr algn="l">
              <a:lnSpc>
                <a:spcPts val="7279"/>
              </a:lnSpc>
            </a:pPr>
            <a:r>
              <a:rPr lang="en-US" sz="5199" b="1">
                <a:solidFill>
                  <a:srgbClr val="C74A25"/>
                </a:solidFill>
                <a:latin typeface="Canva Sans Bold"/>
                <a:ea typeface="Canva Sans Bold"/>
                <a:cs typeface="Canva Sans Bold"/>
                <a:sym typeface="Canva Sans Bold"/>
              </a:rPr>
              <a:t>People Skills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088421" y="3167105"/>
            <a:ext cx="13141712" cy="6807102"/>
          </a:xfrm>
          <a:custGeom>
            <a:avLst/>
            <a:gdLst/>
            <a:ahLst/>
            <a:cxnLst/>
            <a:rect l="l" t="t" r="r" b="b"/>
            <a:pathLst>
              <a:path w="13141712" h="6807102">
                <a:moveTo>
                  <a:pt x="0" y="0"/>
                </a:moveTo>
                <a:lnTo>
                  <a:pt x="13141712" y="0"/>
                </a:lnTo>
                <a:lnTo>
                  <a:pt x="13141712" y="6807102"/>
                </a:lnTo>
                <a:lnTo>
                  <a:pt x="0" y="680710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 SkillsBuilder Self Assessment</a:t>
            </a:r>
          </a:p>
        </p:txBody>
      </p:sp>
      <p:sp>
        <p:nvSpPr>
          <p:cNvPr id="6" name="TextBox 6"/>
          <p:cNvSpPr txBox="1"/>
          <p:nvPr/>
        </p:nvSpPr>
        <p:spPr>
          <a:xfrm>
            <a:off x="602764" y="1889485"/>
            <a:ext cx="13720162" cy="887095"/>
          </a:xfrm>
          <a:prstGeom prst="rect">
            <a:avLst/>
          </a:prstGeom>
        </p:spPr>
        <p:txBody>
          <a:bodyPr lIns="0" tIns="0" rIns="0" bIns="0" rtlCol="0" anchor="t">
            <a:spAutoFit/>
          </a:bodyPr>
          <a:lstStyle/>
          <a:p>
            <a:pPr algn="l">
              <a:lnSpc>
                <a:spcPts val="7279"/>
              </a:lnSpc>
            </a:pPr>
            <a:r>
              <a:rPr lang="en-US" sz="5199" b="1">
                <a:solidFill>
                  <a:srgbClr val="C74A25"/>
                </a:solidFill>
                <a:latin typeface="Canva Sans Bold"/>
                <a:ea typeface="Canva Sans Bold"/>
                <a:cs typeface="Canva Sans Bold"/>
                <a:sym typeface="Canva Sans Bold"/>
              </a:rPr>
              <a:t>Self-Management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Thinking about career goals</a:t>
            </a:r>
          </a:p>
        </p:txBody>
      </p:sp>
      <p:sp>
        <p:nvSpPr>
          <p:cNvPr id="5" name="TextBox 5"/>
          <p:cNvSpPr txBox="1"/>
          <p:nvPr/>
        </p:nvSpPr>
        <p:spPr>
          <a:xfrm>
            <a:off x="602764" y="2294051"/>
            <a:ext cx="16656536" cy="5540375"/>
          </a:xfrm>
          <a:prstGeom prst="rect">
            <a:avLst/>
          </a:prstGeom>
        </p:spPr>
        <p:txBody>
          <a:bodyPr lIns="0" tIns="0" rIns="0" bIns="0" rtlCol="0" anchor="t">
            <a:spAutoFit/>
          </a:bodyPr>
          <a:lstStyle/>
          <a:p>
            <a:pPr algn="l">
              <a:lnSpc>
                <a:spcPts val="4899"/>
              </a:lnSpc>
              <a:spcBef>
                <a:spcPct val="0"/>
              </a:spcBef>
            </a:pPr>
            <a:r>
              <a:rPr lang="en-US" sz="3499" b="1">
                <a:solidFill>
                  <a:srgbClr val="C74A25"/>
                </a:solidFill>
                <a:latin typeface="Canva Sans Bold"/>
                <a:ea typeface="Canva Sans Bold"/>
                <a:cs typeface="Canva Sans Bold"/>
                <a:sym typeface="Canva Sans Bold"/>
              </a:rPr>
              <a:t>Discuss the following questions and note down your ideas:</a:t>
            </a:r>
          </a:p>
          <a:p>
            <a:pPr algn="l">
              <a:lnSpc>
                <a:spcPts val="4899"/>
              </a:lnSpc>
              <a:spcBef>
                <a:spcPct val="0"/>
              </a:spcBef>
            </a:pPr>
            <a:endParaRPr lang="en-US" sz="3499" b="1">
              <a:solidFill>
                <a:srgbClr val="C74A25"/>
              </a:solidFill>
              <a:latin typeface="Canva Sans Bold"/>
              <a:ea typeface="Canva Sans Bold"/>
              <a:cs typeface="Canva Sans Bold"/>
              <a:sym typeface="Canva Sans Bold"/>
            </a:endParaRPr>
          </a:p>
          <a:p>
            <a:pPr marL="755649" lvl="1" indent="-377824" algn="l">
              <a:lnSpc>
                <a:spcPts val="4899"/>
              </a:lnSpc>
              <a:buFont typeface="Arial"/>
              <a:buChar char="•"/>
            </a:pPr>
            <a:r>
              <a:rPr lang="en-US" sz="3499">
                <a:solidFill>
                  <a:srgbClr val="28538D"/>
                </a:solidFill>
                <a:latin typeface="Canva Sans"/>
                <a:ea typeface="Canva Sans"/>
                <a:cs typeface="Canva Sans"/>
                <a:sym typeface="Canva Sans"/>
              </a:rPr>
              <a:t>What do you think is the most important skill for your chosen career area?</a:t>
            </a:r>
          </a:p>
          <a:p>
            <a:pPr marL="755649" lvl="1" indent="-377824" algn="l">
              <a:lnSpc>
                <a:spcPts val="4899"/>
              </a:lnSpc>
              <a:buFont typeface="Arial"/>
              <a:buChar char="•"/>
            </a:pPr>
            <a:r>
              <a:rPr lang="en-US" sz="3499">
                <a:solidFill>
                  <a:srgbClr val="28538D"/>
                </a:solidFill>
                <a:latin typeface="Canva Sans"/>
                <a:ea typeface="Canva Sans"/>
                <a:cs typeface="Canva Sans"/>
                <a:sym typeface="Canva Sans"/>
              </a:rPr>
              <a:t>By the end of this mentorship, where do you see yourself?</a:t>
            </a:r>
          </a:p>
          <a:p>
            <a:pPr marL="755649" lvl="1" indent="-377824" algn="l">
              <a:lnSpc>
                <a:spcPts val="4899"/>
              </a:lnSpc>
              <a:buFont typeface="Arial"/>
              <a:buChar char="•"/>
            </a:pPr>
            <a:r>
              <a:rPr lang="en-US" sz="3499">
                <a:solidFill>
                  <a:srgbClr val="28538D"/>
                </a:solidFill>
                <a:latin typeface="Canva Sans"/>
                <a:ea typeface="Canva Sans"/>
                <a:cs typeface="Canva Sans"/>
                <a:sym typeface="Canva Sans"/>
              </a:rPr>
              <a:t>Where do you see yourself in 1 year?</a:t>
            </a:r>
          </a:p>
          <a:p>
            <a:pPr marL="755649" lvl="1" indent="-377824" algn="l">
              <a:lnSpc>
                <a:spcPts val="4899"/>
              </a:lnSpc>
              <a:buFont typeface="Arial"/>
              <a:buChar char="•"/>
            </a:pPr>
            <a:r>
              <a:rPr lang="en-US" sz="3499">
                <a:solidFill>
                  <a:srgbClr val="28538D"/>
                </a:solidFill>
                <a:latin typeface="Canva Sans"/>
                <a:ea typeface="Canva Sans"/>
                <a:cs typeface="Canva Sans"/>
                <a:sym typeface="Canva Sans"/>
              </a:rPr>
              <a:t>Where do you see yourself in 5 years? </a:t>
            </a:r>
          </a:p>
          <a:p>
            <a:pPr marL="755649" lvl="1" indent="-377824" algn="l">
              <a:lnSpc>
                <a:spcPts val="4899"/>
              </a:lnSpc>
              <a:buFont typeface="Arial"/>
              <a:buChar char="•"/>
            </a:pPr>
            <a:r>
              <a:rPr lang="en-US" sz="3499">
                <a:solidFill>
                  <a:srgbClr val="28538D"/>
                </a:solidFill>
                <a:latin typeface="Canva Sans"/>
                <a:ea typeface="Canva Sans"/>
                <a:cs typeface="Canva Sans"/>
                <a:sym typeface="Canva Sans"/>
              </a:rPr>
              <a:t>What skills do you need to get yourself to these places? What tasks will you need to do? </a:t>
            </a:r>
          </a:p>
          <a:p>
            <a:pPr marL="755649" lvl="1" indent="-377824" algn="l">
              <a:lnSpc>
                <a:spcPts val="4899"/>
              </a:lnSpc>
              <a:buFont typeface="Arial"/>
              <a:buChar char="•"/>
            </a:pPr>
            <a:r>
              <a:rPr lang="en-US" sz="3499">
                <a:solidFill>
                  <a:srgbClr val="28538D"/>
                </a:solidFill>
                <a:latin typeface="Canva Sans"/>
                <a:ea typeface="Canva Sans"/>
                <a:cs typeface="Canva Sans"/>
                <a:sym typeface="Canva Sans"/>
              </a:rPr>
              <a:t>What employability skills would you like to improve most?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1884147" y="3838456"/>
          <a:ext cx="12745888" cy="5419844"/>
        </p:xfrm>
        <a:graphic>
          <a:graphicData uri="http://schemas.openxmlformats.org/drawingml/2006/table">
            <a:tbl>
              <a:tblPr/>
              <a:tblGrid>
                <a:gridCol w="6390315">
                  <a:extLst>
                    <a:ext uri="{9D8B030D-6E8A-4147-A177-3AD203B41FA5}">
                      <a16:colId xmlns:a16="http://schemas.microsoft.com/office/drawing/2014/main" val="20000"/>
                    </a:ext>
                  </a:extLst>
                </a:gridCol>
                <a:gridCol w="6355574">
                  <a:extLst>
                    <a:ext uri="{9D8B030D-6E8A-4147-A177-3AD203B41FA5}">
                      <a16:colId xmlns:a16="http://schemas.microsoft.com/office/drawing/2014/main" val="20001"/>
                    </a:ext>
                  </a:extLst>
                </a:gridCol>
              </a:tblGrid>
              <a:tr h="1149123">
                <a:tc>
                  <a:txBody>
                    <a:bodyPr/>
                    <a:lstStyle/>
                    <a:p>
                      <a:pPr algn="ctr">
                        <a:lnSpc>
                          <a:spcPts val="4480"/>
                        </a:lnSpc>
                        <a:defRPr/>
                      </a:pPr>
                      <a:r>
                        <a:rPr lang="en-US" sz="3200" b="1">
                          <a:solidFill>
                            <a:srgbClr val="28538D"/>
                          </a:solidFill>
                          <a:latin typeface="Canva Sans Bold"/>
                          <a:ea typeface="Canva Sans Bold"/>
                          <a:cs typeface="Canva Sans Bold"/>
                          <a:sym typeface="Canva Sans Bold"/>
                        </a:rPr>
                        <a:t>Short term goals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480"/>
                        </a:lnSpc>
                        <a:defRPr/>
                      </a:pPr>
                      <a:r>
                        <a:rPr lang="en-US" sz="3200" b="1">
                          <a:solidFill>
                            <a:srgbClr val="C74A25"/>
                          </a:solidFill>
                          <a:latin typeface="Canva Sans Bold"/>
                          <a:ea typeface="Canva Sans Bold"/>
                          <a:cs typeface="Canva Sans Bold"/>
                          <a:sym typeface="Canva Sans Bold"/>
                        </a:rPr>
                        <a:t>Long term goals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70721">
                <a:tc>
                  <a:txBody>
                    <a:bodyPr/>
                    <a:lstStyle/>
                    <a:p>
                      <a:pPr algn="l">
                        <a:lnSpc>
                          <a:spcPts val="4480"/>
                        </a:lnSpc>
                        <a:defRPr/>
                      </a:pPr>
                      <a:r>
                        <a:rPr lang="en-US" sz="3200" b="1">
                          <a:solidFill>
                            <a:srgbClr val="28538D"/>
                          </a:solidFill>
                          <a:latin typeface="Canva Sans Bold"/>
                          <a:ea typeface="Canva Sans Bold"/>
                          <a:cs typeface="Canva Sans Bold"/>
                          <a:sym typeface="Canva Sans Bold"/>
                        </a:rPr>
                        <a:t>1..</a:t>
                      </a:r>
                      <a:endParaRPr lang="en-US" sz="1100"/>
                    </a:p>
                    <a:p>
                      <a:pPr algn="l">
                        <a:lnSpc>
                          <a:spcPts val="4480"/>
                        </a:lnSpc>
                      </a:pPr>
                      <a:endParaRPr lang="en-US" sz="1100"/>
                    </a:p>
                    <a:p>
                      <a:pPr algn="l">
                        <a:lnSpc>
                          <a:spcPts val="4480"/>
                        </a:lnSpc>
                      </a:pPr>
                      <a:r>
                        <a:rPr lang="en-US" sz="3200" b="1">
                          <a:solidFill>
                            <a:srgbClr val="28538D"/>
                          </a:solidFill>
                          <a:latin typeface="Canva Sans Bold"/>
                          <a:ea typeface="Canva Sans Bold"/>
                          <a:cs typeface="Canva Sans Bold"/>
                          <a:sym typeface="Canva Sans Bold"/>
                        </a:rPr>
                        <a:t>2..</a:t>
                      </a:r>
                    </a:p>
                    <a:p>
                      <a:pPr algn="l">
                        <a:lnSpc>
                          <a:spcPts val="4480"/>
                        </a:lnSpc>
                      </a:pPr>
                      <a:endParaRPr lang="en-US" sz="3200" b="1">
                        <a:solidFill>
                          <a:srgbClr val="28538D"/>
                        </a:solidFill>
                        <a:latin typeface="Canva Sans Bold"/>
                        <a:ea typeface="Canva Sans Bold"/>
                        <a:cs typeface="Canva Sans Bold"/>
                        <a:sym typeface="Canva Sans Bold"/>
                      </a:endParaRPr>
                    </a:p>
                    <a:p>
                      <a:pPr algn="l">
                        <a:lnSpc>
                          <a:spcPts val="4480"/>
                        </a:lnSpc>
                      </a:pPr>
                      <a:r>
                        <a:rPr lang="en-US" sz="3200" b="1">
                          <a:solidFill>
                            <a:srgbClr val="28538D"/>
                          </a:solidFill>
                          <a:latin typeface="Canva Sans Bold"/>
                          <a:ea typeface="Canva Sans Bold"/>
                          <a:cs typeface="Canva Sans Bold"/>
                          <a:sym typeface="Canva Sans Bold"/>
                        </a:rPr>
                        <a:t>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4480"/>
                        </a:lnSpc>
                        <a:defRPr/>
                      </a:pPr>
                      <a:r>
                        <a:rPr lang="en-US" sz="3200" b="1">
                          <a:solidFill>
                            <a:srgbClr val="C74A25"/>
                          </a:solidFill>
                          <a:latin typeface="Canva Sans Bold"/>
                          <a:ea typeface="Canva Sans Bold"/>
                          <a:cs typeface="Canva Sans Bold"/>
                          <a:sym typeface="Canva Sans Bold"/>
                        </a:rPr>
                        <a:t>1..</a:t>
                      </a:r>
                      <a:endParaRPr lang="en-US" sz="1100"/>
                    </a:p>
                    <a:p>
                      <a:pPr algn="l">
                        <a:lnSpc>
                          <a:spcPts val="4480"/>
                        </a:lnSpc>
                      </a:pPr>
                      <a:endParaRPr lang="en-US" sz="1100"/>
                    </a:p>
                    <a:p>
                      <a:pPr algn="l">
                        <a:lnSpc>
                          <a:spcPts val="4480"/>
                        </a:lnSpc>
                      </a:pPr>
                      <a:r>
                        <a:rPr lang="en-US" sz="3200" b="1">
                          <a:solidFill>
                            <a:srgbClr val="C74A25"/>
                          </a:solidFill>
                          <a:latin typeface="Canva Sans Bold"/>
                          <a:ea typeface="Canva Sans Bold"/>
                          <a:cs typeface="Canva Sans Bold"/>
                          <a:sym typeface="Canva Sans Bold"/>
                        </a:rPr>
                        <a:t>2..</a:t>
                      </a:r>
                    </a:p>
                    <a:p>
                      <a:pPr algn="l">
                        <a:lnSpc>
                          <a:spcPts val="4480"/>
                        </a:lnSpc>
                      </a:pPr>
                      <a:endParaRPr lang="en-US" sz="3200" b="1">
                        <a:solidFill>
                          <a:srgbClr val="C74A25"/>
                        </a:solidFill>
                        <a:latin typeface="Canva Sans Bold"/>
                        <a:ea typeface="Canva Sans Bold"/>
                        <a:cs typeface="Canva Sans Bold"/>
                        <a:sym typeface="Canva Sans Bold"/>
                      </a:endParaRPr>
                    </a:p>
                    <a:p>
                      <a:pPr algn="l">
                        <a:lnSpc>
                          <a:spcPts val="4480"/>
                        </a:lnSpc>
                      </a:pPr>
                      <a:r>
                        <a:rPr lang="en-US" sz="3200" b="1">
                          <a:solidFill>
                            <a:srgbClr val="C74A25"/>
                          </a:solidFill>
                          <a:latin typeface="Canva Sans Bold"/>
                          <a:ea typeface="Canva Sans Bold"/>
                          <a:cs typeface="Canva Sans Bold"/>
                          <a:sym typeface="Canva Sans Bold"/>
                        </a:rPr>
                        <a:t>3..</a:t>
                      </a:r>
                    </a:p>
                    <a:p>
                      <a:pPr algn="l">
                        <a:lnSpc>
                          <a:spcPts val="4480"/>
                        </a:lnSpc>
                      </a:pPr>
                      <a:endParaRPr lang="en-US" sz="3200" b="1">
                        <a:solidFill>
                          <a:srgbClr val="C74A25"/>
                        </a:solidFill>
                        <a:latin typeface="Canva Sans Bold"/>
                        <a:ea typeface="Canva Sans Bold"/>
                        <a:cs typeface="Canva Sans Bold"/>
                        <a:sym typeface="Canva Sans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5"/>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Long and short term goals</a:t>
            </a:r>
          </a:p>
        </p:txBody>
      </p:sp>
      <p:sp>
        <p:nvSpPr>
          <p:cNvPr id="6" name="TextBox 6"/>
          <p:cNvSpPr txBox="1"/>
          <p:nvPr/>
        </p:nvSpPr>
        <p:spPr>
          <a:xfrm>
            <a:off x="602764" y="2138561"/>
            <a:ext cx="16656536" cy="1099820"/>
          </a:xfrm>
          <a:prstGeom prst="rect">
            <a:avLst/>
          </a:prstGeom>
        </p:spPr>
        <p:txBody>
          <a:bodyPr lIns="0" tIns="0" rIns="0" bIns="0" rtlCol="0" anchor="t">
            <a:spAutoFit/>
          </a:bodyPr>
          <a:lstStyle/>
          <a:p>
            <a:pPr algn="l">
              <a:lnSpc>
                <a:spcPts val="4480"/>
              </a:lnSpc>
              <a:spcBef>
                <a:spcPct val="0"/>
              </a:spcBef>
            </a:pPr>
            <a:r>
              <a:rPr lang="en-US" sz="3200">
                <a:solidFill>
                  <a:srgbClr val="28538D"/>
                </a:solidFill>
                <a:latin typeface="Canva Sans"/>
                <a:ea typeface="Canva Sans"/>
                <a:cs typeface="Canva Sans"/>
                <a:sym typeface="Canva Sans"/>
              </a:rPr>
              <a:t>Decide on 3 short term goals and 2 long term goal (you can decide on more if it feels appropriate and achievable)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Creating your mentorship action plan</a:t>
            </a:r>
          </a:p>
        </p:txBody>
      </p:sp>
      <p:sp>
        <p:nvSpPr>
          <p:cNvPr id="5" name="TextBox 5"/>
          <p:cNvSpPr txBox="1"/>
          <p:nvPr/>
        </p:nvSpPr>
        <p:spPr>
          <a:xfrm>
            <a:off x="602764" y="1829110"/>
            <a:ext cx="16656536" cy="1661795"/>
          </a:xfrm>
          <a:prstGeom prst="rect">
            <a:avLst/>
          </a:prstGeom>
        </p:spPr>
        <p:txBody>
          <a:bodyPr lIns="0" tIns="0" rIns="0" bIns="0" rtlCol="0" anchor="t">
            <a:spAutoFit/>
          </a:bodyPr>
          <a:lstStyle/>
          <a:p>
            <a:pPr algn="l">
              <a:lnSpc>
                <a:spcPts val="4480"/>
              </a:lnSpc>
              <a:spcBef>
                <a:spcPct val="0"/>
              </a:spcBef>
            </a:pPr>
            <a:r>
              <a:rPr lang="en-US" sz="3200">
                <a:solidFill>
                  <a:srgbClr val="28538D"/>
                </a:solidFill>
                <a:latin typeface="Canva Sans"/>
                <a:ea typeface="Canva Sans"/>
                <a:cs typeface="Canva Sans"/>
                <a:sym typeface="Canva Sans"/>
              </a:rPr>
              <a:t>Take a look at our list of suggested focus areas for sessions 2 – 5. Which of these areas does your mentee needs to work on to allow them to achieve their goals?  Together choose a minimum of 4.</a:t>
            </a:r>
          </a:p>
        </p:txBody>
      </p:sp>
      <p:sp>
        <p:nvSpPr>
          <p:cNvPr id="6" name="TextBox 6"/>
          <p:cNvSpPr txBox="1"/>
          <p:nvPr/>
        </p:nvSpPr>
        <p:spPr>
          <a:xfrm>
            <a:off x="1679780" y="4019831"/>
            <a:ext cx="5783064" cy="5033645"/>
          </a:xfrm>
          <a:prstGeom prst="rect">
            <a:avLst/>
          </a:prstGeom>
        </p:spPr>
        <p:txBody>
          <a:bodyPr lIns="0" tIns="0" rIns="0" bIns="0" rtlCol="0" anchor="t">
            <a:spAutoFit/>
          </a:bodyPr>
          <a:lstStyle/>
          <a:p>
            <a:pPr algn="ctr">
              <a:lnSpc>
                <a:spcPts val="4480"/>
              </a:lnSpc>
              <a:spcBef>
                <a:spcPct val="0"/>
              </a:spcBef>
            </a:pPr>
            <a:r>
              <a:rPr lang="en-US" sz="3200">
                <a:solidFill>
                  <a:srgbClr val="C74A25"/>
                </a:solidFill>
                <a:latin typeface="Canva Sans"/>
                <a:ea typeface="Canva Sans"/>
                <a:cs typeface="Canva Sans"/>
                <a:sym typeface="Canva Sans"/>
              </a:rPr>
              <a:t>Exploring your career options</a:t>
            </a:r>
          </a:p>
          <a:p>
            <a:pPr algn="ctr">
              <a:lnSpc>
                <a:spcPts val="4480"/>
              </a:lnSpc>
              <a:spcBef>
                <a:spcPct val="0"/>
              </a:spcBef>
            </a:pPr>
            <a:r>
              <a:rPr lang="en-US" sz="3200">
                <a:solidFill>
                  <a:srgbClr val="C74A25"/>
                </a:solidFill>
                <a:latin typeface="Canva Sans"/>
                <a:ea typeface="Canva Sans"/>
                <a:cs typeface="Canva Sans"/>
                <a:sym typeface="Canva Sans"/>
              </a:rPr>
              <a:t>Interview skills</a:t>
            </a:r>
          </a:p>
          <a:p>
            <a:pPr algn="ctr">
              <a:lnSpc>
                <a:spcPts val="4480"/>
              </a:lnSpc>
              <a:spcBef>
                <a:spcPct val="0"/>
              </a:spcBef>
            </a:pPr>
            <a:r>
              <a:rPr lang="en-US" sz="3200">
                <a:solidFill>
                  <a:srgbClr val="C74A25"/>
                </a:solidFill>
                <a:latin typeface="Canva Sans"/>
                <a:ea typeface="Canva Sans"/>
                <a:cs typeface="Canva Sans"/>
                <a:sym typeface="Canva Sans"/>
              </a:rPr>
              <a:t>Writing a CV</a:t>
            </a:r>
          </a:p>
          <a:p>
            <a:pPr algn="ctr">
              <a:lnSpc>
                <a:spcPts val="4480"/>
              </a:lnSpc>
              <a:spcBef>
                <a:spcPct val="0"/>
              </a:spcBef>
            </a:pPr>
            <a:r>
              <a:rPr lang="en-US" sz="3200">
                <a:solidFill>
                  <a:srgbClr val="C74A25"/>
                </a:solidFill>
                <a:latin typeface="Canva Sans"/>
                <a:ea typeface="Canva Sans"/>
                <a:cs typeface="Canva Sans"/>
                <a:sym typeface="Canva Sans"/>
              </a:rPr>
              <a:t>Writing a personal statement</a:t>
            </a:r>
          </a:p>
          <a:p>
            <a:pPr algn="ctr">
              <a:lnSpc>
                <a:spcPts val="4480"/>
              </a:lnSpc>
              <a:spcBef>
                <a:spcPct val="0"/>
              </a:spcBef>
            </a:pPr>
            <a:r>
              <a:rPr lang="en-US" sz="3200">
                <a:solidFill>
                  <a:srgbClr val="C74A25"/>
                </a:solidFill>
                <a:latin typeface="Canva Sans"/>
                <a:ea typeface="Canva Sans"/>
                <a:cs typeface="Canva Sans"/>
                <a:sym typeface="Canva Sans"/>
              </a:rPr>
              <a:t>Professional writing skills</a:t>
            </a:r>
          </a:p>
          <a:p>
            <a:pPr algn="ctr">
              <a:lnSpc>
                <a:spcPts val="4480"/>
              </a:lnSpc>
              <a:spcBef>
                <a:spcPct val="0"/>
              </a:spcBef>
            </a:pPr>
            <a:r>
              <a:rPr lang="en-US" sz="3200">
                <a:solidFill>
                  <a:srgbClr val="C74A25"/>
                </a:solidFill>
                <a:latin typeface="Canva Sans"/>
                <a:ea typeface="Canva Sans"/>
                <a:cs typeface="Canva Sans"/>
                <a:sym typeface="Canva Sans"/>
              </a:rPr>
              <a:t>Leadership skills</a:t>
            </a:r>
          </a:p>
          <a:p>
            <a:pPr algn="ctr">
              <a:lnSpc>
                <a:spcPts val="4480"/>
              </a:lnSpc>
              <a:spcBef>
                <a:spcPct val="0"/>
              </a:spcBef>
            </a:pPr>
            <a:r>
              <a:rPr lang="en-US" sz="3200">
                <a:solidFill>
                  <a:srgbClr val="C74A25"/>
                </a:solidFill>
                <a:latin typeface="Canva Sans"/>
                <a:ea typeface="Canva Sans"/>
                <a:cs typeface="Canva Sans"/>
                <a:sym typeface="Canva Sans"/>
              </a:rPr>
              <a:t>Communication skills</a:t>
            </a:r>
          </a:p>
          <a:p>
            <a:pPr algn="ctr">
              <a:lnSpc>
                <a:spcPts val="4480"/>
              </a:lnSpc>
              <a:spcBef>
                <a:spcPct val="0"/>
              </a:spcBef>
            </a:pPr>
            <a:r>
              <a:rPr lang="en-US" sz="3200">
                <a:solidFill>
                  <a:srgbClr val="C74A25"/>
                </a:solidFill>
                <a:latin typeface="Canva Sans"/>
                <a:ea typeface="Canva Sans"/>
                <a:cs typeface="Canva Sans"/>
                <a:sym typeface="Canva Sans"/>
              </a:rPr>
              <a:t>Building motivation</a:t>
            </a:r>
          </a:p>
          <a:p>
            <a:pPr algn="ctr">
              <a:lnSpc>
                <a:spcPts val="4480"/>
              </a:lnSpc>
              <a:spcBef>
                <a:spcPct val="0"/>
              </a:spcBef>
            </a:pPr>
            <a:r>
              <a:rPr lang="en-US" sz="3200">
                <a:solidFill>
                  <a:srgbClr val="C74A25"/>
                </a:solidFill>
                <a:latin typeface="Canva Sans"/>
                <a:ea typeface="Canva Sans"/>
                <a:cs typeface="Canva Sans"/>
                <a:sym typeface="Canva Sans"/>
              </a:rPr>
              <a:t>UCAS and applying for Uni</a:t>
            </a:r>
          </a:p>
        </p:txBody>
      </p:sp>
      <p:sp>
        <p:nvSpPr>
          <p:cNvPr id="7" name="TextBox 7"/>
          <p:cNvSpPr txBox="1"/>
          <p:nvPr/>
        </p:nvSpPr>
        <p:spPr>
          <a:xfrm>
            <a:off x="8931032" y="3662680"/>
            <a:ext cx="6744237" cy="5595620"/>
          </a:xfrm>
          <a:prstGeom prst="rect">
            <a:avLst/>
          </a:prstGeom>
        </p:spPr>
        <p:txBody>
          <a:bodyPr lIns="0" tIns="0" rIns="0" bIns="0" rtlCol="0" anchor="t">
            <a:spAutoFit/>
          </a:bodyPr>
          <a:lstStyle/>
          <a:p>
            <a:pPr algn="ctr">
              <a:lnSpc>
                <a:spcPts val="4480"/>
              </a:lnSpc>
              <a:spcBef>
                <a:spcPct val="0"/>
              </a:spcBef>
            </a:pPr>
            <a:r>
              <a:rPr lang="en-US" sz="3200">
                <a:solidFill>
                  <a:srgbClr val="C74A25"/>
                </a:solidFill>
                <a:latin typeface="Canva Sans"/>
                <a:ea typeface="Canva Sans"/>
                <a:cs typeface="Canva Sans"/>
                <a:sym typeface="Canva Sans"/>
              </a:rPr>
              <a:t>Building resilience</a:t>
            </a:r>
          </a:p>
          <a:p>
            <a:pPr algn="ctr">
              <a:lnSpc>
                <a:spcPts val="4480"/>
              </a:lnSpc>
              <a:spcBef>
                <a:spcPct val="0"/>
              </a:spcBef>
            </a:pPr>
            <a:r>
              <a:rPr lang="en-US" sz="3200">
                <a:solidFill>
                  <a:srgbClr val="C74A25"/>
                </a:solidFill>
                <a:latin typeface="Canva Sans"/>
                <a:ea typeface="Canva Sans"/>
                <a:cs typeface="Canva Sans"/>
                <a:sym typeface="Canva Sans"/>
              </a:rPr>
              <a:t>Managing stress</a:t>
            </a:r>
          </a:p>
          <a:p>
            <a:pPr algn="ctr">
              <a:lnSpc>
                <a:spcPts val="4480"/>
              </a:lnSpc>
              <a:spcBef>
                <a:spcPct val="0"/>
              </a:spcBef>
            </a:pPr>
            <a:r>
              <a:rPr lang="en-US" sz="3200">
                <a:solidFill>
                  <a:srgbClr val="C74A25"/>
                </a:solidFill>
                <a:latin typeface="Canva Sans"/>
                <a:ea typeface="Canva Sans"/>
                <a:cs typeface="Canva Sans"/>
                <a:sym typeface="Canva Sans"/>
              </a:rPr>
              <a:t>Time management </a:t>
            </a:r>
          </a:p>
          <a:p>
            <a:pPr algn="ctr">
              <a:lnSpc>
                <a:spcPts val="4480"/>
              </a:lnSpc>
              <a:spcBef>
                <a:spcPct val="0"/>
              </a:spcBef>
            </a:pPr>
            <a:r>
              <a:rPr lang="en-US" sz="3200">
                <a:solidFill>
                  <a:srgbClr val="C74A25"/>
                </a:solidFill>
                <a:latin typeface="Canva Sans"/>
                <a:ea typeface="Canva Sans"/>
                <a:cs typeface="Canva Sans"/>
                <a:sym typeface="Canva Sans"/>
              </a:rPr>
              <a:t>Public speaking </a:t>
            </a:r>
          </a:p>
          <a:p>
            <a:pPr algn="ctr">
              <a:lnSpc>
                <a:spcPts val="4480"/>
              </a:lnSpc>
              <a:spcBef>
                <a:spcPct val="0"/>
              </a:spcBef>
            </a:pPr>
            <a:r>
              <a:rPr lang="en-US" sz="3200">
                <a:solidFill>
                  <a:srgbClr val="C74A25"/>
                </a:solidFill>
                <a:latin typeface="Canva Sans"/>
                <a:ea typeface="Canva Sans"/>
                <a:cs typeface="Canva Sans"/>
                <a:sym typeface="Canva Sans"/>
              </a:rPr>
              <a:t>Teamwork</a:t>
            </a:r>
          </a:p>
          <a:p>
            <a:pPr algn="ctr">
              <a:lnSpc>
                <a:spcPts val="4480"/>
              </a:lnSpc>
              <a:spcBef>
                <a:spcPct val="0"/>
              </a:spcBef>
            </a:pPr>
            <a:r>
              <a:rPr lang="en-US" sz="3200">
                <a:solidFill>
                  <a:srgbClr val="C74A25"/>
                </a:solidFill>
                <a:latin typeface="Canva Sans"/>
                <a:ea typeface="Canva Sans"/>
                <a:cs typeface="Canva Sans"/>
                <a:sym typeface="Canva Sans"/>
              </a:rPr>
              <a:t>Conflict resolution </a:t>
            </a:r>
          </a:p>
          <a:p>
            <a:pPr algn="ctr">
              <a:lnSpc>
                <a:spcPts val="4480"/>
              </a:lnSpc>
              <a:spcBef>
                <a:spcPct val="0"/>
              </a:spcBef>
            </a:pPr>
            <a:r>
              <a:rPr lang="en-US" sz="3200">
                <a:solidFill>
                  <a:srgbClr val="C74A25"/>
                </a:solidFill>
                <a:latin typeface="Canva Sans"/>
                <a:ea typeface="Canva Sans"/>
                <a:cs typeface="Canva Sans"/>
                <a:sym typeface="Canva Sans"/>
              </a:rPr>
              <a:t>Money management</a:t>
            </a:r>
          </a:p>
          <a:p>
            <a:pPr algn="ctr">
              <a:lnSpc>
                <a:spcPts val="4480"/>
              </a:lnSpc>
              <a:spcBef>
                <a:spcPct val="0"/>
              </a:spcBef>
            </a:pPr>
            <a:r>
              <a:rPr lang="en-US" sz="3200">
                <a:solidFill>
                  <a:srgbClr val="C74A25"/>
                </a:solidFill>
                <a:latin typeface="Canva Sans"/>
                <a:ea typeface="Canva Sans"/>
                <a:cs typeface="Canva Sans"/>
                <a:sym typeface="Canva Sans"/>
              </a:rPr>
              <a:t>Revision support</a:t>
            </a:r>
          </a:p>
          <a:p>
            <a:pPr algn="ctr">
              <a:lnSpc>
                <a:spcPts val="4480"/>
              </a:lnSpc>
              <a:spcBef>
                <a:spcPct val="0"/>
              </a:spcBef>
            </a:pPr>
            <a:r>
              <a:rPr lang="en-US" sz="3200">
                <a:solidFill>
                  <a:srgbClr val="C74A25"/>
                </a:solidFill>
                <a:latin typeface="Canva Sans"/>
                <a:ea typeface="Canva Sans"/>
                <a:cs typeface="Canva Sans"/>
                <a:sym typeface="Canva Sans"/>
              </a:rPr>
              <a:t>Building your vocabulary as an EAL student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585152"/>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602764" y="2876860"/>
          <a:ext cx="14627370" cy="7124390"/>
        </p:xfrm>
        <a:graphic>
          <a:graphicData uri="http://schemas.openxmlformats.org/drawingml/2006/table">
            <a:tbl>
              <a:tblPr/>
              <a:tblGrid>
                <a:gridCol w="2432035">
                  <a:extLst>
                    <a:ext uri="{9D8B030D-6E8A-4147-A177-3AD203B41FA5}">
                      <a16:colId xmlns:a16="http://schemas.microsoft.com/office/drawing/2014/main" val="20000"/>
                    </a:ext>
                  </a:extLst>
                </a:gridCol>
                <a:gridCol w="6112407">
                  <a:extLst>
                    <a:ext uri="{9D8B030D-6E8A-4147-A177-3AD203B41FA5}">
                      <a16:colId xmlns:a16="http://schemas.microsoft.com/office/drawing/2014/main" val="20001"/>
                    </a:ext>
                  </a:extLst>
                </a:gridCol>
                <a:gridCol w="6082928">
                  <a:extLst>
                    <a:ext uri="{9D8B030D-6E8A-4147-A177-3AD203B41FA5}">
                      <a16:colId xmlns:a16="http://schemas.microsoft.com/office/drawing/2014/main" val="20002"/>
                    </a:ext>
                  </a:extLst>
                </a:gridCol>
              </a:tblGrid>
              <a:tr h="976462">
                <a:tc>
                  <a:txBody>
                    <a:bodyPr/>
                    <a:lstStyle/>
                    <a:p>
                      <a:pPr algn="ctr">
                        <a:lnSpc>
                          <a:spcPts val="3499"/>
                        </a:lnSpc>
                        <a:defRPr/>
                      </a:pPr>
                      <a:r>
                        <a:rPr lang="en-US" sz="2499" b="1">
                          <a:solidFill>
                            <a:srgbClr val="000000"/>
                          </a:solidFill>
                          <a:latin typeface="Canva Sans Bold"/>
                          <a:ea typeface="Canva Sans Bold"/>
                          <a:cs typeface="Canva Sans Bold"/>
                          <a:sym typeface="Canva Sans Bold"/>
                        </a:rPr>
                        <a:t>Session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b="1">
                          <a:solidFill>
                            <a:srgbClr val="000000"/>
                          </a:solidFill>
                          <a:latin typeface="Canva Sans Bold"/>
                          <a:ea typeface="Canva Sans Bold"/>
                          <a:cs typeface="Canva Sans Bold"/>
                          <a:sym typeface="Canva Sans Bold"/>
                        </a:rPr>
                        <a:t>Session focus topic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b="1">
                          <a:solidFill>
                            <a:srgbClr val="000000"/>
                          </a:solidFill>
                          <a:latin typeface="Canva Sans Bold"/>
                          <a:ea typeface="Canva Sans Bold"/>
                          <a:cs typeface="Canva Sans Bold"/>
                          <a:sym typeface="Canva Sans Bold"/>
                        </a:rPr>
                        <a:t>Goal this will help to achieve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4655">
                <a:tc>
                  <a:txBody>
                    <a:bodyPr/>
                    <a:lstStyle/>
                    <a:p>
                      <a:pPr algn="ctr">
                        <a:lnSpc>
                          <a:spcPts val="3499"/>
                        </a:lnSpc>
                        <a:defRPr/>
                      </a:pPr>
                      <a:r>
                        <a:rPr lang="en-US" sz="2499">
                          <a:solidFill>
                            <a:srgbClr val="000000"/>
                          </a:solidFill>
                          <a:latin typeface="Canva Sans"/>
                          <a:ea typeface="Canva Sans"/>
                          <a:cs typeface="Canva Sans"/>
                          <a:sym typeface="Canva Sans"/>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4655">
                <a:tc>
                  <a:txBody>
                    <a:bodyPr/>
                    <a:lstStyle/>
                    <a:p>
                      <a:pPr algn="ctr">
                        <a:lnSpc>
                          <a:spcPts val="3499"/>
                        </a:lnSpc>
                        <a:defRPr/>
                      </a:pPr>
                      <a:r>
                        <a:rPr lang="en-US" sz="2499">
                          <a:solidFill>
                            <a:srgbClr val="000000"/>
                          </a:solidFill>
                          <a:latin typeface="Canva Sans"/>
                          <a:ea typeface="Canva Sans"/>
                          <a:cs typeface="Canva Sans"/>
                          <a:sym typeface="Canva Sans"/>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4655">
                <a:tc>
                  <a:txBody>
                    <a:bodyPr/>
                    <a:lstStyle/>
                    <a:p>
                      <a:pPr algn="ctr">
                        <a:lnSpc>
                          <a:spcPts val="3499"/>
                        </a:lnSpc>
                        <a:defRPr/>
                      </a:pPr>
                      <a:r>
                        <a:rPr lang="en-US" sz="2499">
                          <a:solidFill>
                            <a:srgbClr val="000000"/>
                          </a:solidFill>
                          <a:latin typeface="Canva Sans"/>
                          <a:ea typeface="Canva Sans"/>
                          <a:cs typeface="Canva Sans"/>
                          <a:sym typeface="Canva Sans"/>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4655">
                <a:tc>
                  <a:txBody>
                    <a:bodyPr/>
                    <a:lstStyle/>
                    <a:p>
                      <a:pPr algn="ctr">
                        <a:lnSpc>
                          <a:spcPts val="3499"/>
                        </a:lnSpc>
                        <a:defRPr/>
                      </a:pPr>
                      <a:r>
                        <a:rPr lang="en-US" sz="2499">
                          <a:solidFill>
                            <a:srgbClr val="000000"/>
                          </a:solidFill>
                          <a:latin typeface="Canva Sans"/>
                          <a:ea typeface="Canva Sans"/>
                          <a:cs typeface="Canva Sans"/>
                          <a:sym typeface="Canva Sans"/>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4655">
                <a:tc>
                  <a:txBody>
                    <a:bodyPr/>
                    <a:lstStyle/>
                    <a:p>
                      <a:pPr algn="ctr">
                        <a:lnSpc>
                          <a:spcPts val="3499"/>
                        </a:lnSpc>
                        <a:defRPr/>
                      </a:pPr>
                      <a:r>
                        <a:rPr lang="en-US" sz="2499">
                          <a:solidFill>
                            <a:srgbClr val="000000"/>
                          </a:solidFill>
                          <a:latin typeface="Canva Sans"/>
                          <a:ea typeface="Canva Sans"/>
                          <a:cs typeface="Canva Sans"/>
                          <a:sym typeface="Canva Sans"/>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24655">
                <a:tc>
                  <a:txBody>
                    <a:bodyPr/>
                    <a:lstStyle/>
                    <a:p>
                      <a:pPr algn="ctr">
                        <a:lnSpc>
                          <a:spcPts val="3499"/>
                        </a:lnSpc>
                        <a:defRPr/>
                      </a:pPr>
                      <a:r>
                        <a:rPr lang="en-US" sz="2499">
                          <a:solidFill>
                            <a:srgbClr val="000000"/>
                          </a:solidFill>
                          <a:latin typeface="Canva Sans"/>
                          <a:ea typeface="Canva Sans"/>
                          <a:cs typeface="Canva Sans"/>
                          <a:sym typeface="Canva Sans"/>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5"/>
          <p:cNvSpPr txBox="1"/>
          <p:nvPr/>
        </p:nvSpPr>
        <p:spPr>
          <a:xfrm>
            <a:off x="602764" y="711196"/>
            <a:ext cx="137201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Action plan template </a:t>
            </a:r>
          </a:p>
        </p:txBody>
      </p:sp>
      <p:sp>
        <p:nvSpPr>
          <p:cNvPr id="6" name="TextBox 6"/>
          <p:cNvSpPr txBox="1"/>
          <p:nvPr/>
        </p:nvSpPr>
        <p:spPr>
          <a:xfrm>
            <a:off x="602764" y="1685125"/>
            <a:ext cx="16656536" cy="1047750"/>
          </a:xfrm>
          <a:prstGeom prst="rect">
            <a:avLst/>
          </a:prstGeom>
        </p:spPr>
        <p:txBody>
          <a:bodyPr lIns="0" tIns="0" rIns="0" bIns="0" rtlCol="0" anchor="t">
            <a:spAutoFit/>
          </a:bodyPr>
          <a:lstStyle/>
          <a:p>
            <a:pPr algn="l">
              <a:lnSpc>
                <a:spcPts val="4200"/>
              </a:lnSpc>
              <a:spcBef>
                <a:spcPct val="0"/>
              </a:spcBef>
            </a:pPr>
            <a:r>
              <a:rPr lang="en-US" sz="3000">
                <a:solidFill>
                  <a:srgbClr val="28538D"/>
                </a:solidFill>
                <a:latin typeface="Canva Sans"/>
                <a:ea typeface="Canva Sans"/>
                <a:cs typeface="Canva Sans"/>
                <a:sym typeface="Canva Sans"/>
              </a:rPr>
              <a:t>Please see editable word doc, available in the toolkit. Don’t forget to send your completed version to the Spark! Mentoring Team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2007268"/>
            <a:ext cx="13174246" cy="7251032"/>
          </a:xfrm>
          <a:custGeom>
            <a:avLst/>
            <a:gdLst/>
            <a:ahLst/>
            <a:cxnLst/>
            <a:rect l="l" t="t" r="r" b="b"/>
            <a:pathLst>
              <a:path w="13174246" h="7251032">
                <a:moveTo>
                  <a:pt x="0" y="0"/>
                </a:moveTo>
                <a:lnTo>
                  <a:pt x="13174246" y="0"/>
                </a:lnTo>
                <a:lnTo>
                  <a:pt x="13174246" y="7251032"/>
                </a:lnTo>
                <a:lnTo>
                  <a:pt x="0" y="7251032"/>
                </a:lnTo>
                <a:lnTo>
                  <a:pt x="0" y="0"/>
                </a:lnTo>
                <a:close/>
              </a:path>
            </a:pathLst>
          </a:custGeom>
          <a:blipFill>
            <a:blip r:embed="rId5"/>
            <a:stretch>
              <a:fillRect t="-256" b="-256"/>
            </a:stretch>
          </a:blipFill>
        </p:spPr>
        <p:txBody>
          <a:bodyPr/>
          <a:lstStyle/>
          <a:p>
            <a:endParaRPr lang="en-GB"/>
          </a:p>
        </p:txBody>
      </p:sp>
      <p:sp>
        <p:nvSpPr>
          <p:cNvPr id="5" name="TextBox 5"/>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Your Mentoring Journey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53463" y="786298"/>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Your first mentoring session</a:t>
            </a:r>
          </a:p>
        </p:txBody>
      </p:sp>
      <p:sp>
        <p:nvSpPr>
          <p:cNvPr id="5" name="TextBox 5"/>
          <p:cNvSpPr txBox="1"/>
          <p:nvPr/>
        </p:nvSpPr>
        <p:spPr>
          <a:xfrm>
            <a:off x="653463" y="2036128"/>
            <a:ext cx="16194017" cy="7281545"/>
          </a:xfrm>
          <a:prstGeom prst="rect">
            <a:avLst/>
          </a:prstGeom>
        </p:spPr>
        <p:txBody>
          <a:bodyPr lIns="0" tIns="0" rIns="0" bIns="0" rtlCol="0" anchor="t">
            <a:spAutoFit/>
          </a:bodyPr>
          <a:lstStyle/>
          <a:p>
            <a:pPr algn="l">
              <a:lnSpc>
                <a:spcPts val="4480"/>
              </a:lnSpc>
              <a:spcBef>
                <a:spcPct val="0"/>
              </a:spcBef>
            </a:pPr>
            <a:r>
              <a:rPr lang="en-US" sz="3200">
                <a:solidFill>
                  <a:srgbClr val="28538D"/>
                </a:solidFill>
                <a:latin typeface="Canva Sans"/>
                <a:ea typeface="Canva Sans"/>
                <a:cs typeface="Canva Sans"/>
                <a:sym typeface="Canva Sans"/>
              </a:rPr>
              <a:t>In your first mentoring session, your goal will be to </a:t>
            </a:r>
            <a:r>
              <a:rPr lang="en-US" sz="3200" b="1">
                <a:solidFill>
                  <a:srgbClr val="28538D"/>
                </a:solidFill>
                <a:latin typeface="Canva Sans Bold"/>
                <a:ea typeface="Canva Sans Bold"/>
                <a:cs typeface="Canva Sans Bold"/>
                <a:sym typeface="Canva Sans Bold"/>
              </a:rPr>
              <a:t>understand your mentee </a:t>
            </a:r>
            <a:r>
              <a:rPr lang="en-US" sz="3200">
                <a:solidFill>
                  <a:srgbClr val="28538D"/>
                </a:solidFill>
                <a:latin typeface="Canva Sans"/>
                <a:ea typeface="Canva Sans"/>
                <a:cs typeface="Canva Sans"/>
                <a:sym typeface="Canva Sans"/>
              </a:rPr>
              <a:t>better and </a:t>
            </a:r>
            <a:r>
              <a:rPr lang="en-US" sz="3200" b="1">
                <a:solidFill>
                  <a:srgbClr val="28538D"/>
                </a:solidFill>
                <a:latin typeface="Canva Sans Bold"/>
                <a:ea typeface="Canva Sans Bold"/>
                <a:cs typeface="Canva Sans Bold"/>
                <a:sym typeface="Canva Sans Bold"/>
              </a:rPr>
              <a:t>create an action plan </a:t>
            </a:r>
          </a:p>
          <a:p>
            <a:pPr algn="l">
              <a:lnSpc>
                <a:spcPts val="4480"/>
              </a:lnSpc>
              <a:spcBef>
                <a:spcPct val="0"/>
              </a:spcBef>
            </a:pPr>
            <a:endParaRPr lang="en-US" sz="3200" b="1">
              <a:solidFill>
                <a:srgbClr val="28538D"/>
              </a:solidFill>
              <a:latin typeface="Canva Sans Bold"/>
              <a:ea typeface="Canva Sans Bold"/>
              <a:cs typeface="Canva Sans Bold"/>
              <a:sym typeface="Canva Sans Bold"/>
            </a:endParaRPr>
          </a:p>
          <a:p>
            <a:pPr marL="690881" lvl="1" indent="-345440" algn="l">
              <a:lnSpc>
                <a:spcPts val="4480"/>
              </a:lnSpc>
              <a:buFont typeface="Arial"/>
              <a:buChar char="•"/>
            </a:pPr>
            <a:r>
              <a:rPr lang="en-US" sz="3200">
                <a:solidFill>
                  <a:srgbClr val="28538D"/>
                </a:solidFill>
                <a:latin typeface="Canva Sans"/>
                <a:ea typeface="Canva Sans"/>
                <a:cs typeface="Canva Sans"/>
                <a:sym typeface="Canva Sans"/>
              </a:rPr>
              <a:t>Get to know your mentee with some icebreaker activities </a:t>
            </a:r>
          </a:p>
          <a:p>
            <a:pPr marL="690881" lvl="1" indent="-345440" algn="l">
              <a:lnSpc>
                <a:spcPts val="4480"/>
              </a:lnSpc>
              <a:buFont typeface="Arial"/>
              <a:buChar char="•"/>
            </a:pPr>
            <a:r>
              <a:rPr lang="en-US" sz="3200">
                <a:solidFill>
                  <a:srgbClr val="28538D"/>
                </a:solidFill>
                <a:latin typeface="Canva Sans"/>
                <a:ea typeface="Canva Sans"/>
                <a:cs typeface="Canva Sans"/>
                <a:sym typeface="Canva Sans"/>
              </a:rPr>
              <a:t>Discuss strengths and weaknesses</a:t>
            </a:r>
          </a:p>
          <a:p>
            <a:pPr marL="690881" lvl="1" indent="-345440" algn="l">
              <a:lnSpc>
                <a:spcPts val="4480"/>
              </a:lnSpc>
              <a:buFont typeface="Arial"/>
              <a:buChar char="•"/>
            </a:pPr>
            <a:r>
              <a:rPr lang="en-US" sz="3200">
                <a:solidFill>
                  <a:srgbClr val="28538D"/>
                </a:solidFill>
                <a:latin typeface="Canva Sans"/>
                <a:ea typeface="Canva Sans"/>
                <a:cs typeface="Canva Sans"/>
                <a:sym typeface="Canva Sans"/>
              </a:rPr>
              <a:t>Build and practice goal setting skills</a:t>
            </a:r>
          </a:p>
          <a:p>
            <a:pPr marL="690881" lvl="1" indent="-345440" algn="l">
              <a:lnSpc>
                <a:spcPts val="4480"/>
              </a:lnSpc>
              <a:buFont typeface="Arial"/>
              <a:buChar char="•"/>
            </a:pPr>
            <a:r>
              <a:rPr lang="en-US" sz="3200">
                <a:solidFill>
                  <a:srgbClr val="28538D"/>
                </a:solidFill>
                <a:latin typeface="Canva Sans"/>
                <a:ea typeface="Canva Sans"/>
                <a:cs typeface="Canva Sans"/>
                <a:sym typeface="Canva Sans"/>
              </a:rPr>
              <a:t>Discuss their ideal outcomes and goals for their mentorship: </a:t>
            </a:r>
            <a:r>
              <a:rPr lang="en-US" sz="3200" b="1">
                <a:solidFill>
                  <a:srgbClr val="28538D"/>
                </a:solidFill>
                <a:latin typeface="Canva Sans Bold"/>
                <a:ea typeface="Canva Sans Bold"/>
                <a:cs typeface="Canva Sans Bold"/>
                <a:sym typeface="Canva Sans Bold"/>
              </a:rPr>
              <a:t>What do they want to achieve?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END OF SESSION GOAL: </a:t>
            </a:r>
            <a:r>
              <a:rPr lang="en-US" sz="3200" b="1">
                <a:solidFill>
                  <a:srgbClr val="C74A25"/>
                </a:solidFill>
                <a:latin typeface="Canva Sans Bold"/>
                <a:ea typeface="Canva Sans Bold"/>
                <a:cs typeface="Canva Sans Bold"/>
                <a:sym typeface="Canva Sans Bold"/>
              </a:rPr>
              <a:t>Create your action plan together:</a:t>
            </a:r>
            <a:r>
              <a:rPr lang="en-US" sz="3200">
                <a:solidFill>
                  <a:srgbClr val="C74A25"/>
                </a:solidFill>
                <a:latin typeface="Canva Sans"/>
                <a:ea typeface="Canva Sans"/>
                <a:cs typeface="Canva Sans"/>
                <a:sym typeface="Canva Sans"/>
              </a:rPr>
              <a:t> select a minimum of four focus areas for their next sessions </a:t>
            </a:r>
          </a:p>
          <a:p>
            <a:pPr algn="l">
              <a:lnSpc>
                <a:spcPts val="4480"/>
              </a:lnSpc>
            </a:pPr>
            <a:endParaRPr lang="en-US" sz="3200">
              <a:solidFill>
                <a:srgbClr val="C74A25"/>
              </a:solidFill>
              <a:latin typeface="Canva Sans"/>
              <a:ea typeface="Canva Sans"/>
              <a:cs typeface="Canva Sans"/>
              <a:sym typeface="Canva Sans"/>
            </a:endParaRPr>
          </a:p>
          <a:p>
            <a:pPr algn="l">
              <a:lnSpc>
                <a:spcPts val="4480"/>
              </a:lnSpc>
              <a:spcBef>
                <a:spcPct val="0"/>
              </a:spcBef>
            </a:pPr>
            <a:r>
              <a:rPr lang="en-US" sz="3200">
                <a:solidFill>
                  <a:srgbClr val="28538D"/>
                </a:solidFill>
                <a:latin typeface="Canva Sans"/>
                <a:ea typeface="Canva Sans"/>
                <a:cs typeface="Canva Sans"/>
                <a:sym typeface="Canva Sans"/>
              </a:rPr>
              <a:t>You do not have to complete ALL of the following activities, select a few to support your mentee in achieving the session goal (creating an action plan)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75491"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‘Get to know you’ activities</a:t>
            </a:r>
          </a:p>
        </p:txBody>
      </p:sp>
      <p:sp>
        <p:nvSpPr>
          <p:cNvPr id="5" name="TextBox 5"/>
          <p:cNvSpPr txBox="1"/>
          <p:nvPr/>
        </p:nvSpPr>
        <p:spPr>
          <a:xfrm>
            <a:off x="475491" y="2069745"/>
            <a:ext cx="17337017" cy="6690995"/>
          </a:xfrm>
          <a:prstGeom prst="rect">
            <a:avLst/>
          </a:prstGeom>
        </p:spPr>
        <p:txBody>
          <a:bodyPr lIns="0" tIns="0" rIns="0" bIns="0" rtlCol="0" anchor="t">
            <a:spAutoFit/>
          </a:bodyPr>
          <a:lstStyle/>
          <a:p>
            <a:pPr algn="l">
              <a:lnSpc>
                <a:spcPts val="4479"/>
              </a:lnSpc>
            </a:pPr>
            <a:r>
              <a:rPr lang="en-US" sz="3199">
                <a:solidFill>
                  <a:srgbClr val="28538D"/>
                </a:solidFill>
                <a:latin typeface="Canva Sans"/>
                <a:ea typeface="Canva Sans"/>
                <a:cs typeface="Canva Sans"/>
                <a:sym typeface="Canva Sans"/>
              </a:rPr>
              <a:t>Here are some </a:t>
            </a:r>
            <a:r>
              <a:rPr lang="en-US" sz="3199" b="1">
                <a:solidFill>
                  <a:srgbClr val="28538D"/>
                </a:solidFill>
                <a:latin typeface="Canva Sans Bold"/>
                <a:ea typeface="Canva Sans Bold"/>
                <a:cs typeface="Canva Sans Bold"/>
                <a:sym typeface="Canva Sans Bold"/>
              </a:rPr>
              <a:t>'get to know you' activities</a:t>
            </a:r>
            <a:r>
              <a:rPr lang="en-US" sz="3199">
                <a:solidFill>
                  <a:srgbClr val="28538D"/>
                </a:solidFill>
                <a:latin typeface="Canva Sans"/>
                <a:ea typeface="Canva Sans"/>
                <a:cs typeface="Canva Sans"/>
                <a:sym typeface="Canva Sans"/>
              </a:rPr>
              <a:t> you can use to open your first session, to</a:t>
            </a:r>
            <a:r>
              <a:rPr lang="en-US" sz="3199" b="1">
                <a:solidFill>
                  <a:srgbClr val="28538D"/>
                </a:solidFill>
                <a:latin typeface="Canva Sans Bold"/>
                <a:ea typeface="Canva Sans Bold"/>
                <a:cs typeface="Canva Sans Bold"/>
                <a:sym typeface="Canva Sans Bold"/>
              </a:rPr>
              <a:t> break the ice </a:t>
            </a:r>
            <a:r>
              <a:rPr lang="en-US" sz="3199">
                <a:solidFill>
                  <a:srgbClr val="28538D"/>
                </a:solidFill>
                <a:latin typeface="Canva Sans"/>
                <a:ea typeface="Canva Sans"/>
                <a:cs typeface="Canva Sans"/>
                <a:sym typeface="Canva Sans"/>
              </a:rPr>
              <a:t>and help things </a:t>
            </a:r>
            <a:r>
              <a:rPr lang="en-US" sz="3199" b="1">
                <a:solidFill>
                  <a:srgbClr val="28538D"/>
                </a:solidFill>
                <a:latin typeface="Canva Sans Bold"/>
                <a:ea typeface="Canva Sans Bold"/>
                <a:cs typeface="Canva Sans Bold"/>
                <a:sym typeface="Canva Sans Bold"/>
              </a:rPr>
              <a:t>flow better</a:t>
            </a:r>
            <a:r>
              <a:rPr lang="en-US" sz="3199">
                <a:solidFill>
                  <a:srgbClr val="28538D"/>
                </a:solidFill>
                <a:latin typeface="Canva Sans"/>
                <a:ea typeface="Canva Sans"/>
                <a:cs typeface="Canva Sans"/>
                <a:sym typeface="Canva Sans"/>
              </a:rPr>
              <a:t> for the rest of the session. Feel free to use these or your own similar activities. </a:t>
            </a:r>
            <a:r>
              <a:rPr lang="en-US" sz="3199" b="1">
                <a:solidFill>
                  <a:srgbClr val="28538D"/>
                </a:solidFill>
                <a:latin typeface="Canva Sans Bold"/>
                <a:ea typeface="Canva Sans Bold"/>
                <a:cs typeface="Canva Sans Bold"/>
                <a:sym typeface="Canva Sans Bold"/>
              </a:rPr>
              <a:t>We recommend spending 15 minutes </a:t>
            </a:r>
            <a:r>
              <a:rPr lang="en-US" sz="3199">
                <a:solidFill>
                  <a:srgbClr val="28538D"/>
                </a:solidFill>
                <a:latin typeface="Canva Sans"/>
                <a:ea typeface="Canva Sans"/>
                <a:cs typeface="Canva Sans"/>
                <a:sym typeface="Canva Sans"/>
              </a:rPr>
              <a:t>or so (for a 1hr session) on this 'get to know you' stage. </a:t>
            </a:r>
          </a:p>
          <a:p>
            <a:pPr algn="l">
              <a:lnSpc>
                <a:spcPts val="4479"/>
              </a:lnSpc>
            </a:pPr>
            <a:endParaRPr lang="en-US" sz="3199">
              <a:solidFill>
                <a:srgbClr val="28538D"/>
              </a:solidFill>
              <a:latin typeface="Canva Sans"/>
              <a:ea typeface="Canva Sans"/>
              <a:cs typeface="Canva Sans"/>
              <a:sym typeface="Canva Sans"/>
            </a:endParaRPr>
          </a:p>
          <a:p>
            <a:pPr algn="l">
              <a:lnSpc>
                <a:spcPts val="4479"/>
              </a:lnSpc>
            </a:pPr>
            <a:r>
              <a:rPr lang="en-US" sz="3199" b="1">
                <a:solidFill>
                  <a:srgbClr val="C74A25"/>
                </a:solidFill>
                <a:latin typeface="Canva Sans Bold"/>
                <a:ea typeface="Canva Sans Bold"/>
                <a:cs typeface="Canva Sans Bold"/>
                <a:sym typeface="Canva Sans Bold"/>
              </a:rPr>
              <a:t>Activity 1:</a:t>
            </a:r>
            <a:r>
              <a:rPr lang="en-US" sz="3199">
                <a:solidFill>
                  <a:srgbClr val="C74A25"/>
                </a:solidFill>
                <a:latin typeface="Canva Sans"/>
                <a:ea typeface="Canva Sans"/>
                <a:cs typeface="Canva Sans"/>
                <a:sym typeface="Canva Sans"/>
              </a:rPr>
              <a:t> </a:t>
            </a:r>
            <a:r>
              <a:rPr lang="en-US" sz="3199" b="1">
                <a:solidFill>
                  <a:srgbClr val="C74A25"/>
                </a:solidFill>
                <a:latin typeface="Canva Sans Bold"/>
                <a:ea typeface="Canva Sans Bold"/>
                <a:cs typeface="Canva Sans Bold"/>
                <a:sym typeface="Canva Sans Bold"/>
              </a:rPr>
              <a:t>This or that</a:t>
            </a:r>
          </a:p>
          <a:p>
            <a:pPr algn="l">
              <a:lnSpc>
                <a:spcPts val="4479"/>
              </a:lnSpc>
            </a:pPr>
            <a:r>
              <a:rPr lang="en-US" sz="3199" b="1">
                <a:solidFill>
                  <a:srgbClr val="C74A25"/>
                </a:solidFill>
                <a:latin typeface="Canva Sans Bold"/>
                <a:ea typeface="Canva Sans Bold"/>
                <a:cs typeface="Canva Sans Bold"/>
                <a:sym typeface="Canva Sans Bold"/>
              </a:rPr>
              <a:t>Activity 2: If I were...</a:t>
            </a:r>
          </a:p>
          <a:p>
            <a:pPr algn="l">
              <a:lnSpc>
                <a:spcPts val="4479"/>
              </a:lnSpc>
            </a:pPr>
            <a:r>
              <a:rPr lang="en-US" sz="3199" b="1">
                <a:solidFill>
                  <a:srgbClr val="C74A25"/>
                </a:solidFill>
                <a:latin typeface="Canva Sans Bold"/>
                <a:ea typeface="Canva Sans Bold"/>
                <a:cs typeface="Canva Sans Bold"/>
                <a:sym typeface="Canva Sans Bold"/>
              </a:rPr>
              <a:t>Activity 3: Fact or Fiction </a:t>
            </a:r>
          </a:p>
          <a:p>
            <a:pPr algn="l">
              <a:lnSpc>
                <a:spcPts val="4479"/>
              </a:lnSpc>
            </a:pPr>
            <a:r>
              <a:rPr lang="en-US" sz="3199" b="1">
                <a:solidFill>
                  <a:srgbClr val="C74A25"/>
                </a:solidFill>
                <a:latin typeface="Canva Sans Bold"/>
                <a:ea typeface="Canva Sans Bold"/>
                <a:cs typeface="Canva Sans Bold"/>
                <a:sym typeface="Canva Sans Bold"/>
              </a:rPr>
              <a:t>Activity 4: Now me, Now you</a:t>
            </a:r>
          </a:p>
          <a:p>
            <a:pPr algn="l">
              <a:lnSpc>
                <a:spcPts val="4479"/>
              </a:lnSpc>
            </a:pPr>
            <a:endParaRPr lang="en-US" sz="3199" b="1">
              <a:solidFill>
                <a:srgbClr val="C74A25"/>
              </a:solidFill>
              <a:latin typeface="Canva Sans Bold"/>
              <a:ea typeface="Canva Sans Bold"/>
              <a:cs typeface="Canva Sans Bold"/>
              <a:sym typeface="Canva Sans Bold"/>
            </a:endParaRPr>
          </a:p>
          <a:p>
            <a:pPr algn="l">
              <a:lnSpc>
                <a:spcPts val="4200"/>
              </a:lnSpc>
            </a:pPr>
            <a:endParaRPr lang="en-US" sz="3199" b="1">
              <a:solidFill>
                <a:srgbClr val="C74A25"/>
              </a:solidFill>
              <a:latin typeface="Canva Sans Bold"/>
              <a:ea typeface="Canva Sans Bold"/>
              <a:cs typeface="Canva Sans Bold"/>
              <a:sym typeface="Canva Sans Bold"/>
            </a:endParaRPr>
          </a:p>
          <a:p>
            <a:pPr algn="l">
              <a:lnSpc>
                <a:spcPts val="4480"/>
              </a:lnSpc>
              <a:spcBef>
                <a:spcPct val="0"/>
              </a:spcBef>
            </a:pPr>
            <a:endParaRPr lang="en-US" sz="3199" b="1">
              <a:solidFill>
                <a:srgbClr val="C74A25"/>
              </a:solidFill>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53463" y="786298"/>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This or That</a:t>
            </a:r>
          </a:p>
        </p:txBody>
      </p:sp>
      <p:sp>
        <p:nvSpPr>
          <p:cNvPr id="5" name="TextBox 5"/>
          <p:cNvSpPr txBox="1"/>
          <p:nvPr/>
        </p:nvSpPr>
        <p:spPr>
          <a:xfrm>
            <a:off x="428065" y="2416549"/>
            <a:ext cx="17859935" cy="2380615"/>
          </a:xfrm>
          <a:prstGeom prst="rect">
            <a:avLst/>
          </a:prstGeom>
        </p:spPr>
        <p:txBody>
          <a:bodyPr lIns="0" tIns="0" rIns="0" bIns="0" rtlCol="0" anchor="t">
            <a:spAutoFit/>
          </a:bodyPr>
          <a:lstStyle/>
          <a:p>
            <a:pPr algn="l">
              <a:lnSpc>
                <a:spcPts val="4759"/>
              </a:lnSpc>
              <a:spcBef>
                <a:spcPct val="0"/>
              </a:spcBef>
            </a:pPr>
            <a:r>
              <a:rPr lang="en-US" sz="3399">
                <a:solidFill>
                  <a:srgbClr val="28538D"/>
                </a:solidFill>
                <a:latin typeface="Canva Sans"/>
                <a:ea typeface="Canva Sans"/>
                <a:cs typeface="Canva Sans"/>
                <a:sym typeface="Canva Sans"/>
              </a:rPr>
              <a:t>This is a fast-paced game where players pick their favourite of two choices. The answers reveal participants’ preferences, can show similarities between players and can spark natural conversation. Here are some examples, but you can also come up with your own if you wish</a:t>
            </a:r>
          </a:p>
        </p:txBody>
      </p:sp>
      <p:sp>
        <p:nvSpPr>
          <p:cNvPr id="6" name="TextBox 6"/>
          <p:cNvSpPr txBox="1"/>
          <p:nvPr/>
        </p:nvSpPr>
        <p:spPr>
          <a:xfrm>
            <a:off x="428065" y="5340339"/>
            <a:ext cx="5977123" cy="278574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Mountains or beaches?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Mcdonalds or Dominoes?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Money or free time?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Football or basketball?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Cats or dogs?</a:t>
            </a:r>
          </a:p>
        </p:txBody>
      </p:sp>
      <p:sp>
        <p:nvSpPr>
          <p:cNvPr id="7" name="TextBox 7"/>
          <p:cNvSpPr txBox="1"/>
          <p:nvPr/>
        </p:nvSpPr>
        <p:spPr>
          <a:xfrm>
            <a:off x="6152029" y="5340339"/>
            <a:ext cx="6230640" cy="33477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Movies or TV shows?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Sandwiches or tacos?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Outside or inside?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Sleep late or wake up early?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Ice cream or cake? </a:t>
            </a:r>
          </a:p>
          <a:p>
            <a:pPr algn="l">
              <a:lnSpc>
                <a:spcPts val="4480"/>
              </a:lnSpc>
            </a:pPr>
            <a:endParaRPr lang="en-US" sz="3200">
              <a:solidFill>
                <a:srgbClr val="C74A25"/>
              </a:solidFill>
              <a:latin typeface="Canva Sans"/>
              <a:ea typeface="Canva Sans"/>
              <a:cs typeface="Canva Sans"/>
              <a:sym typeface="Canva Sans"/>
            </a:endParaRPr>
          </a:p>
        </p:txBody>
      </p:sp>
      <p:sp>
        <p:nvSpPr>
          <p:cNvPr id="8" name="TextBox 8"/>
          <p:cNvSpPr txBox="1"/>
          <p:nvPr/>
        </p:nvSpPr>
        <p:spPr>
          <a:xfrm>
            <a:off x="12375263" y="5340339"/>
            <a:ext cx="5709742" cy="33477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Books or music? </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Horror or comedy movie?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Concert or match?</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Car or motorcycle?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Sweet or salty?</a:t>
            </a:r>
          </a:p>
          <a:p>
            <a:pPr algn="l">
              <a:lnSpc>
                <a:spcPts val="4480"/>
              </a:lnSpc>
            </a:pPr>
            <a:endParaRPr lang="en-US" sz="3200">
              <a:solidFill>
                <a:srgbClr val="C74A25"/>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53463" y="831121"/>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If I were....</a:t>
            </a:r>
          </a:p>
        </p:txBody>
      </p:sp>
      <p:sp>
        <p:nvSpPr>
          <p:cNvPr id="5" name="TextBox 5"/>
          <p:cNvSpPr txBox="1"/>
          <p:nvPr/>
        </p:nvSpPr>
        <p:spPr>
          <a:xfrm>
            <a:off x="593351" y="1976755"/>
            <a:ext cx="17101297" cy="7281545"/>
          </a:xfrm>
          <a:prstGeom prst="rect">
            <a:avLst/>
          </a:prstGeom>
        </p:spPr>
        <p:txBody>
          <a:bodyPr lIns="0" tIns="0" rIns="0" bIns="0" rtlCol="0" anchor="t">
            <a:spAutoFit/>
          </a:bodyPr>
          <a:lstStyle/>
          <a:p>
            <a:pPr algn="l">
              <a:lnSpc>
                <a:spcPts val="4480"/>
              </a:lnSpc>
              <a:spcBef>
                <a:spcPct val="0"/>
              </a:spcBef>
            </a:pPr>
            <a:r>
              <a:rPr lang="en-US" sz="3200">
                <a:solidFill>
                  <a:srgbClr val="28538D"/>
                </a:solidFill>
                <a:latin typeface="Canva Sans"/>
                <a:ea typeface="Canva Sans"/>
                <a:cs typeface="Canva Sans"/>
                <a:sym typeface="Canva Sans"/>
              </a:rPr>
              <a:t>‘If I Were’ is a game that encourages players to imagine themselves in different situations. It will divulge a little more about the mentee's personality, and how they perceive themselves. To play the game, read out the prompts and take it in turns to think of a response.</a:t>
            </a:r>
          </a:p>
          <a:p>
            <a:pPr algn="l">
              <a:lnSpc>
                <a:spcPts val="4480"/>
              </a:lnSpc>
              <a:spcBef>
                <a:spcPct val="0"/>
              </a:spcBef>
            </a:pPr>
            <a:endParaRPr lang="en-US" sz="3200">
              <a:solidFill>
                <a:srgbClr val="28538D"/>
              </a:solidFill>
              <a:latin typeface="Canva Sans"/>
              <a:ea typeface="Canva Sans"/>
              <a:cs typeface="Canva Sans"/>
              <a:sym typeface="Canva Sans"/>
            </a:endParaRPr>
          </a:p>
          <a:p>
            <a:pPr algn="l">
              <a:lnSpc>
                <a:spcPts val="4480"/>
              </a:lnSpc>
              <a:spcBef>
                <a:spcPct val="0"/>
              </a:spcBef>
            </a:pPr>
            <a:r>
              <a:rPr lang="en-US" sz="3200" b="1">
                <a:solidFill>
                  <a:srgbClr val="C74A25"/>
                </a:solidFill>
                <a:latin typeface="Canva Sans Bold"/>
                <a:ea typeface="Canva Sans Bold"/>
                <a:cs typeface="Canva Sans Bold"/>
                <a:sym typeface="Canva Sans Bold"/>
              </a:rPr>
              <a:t>Example prompts:</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If I were a celebrity, I’d be…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If I were a food, I’d be…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If I were a book, I’d be…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If I were a movie, I'd be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If I were a superhero, I’d be…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If I were an animal, I’d be…</a:t>
            </a:r>
          </a:p>
          <a:p>
            <a:pPr marL="690881" lvl="1" indent="-345440" algn="l">
              <a:lnSpc>
                <a:spcPts val="4480"/>
              </a:lnSpc>
              <a:buFont typeface="Arial"/>
              <a:buChar char="•"/>
            </a:pPr>
            <a:r>
              <a:rPr lang="en-US" sz="3200">
                <a:solidFill>
                  <a:srgbClr val="C74A25"/>
                </a:solidFill>
                <a:latin typeface="Canva Sans"/>
                <a:ea typeface="Canva Sans"/>
                <a:cs typeface="Canva Sans"/>
                <a:sym typeface="Canva Sans"/>
              </a:rPr>
              <a:t>If I were a mythical beast, I’d be…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593351" y="550974"/>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3: Fact or Fiction? </a:t>
            </a:r>
          </a:p>
        </p:txBody>
      </p:sp>
      <p:sp>
        <p:nvSpPr>
          <p:cNvPr id="5" name="TextBox 5"/>
          <p:cNvSpPr txBox="1"/>
          <p:nvPr/>
        </p:nvSpPr>
        <p:spPr>
          <a:xfrm>
            <a:off x="593351" y="2245814"/>
            <a:ext cx="16665949" cy="5080635"/>
          </a:xfrm>
          <a:prstGeom prst="rect">
            <a:avLst/>
          </a:prstGeom>
        </p:spPr>
        <p:txBody>
          <a:bodyPr lIns="0" tIns="0" rIns="0" bIns="0" rtlCol="0" anchor="t">
            <a:spAutoFit/>
          </a:bodyPr>
          <a:lstStyle/>
          <a:p>
            <a:pPr algn="l">
              <a:lnSpc>
                <a:spcPts val="5040"/>
              </a:lnSpc>
              <a:spcBef>
                <a:spcPct val="0"/>
              </a:spcBef>
            </a:pPr>
            <a:r>
              <a:rPr lang="en-US" sz="3600">
                <a:solidFill>
                  <a:srgbClr val="28538D"/>
                </a:solidFill>
                <a:latin typeface="Canva Sans"/>
                <a:ea typeface="Canva Sans"/>
                <a:cs typeface="Canva Sans"/>
                <a:sym typeface="Canva Sans"/>
              </a:rPr>
              <a:t>Also know as two truths and a lie, in this game you can learn something new about each other's lives. </a:t>
            </a:r>
          </a:p>
          <a:p>
            <a:pPr algn="l">
              <a:lnSpc>
                <a:spcPts val="5040"/>
              </a:lnSpc>
              <a:spcBef>
                <a:spcPct val="0"/>
              </a:spcBef>
            </a:pPr>
            <a:endParaRPr lang="en-US" sz="3600">
              <a:solidFill>
                <a:srgbClr val="28538D"/>
              </a:solidFill>
              <a:latin typeface="Canva Sans"/>
              <a:ea typeface="Canva Sans"/>
              <a:cs typeface="Canva Sans"/>
              <a:sym typeface="Canva Sans"/>
            </a:endParaRPr>
          </a:p>
          <a:p>
            <a:pPr algn="l">
              <a:lnSpc>
                <a:spcPts val="5040"/>
              </a:lnSpc>
              <a:spcBef>
                <a:spcPct val="0"/>
              </a:spcBef>
            </a:pPr>
            <a:r>
              <a:rPr lang="en-US" sz="3600">
                <a:solidFill>
                  <a:srgbClr val="28538D"/>
                </a:solidFill>
                <a:latin typeface="Canva Sans"/>
                <a:ea typeface="Canva Sans"/>
                <a:cs typeface="Canva Sans"/>
                <a:sym typeface="Canva Sans"/>
              </a:rPr>
              <a:t>Each person comes up with three statements about themselves, two are FACT (or truths) and one is FICTION (lie). </a:t>
            </a:r>
          </a:p>
          <a:p>
            <a:pPr algn="l">
              <a:lnSpc>
                <a:spcPts val="5040"/>
              </a:lnSpc>
              <a:spcBef>
                <a:spcPct val="0"/>
              </a:spcBef>
            </a:pPr>
            <a:endParaRPr lang="en-US" sz="3600">
              <a:solidFill>
                <a:srgbClr val="28538D"/>
              </a:solidFill>
              <a:latin typeface="Canva Sans"/>
              <a:ea typeface="Canva Sans"/>
              <a:cs typeface="Canva Sans"/>
              <a:sym typeface="Canva Sans"/>
            </a:endParaRPr>
          </a:p>
          <a:p>
            <a:pPr algn="l">
              <a:lnSpc>
                <a:spcPts val="5040"/>
              </a:lnSpc>
              <a:spcBef>
                <a:spcPct val="0"/>
              </a:spcBef>
            </a:pPr>
            <a:r>
              <a:rPr lang="en-US" sz="3600">
                <a:solidFill>
                  <a:srgbClr val="28538D"/>
                </a:solidFill>
                <a:latin typeface="Canva Sans"/>
                <a:ea typeface="Canva Sans"/>
                <a:cs typeface="Canva Sans"/>
                <a:sym typeface="Canva Sans"/>
              </a:rPr>
              <a:t>The other person must figure out which statement is the fiction. You may ask probing questions to discover more information.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593351" y="2162330"/>
            <a:ext cx="16665949" cy="2647950"/>
          </a:xfrm>
          <a:prstGeom prst="rect">
            <a:avLst/>
          </a:prstGeom>
        </p:spPr>
        <p:txBody>
          <a:bodyPr lIns="0" tIns="0" rIns="0" bIns="0" rtlCol="0" anchor="t">
            <a:spAutoFit/>
          </a:bodyPr>
          <a:lstStyle/>
          <a:p>
            <a:pPr algn="l">
              <a:lnSpc>
                <a:spcPts val="4200"/>
              </a:lnSpc>
              <a:spcBef>
                <a:spcPct val="0"/>
              </a:spcBef>
            </a:pPr>
            <a:r>
              <a:rPr lang="en-US" sz="3000">
                <a:solidFill>
                  <a:srgbClr val="28538D"/>
                </a:solidFill>
                <a:latin typeface="Canva Sans"/>
                <a:ea typeface="Canva Sans"/>
                <a:cs typeface="Canva Sans"/>
                <a:sym typeface="Canva Sans"/>
              </a:rPr>
              <a:t>Take it turn to quiz each other with our '</a:t>
            </a:r>
            <a:r>
              <a:rPr lang="en-US" sz="3000" b="1">
                <a:solidFill>
                  <a:srgbClr val="28538D"/>
                </a:solidFill>
                <a:latin typeface="Canva Sans Bold"/>
                <a:ea typeface="Canva Sans Bold"/>
                <a:cs typeface="Canva Sans Bold"/>
                <a:sym typeface="Canva Sans Bold"/>
              </a:rPr>
              <a:t>get to know you' questions.</a:t>
            </a:r>
            <a:r>
              <a:rPr lang="en-US" sz="3000">
                <a:solidFill>
                  <a:srgbClr val="28538D"/>
                </a:solidFill>
                <a:latin typeface="Canva Sans"/>
                <a:ea typeface="Canva Sans"/>
                <a:cs typeface="Canva Sans"/>
                <a:sym typeface="Canva Sans"/>
              </a:rPr>
              <a:t>  Swap between 'fun' questions and more career-based questions (Or start with a few fun, before moving onto career based). </a:t>
            </a:r>
          </a:p>
          <a:p>
            <a:pPr algn="l">
              <a:lnSpc>
                <a:spcPts val="4200"/>
              </a:lnSpc>
              <a:spcBef>
                <a:spcPct val="0"/>
              </a:spcBef>
            </a:pPr>
            <a:r>
              <a:rPr lang="en-US" sz="3000">
                <a:solidFill>
                  <a:srgbClr val="28538D"/>
                </a:solidFill>
                <a:latin typeface="Canva Sans"/>
                <a:ea typeface="Canva Sans"/>
                <a:cs typeface="Canva Sans"/>
                <a:sym typeface="Canva Sans"/>
              </a:rPr>
              <a:t>We recommend cover as many as these career questions as you can as it will help you in the goals setting stage of the session .</a:t>
            </a:r>
          </a:p>
        </p:txBody>
      </p:sp>
      <p:sp>
        <p:nvSpPr>
          <p:cNvPr id="5" name="TextBox 5"/>
          <p:cNvSpPr txBox="1"/>
          <p:nvPr/>
        </p:nvSpPr>
        <p:spPr>
          <a:xfrm>
            <a:off x="593351"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4: Now me, Now you</a:t>
            </a:r>
          </a:p>
        </p:txBody>
      </p:sp>
      <p:sp>
        <p:nvSpPr>
          <p:cNvPr id="6" name="TextBox 6"/>
          <p:cNvSpPr txBox="1"/>
          <p:nvPr/>
        </p:nvSpPr>
        <p:spPr>
          <a:xfrm>
            <a:off x="593351" y="5086350"/>
            <a:ext cx="8332974" cy="4781550"/>
          </a:xfrm>
          <a:prstGeom prst="rect">
            <a:avLst/>
          </a:prstGeom>
        </p:spPr>
        <p:txBody>
          <a:bodyPr lIns="0" tIns="0" rIns="0" bIns="0" rtlCol="0" anchor="t">
            <a:spAutoFit/>
          </a:bodyPr>
          <a:lstStyle/>
          <a:p>
            <a:pPr algn="l">
              <a:lnSpc>
                <a:spcPts val="4200"/>
              </a:lnSpc>
            </a:pPr>
            <a:r>
              <a:rPr lang="en-US" sz="3000" b="1">
                <a:solidFill>
                  <a:srgbClr val="C74A25"/>
                </a:solidFill>
                <a:latin typeface="Canva Sans Bold"/>
                <a:ea typeface="Canva Sans Bold"/>
                <a:cs typeface="Canva Sans Bold"/>
                <a:sym typeface="Canva Sans Bold"/>
              </a:rPr>
              <a:t>Example fun questions: </a:t>
            </a:r>
          </a:p>
          <a:p>
            <a:pPr marL="647702" lvl="1" indent="-323851" algn="l">
              <a:lnSpc>
                <a:spcPts val="4200"/>
              </a:lnSpc>
              <a:buFont typeface="Arial"/>
              <a:buChar char="•"/>
            </a:pPr>
            <a:r>
              <a:rPr lang="en-US" sz="3000">
                <a:solidFill>
                  <a:srgbClr val="C74A25"/>
                </a:solidFill>
                <a:latin typeface="Canva Sans"/>
                <a:ea typeface="Canva Sans"/>
                <a:cs typeface="Canva Sans"/>
                <a:sym typeface="Canva Sans"/>
              </a:rPr>
              <a:t>If you could have any superpower, what would it be? </a:t>
            </a:r>
          </a:p>
          <a:p>
            <a:pPr marL="647702" lvl="1" indent="-323851" algn="l">
              <a:lnSpc>
                <a:spcPts val="4200"/>
              </a:lnSpc>
              <a:buFont typeface="Arial"/>
              <a:buChar char="•"/>
            </a:pPr>
            <a:r>
              <a:rPr lang="en-US" sz="3000">
                <a:solidFill>
                  <a:srgbClr val="C74A25"/>
                </a:solidFill>
                <a:latin typeface="Canva Sans"/>
                <a:ea typeface="Canva Sans"/>
                <a:cs typeface="Canva Sans"/>
                <a:sym typeface="Canva Sans"/>
              </a:rPr>
              <a:t>If you won the lottery, what would you do? </a:t>
            </a:r>
          </a:p>
          <a:p>
            <a:pPr marL="647702" lvl="1" indent="-323851" algn="l">
              <a:lnSpc>
                <a:spcPts val="4200"/>
              </a:lnSpc>
              <a:buFont typeface="Arial"/>
              <a:buChar char="•"/>
            </a:pPr>
            <a:r>
              <a:rPr lang="en-US" sz="3000">
                <a:solidFill>
                  <a:srgbClr val="C74A25"/>
                </a:solidFill>
                <a:latin typeface="Canva Sans"/>
                <a:ea typeface="Canva Sans"/>
                <a:cs typeface="Canva Sans"/>
                <a:sym typeface="Canva Sans"/>
              </a:rPr>
              <a:t>What is your favourite movie/TV show? </a:t>
            </a:r>
          </a:p>
          <a:p>
            <a:pPr marL="647702" lvl="1" indent="-323851" algn="l">
              <a:lnSpc>
                <a:spcPts val="4200"/>
              </a:lnSpc>
              <a:buFont typeface="Arial"/>
              <a:buChar char="•"/>
            </a:pPr>
            <a:r>
              <a:rPr lang="en-US" sz="3000">
                <a:solidFill>
                  <a:srgbClr val="C74A25"/>
                </a:solidFill>
                <a:latin typeface="Canva Sans"/>
                <a:ea typeface="Canva Sans"/>
                <a:cs typeface="Canva Sans"/>
                <a:sym typeface="Canva Sans"/>
              </a:rPr>
              <a:t>What is your favourite food? </a:t>
            </a:r>
          </a:p>
          <a:p>
            <a:pPr marL="647702" lvl="1" indent="-323851" algn="l">
              <a:lnSpc>
                <a:spcPts val="4200"/>
              </a:lnSpc>
              <a:buFont typeface="Arial"/>
              <a:buChar char="•"/>
            </a:pPr>
            <a:r>
              <a:rPr lang="en-US" sz="3000">
                <a:solidFill>
                  <a:srgbClr val="C74A25"/>
                </a:solidFill>
                <a:latin typeface="Canva Sans"/>
                <a:ea typeface="Canva Sans"/>
                <a:cs typeface="Canva Sans"/>
                <a:sym typeface="Canva Sans"/>
              </a:rPr>
              <a:t>Do you have any hobbies? </a:t>
            </a:r>
          </a:p>
          <a:p>
            <a:pPr algn="l">
              <a:lnSpc>
                <a:spcPts val="4200"/>
              </a:lnSpc>
            </a:pPr>
            <a:endParaRPr lang="en-US" sz="3000">
              <a:solidFill>
                <a:srgbClr val="C74A25"/>
              </a:solidFill>
              <a:latin typeface="Canva Sans"/>
              <a:ea typeface="Canva Sans"/>
              <a:cs typeface="Canva Sans"/>
              <a:sym typeface="Canva Sans"/>
            </a:endParaRPr>
          </a:p>
        </p:txBody>
      </p:sp>
      <p:sp>
        <p:nvSpPr>
          <p:cNvPr id="7" name="TextBox 7"/>
          <p:cNvSpPr txBox="1"/>
          <p:nvPr/>
        </p:nvSpPr>
        <p:spPr>
          <a:xfrm>
            <a:off x="8766645" y="5619750"/>
            <a:ext cx="8492655" cy="37147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C74A25"/>
                </a:solidFill>
                <a:latin typeface="Canva Sans"/>
                <a:ea typeface="Canva Sans"/>
                <a:cs typeface="Canva Sans"/>
                <a:sym typeface="Canva Sans"/>
              </a:rPr>
              <a:t>What is on your bucket list? </a:t>
            </a:r>
          </a:p>
          <a:p>
            <a:pPr marL="647700" lvl="1" indent="-323850" algn="l">
              <a:lnSpc>
                <a:spcPts val="4200"/>
              </a:lnSpc>
              <a:buFont typeface="Arial"/>
              <a:buChar char="•"/>
            </a:pPr>
            <a:r>
              <a:rPr lang="en-US" sz="3000">
                <a:solidFill>
                  <a:srgbClr val="C74A25"/>
                </a:solidFill>
                <a:latin typeface="Canva Sans"/>
                <a:ea typeface="Canva Sans"/>
                <a:cs typeface="Canva Sans"/>
                <a:sym typeface="Canva Sans"/>
              </a:rPr>
              <a:t>What is your favourite  memory? </a:t>
            </a:r>
          </a:p>
          <a:p>
            <a:pPr marL="647700" lvl="1" indent="-323850" algn="l">
              <a:lnSpc>
                <a:spcPts val="4200"/>
              </a:lnSpc>
              <a:buFont typeface="Arial"/>
              <a:buChar char="•"/>
            </a:pPr>
            <a:r>
              <a:rPr lang="en-US" sz="3000">
                <a:solidFill>
                  <a:srgbClr val="C74A25"/>
                </a:solidFill>
                <a:latin typeface="Canva Sans"/>
                <a:ea typeface="Canva Sans"/>
                <a:cs typeface="Canva Sans"/>
                <a:sym typeface="Canva Sans"/>
              </a:rPr>
              <a:t>What is your favourite place you have travelled? </a:t>
            </a:r>
          </a:p>
          <a:p>
            <a:pPr marL="647700" lvl="1" indent="-323850" algn="l">
              <a:lnSpc>
                <a:spcPts val="4200"/>
              </a:lnSpc>
              <a:buFont typeface="Arial"/>
              <a:buChar char="•"/>
            </a:pPr>
            <a:r>
              <a:rPr lang="en-US" sz="3000">
                <a:solidFill>
                  <a:srgbClr val="C74A25"/>
                </a:solidFill>
                <a:latin typeface="Canva Sans"/>
                <a:ea typeface="Canva Sans"/>
                <a:cs typeface="Canva Sans"/>
                <a:sym typeface="Canva Sans"/>
              </a:rPr>
              <a:t>Who is your favourite person in the world? </a:t>
            </a:r>
          </a:p>
          <a:p>
            <a:pPr marL="647700" lvl="1" indent="-323850" algn="l">
              <a:lnSpc>
                <a:spcPts val="4200"/>
              </a:lnSpc>
              <a:buFont typeface="Arial"/>
              <a:buChar char="•"/>
            </a:pPr>
            <a:r>
              <a:rPr lang="en-US" sz="3000">
                <a:solidFill>
                  <a:srgbClr val="C74A25"/>
                </a:solidFill>
                <a:latin typeface="Canva Sans"/>
                <a:ea typeface="Canva Sans"/>
                <a:cs typeface="Canva Sans"/>
                <a:sym typeface="Canva Sans"/>
              </a:rPr>
              <a:t>What is your most prized possession?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1843</Words>
  <Application>Microsoft Office PowerPoint</Application>
  <PresentationFormat>Custom</PresentationFormat>
  <Paragraphs>206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Canva Sans</vt:lpstr>
      <vt:lpstr>Canva Sans Bold</vt:lpstr>
      <vt:lpstr>Canva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(new)</dc:title>
  <cp:lastModifiedBy>Kate Powys-Maurice</cp:lastModifiedBy>
  <cp:revision>2</cp:revision>
  <dcterms:created xsi:type="dcterms:W3CDTF">2006-08-16T00:00:00Z</dcterms:created>
  <dcterms:modified xsi:type="dcterms:W3CDTF">2024-09-02T11:32:22Z</dcterms:modified>
  <dc:identifier>DAGNXirCPWk</dc:identifier>
</cp:coreProperties>
</file>