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2"/>
    </p:embeddedFont>
    <p:embeddedFont>
      <p:font typeface="Canva Sans Bold" panose="020B0604020202020204" charset="0"/>
      <p:regular r:id="rId13"/>
    </p:embeddedFont>
    <p:embeddedFont>
      <p:font typeface="Canva Sans Bold Italics" panose="020B0604020202020204" charset="0"/>
      <p:regular r:id="rId14"/>
    </p:embeddedFont>
    <p:embeddedFont>
      <p:font typeface="Canva Sans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9" d="100"/>
          <a:sy n="39" d="100"/>
        </p:scale>
        <p:origin x="940"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15" b="-415"/>
            </a:stretch>
          </a:blipFill>
        </p:spPr>
        <p:txBody>
          <a:bodyPr/>
          <a:lstStyle/>
          <a:p>
            <a:endParaRPr lang="en-GB"/>
          </a:p>
        </p:txBody>
      </p:sp>
      <p:sp>
        <p:nvSpPr>
          <p:cNvPr id="3" name="Freeform 3"/>
          <p:cNvSpPr/>
          <p:nvPr/>
        </p:nvSpPr>
        <p:spPr>
          <a:xfrm>
            <a:off x="-6592" y="-38100"/>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8921668"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
        <p:nvSpPr>
          <p:cNvPr id="5" name="TextBox 5"/>
          <p:cNvSpPr txBox="1"/>
          <p:nvPr/>
        </p:nvSpPr>
        <p:spPr>
          <a:xfrm>
            <a:off x="8991600" y="7735170"/>
            <a:ext cx="8370295" cy="2013115"/>
          </a:xfrm>
          <a:prstGeom prst="rect">
            <a:avLst/>
          </a:prstGeom>
        </p:spPr>
        <p:txBody>
          <a:bodyPr wrap="square" lIns="0" tIns="0" rIns="0" bIns="0" rtlCol="0" anchor="t">
            <a:spAutoFit/>
          </a:bodyPr>
          <a:lstStyle/>
          <a:p>
            <a:pPr algn="ctr">
              <a:lnSpc>
                <a:spcPts val="16800"/>
              </a:lnSpc>
            </a:pPr>
            <a:r>
              <a:rPr lang="en-US" sz="12000" b="1" dirty="0">
                <a:solidFill>
                  <a:srgbClr val="FFFFFF"/>
                </a:solidFill>
                <a:latin typeface="Canva Sans Bold"/>
                <a:ea typeface="Canva Sans Bold"/>
                <a:cs typeface="Canva Sans Bold"/>
                <a:sym typeface="Canva Sans Bold"/>
              </a:rPr>
              <a:t>Session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3340967"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Ending your mentoring relationship</a:t>
            </a:r>
          </a:p>
        </p:txBody>
      </p:sp>
      <p:sp>
        <p:nvSpPr>
          <p:cNvPr id="5" name="TextBox 5"/>
          <p:cNvSpPr txBox="1"/>
          <p:nvPr/>
        </p:nvSpPr>
        <p:spPr>
          <a:xfrm>
            <a:off x="1065283" y="2184336"/>
            <a:ext cx="16194017" cy="8358505"/>
          </a:xfrm>
          <a:prstGeom prst="rect">
            <a:avLst/>
          </a:prstGeom>
        </p:spPr>
        <p:txBody>
          <a:bodyPr lIns="0" tIns="0" rIns="0" bIns="0" rtlCol="0" anchor="t">
            <a:spAutoFit/>
          </a:bodyPr>
          <a:lstStyle/>
          <a:p>
            <a:pPr algn="l">
              <a:lnSpc>
                <a:spcPts val="3359"/>
              </a:lnSpc>
            </a:pPr>
            <a:r>
              <a:rPr lang="en-US" sz="2400">
                <a:solidFill>
                  <a:srgbClr val="28538D"/>
                </a:solidFill>
                <a:latin typeface="Canva Sans"/>
                <a:ea typeface="Canva Sans"/>
                <a:cs typeface="Canva Sans"/>
                <a:sym typeface="Canva Sans"/>
              </a:rPr>
              <a:t>We hope that you had a great experience with your mentee and have formed a long-lasting professional relationship. We do encourage you to stay in touch, as a big part of effective mentoring is having access to a career network. However, due to safeguarding reasons, there are some dos and don’ts to follow for your contact going forward. </a:t>
            </a:r>
          </a:p>
          <a:p>
            <a:pPr algn="l">
              <a:lnSpc>
                <a:spcPts val="3359"/>
              </a:lnSpc>
            </a:pPr>
            <a:endParaRPr lang="en-US" sz="2400">
              <a:solidFill>
                <a:srgbClr val="28538D"/>
              </a:solidFill>
              <a:latin typeface="Canva Sans"/>
              <a:ea typeface="Canva Sans"/>
              <a:cs typeface="Canva Sans"/>
              <a:sym typeface="Canva Sans"/>
            </a:endParaRPr>
          </a:p>
          <a:p>
            <a:pPr algn="l">
              <a:lnSpc>
                <a:spcPts val="3359"/>
              </a:lnSpc>
            </a:pPr>
            <a:r>
              <a:rPr lang="en-US" sz="2400" b="1">
                <a:solidFill>
                  <a:srgbClr val="00BF63"/>
                </a:solidFill>
                <a:latin typeface="Canva Sans Bold"/>
                <a:ea typeface="Canva Sans Bold"/>
                <a:cs typeface="Canva Sans Bold"/>
                <a:sym typeface="Canva Sans Bold"/>
              </a:rPr>
              <a:t>DO: </a:t>
            </a:r>
          </a:p>
          <a:p>
            <a:pPr marL="518160" lvl="1" indent="-259080" algn="l">
              <a:lnSpc>
                <a:spcPts val="3359"/>
              </a:lnSpc>
              <a:buFont typeface="Arial"/>
              <a:buChar char="•"/>
            </a:pPr>
            <a:r>
              <a:rPr lang="en-US" sz="2400">
                <a:solidFill>
                  <a:srgbClr val="00BF63"/>
                </a:solidFill>
                <a:latin typeface="Canva Sans"/>
                <a:ea typeface="Canva Sans"/>
                <a:cs typeface="Canva Sans"/>
                <a:sym typeface="Canva Sans"/>
              </a:rPr>
              <a:t>Stay in touch via email and online meetings only. Encourage your mentee to keep their emails professional. </a:t>
            </a:r>
          </a:p>
          <a:p>
            <a:pPr marL="518160" lvl="1" indent="-259080" algn="l">
              <a:lnSpc>
                <a:spcPts val="3359"/>
              </a:lnSpc>
              <a:buFont typeface="Arial"/>
              <a:buChar char="•"/>
            </a:pPr>
            <a:r>
              <a:rPr lang="en-US" sz="2400">
                <a:solidFill>
                  <a:srgbClr val="00BF63"/>
                </a:solidFill>
                <a:latin typeface="Canva Sans"/>
                <a:ea typeface="Canva Sans"/>
                <a:cs typeface="Canva Sans"/>
                <a:sym typeface="Canva Sans"/>
              </a:rPr>
              <a:t>Let a member of Spark! staff know of your intentions to stay in touch, and continue to follow safeguarding policies. </a:t>
            </a:r>
          </a:p>
          <a:p>
            <a:pPr algn="l">
              <a:lnSpc>
                <a:spcPts val="3359"/>
              </a:lnSpc>
            </a:pPr>
            <a:endParaRPr lang="en-US" sz="2400">
              <a:solidFill>
                <a:srgbClr val="00BF63"/>
              </a:solidFill>
              <a:latin typeface="Canva Sans"/>
              <a:ea typeface="Canva Sans"/>
              <a:cs typeface="Canva Sans"/>
              <a:sym typeface="Canva Sans"/>
            </a:endParaRPr>
          </a:p>
          <a:p>
            <a:pPr algn="l">
              <a:lnSpc>
                <a:spcPts val="3359"/>
              </a:lnSpc>
            </a:pPr>
            <a:endParaRPr lang="en-US" sz="2400">
              <a:solidFill>
                <a:srgbClr val="00BF63"/>
              </a:solidFill>
              <a:latin typeface="Canva Sans"/>
              <a:ea typeface="Canva Sans"/>
              <a:cs typeface="Canva Sans"/>
              <a:sym typeface="Canva Sans"/>
            </a:endParaRPr>
          </a:p>
          <a:p>
            <a:pPr algn="l">
              <a:lnSpc>
                <a:spcPts val="3359"/>
              </a:lnSpc>
            </a:pPr>
            <a:r>
              <a:rPr lang="en-US" sz="2400" b="1">
                <a:solidFill>
                  <a:srgbClr val="FF3131"/>
                </a:solidFill>
                <a:latin typeface="Canva Sans Bold"/>
                <a:ea typeface="Canva Sans Bold"/>
                <a:cs typeface="Canva Sans Bold"/>
                <a:sym typeface="Canva Sans Bold"/>
              </a:rPr>
              <a:t>DON’T:</a:t>
            </a:r>
          </a:p>
          <a:p>
            <a:pPr marL="518160" lvl="1" indent="-259080" algn="l">
              <a:lnSpc>
                <a:spcPts val="3359"/>
              </a:lnSpc>
              <a:buFont typeface="Arial"/>
              <a:buChar char="•"/>
            </a:pPr>
            <a:r>
              <a:rPr lang="en-US" sz="2400">
                <a:solidFill>
                  <a:srgbClr val="FF3131"/>
                </a:solidFill>
                <a:latin typeface="Canva Sans"/>
                <a:ea typeface="Canva Sans"/>
                <a:cs typeface="Canva Sans"/>
                <a:sym typeface="Canva Sans"/>
              </a:rPr>
              <a:t>Add or accept your mentee on social media (Facebook, Instagram etc). Depending on the advice from your organisation, once your mentee has turned 18, you may add them as a connection on LinkedIn. </a:t>
            </a:r>
          </a:p>
          <a:p>
            <a:pPr marL="518160" lvl="1" indent="-259080" algn="l">
              <a:lnSpc>
                <a:spcPts val="3359"/>
              </a:lnSpc>
              <a:buFont typeface="Arial"/>
              <a:buChar char="•"/>
            </a:pPr>
            <a:r>
              <a:rPr lang="en-US" sz="2400">
                <a:solidFill>
                  <a:srgbClr val="FF3131"/>
                </a:solidFill>
                <a:latin typeface="Canva Sans"/>
                <a:ea typeface="Canva Sans"/>
                <a:cs typeface="Canva Sans"/>
                <a:sym typeface="Canva Sans"/>
              </a:rPr>
              <a:t>Meet in person or contact via text or Whatsapp. Please delete your mentee’s number from your phone, and encourage them to do the same for yours </a:t>
            </a:r>
          </a:p>
          <a:p>
            <a:pPr algn="l">
              <a:lnSpc>
                <a:spcPts val="4480"/>
              </a:lnSpc>
            </a:pPr>
            <a:endParaRPr lang="en-US" sz="2400">
              <a:solidFill>
                <a:srgbClr val="FF3131"/>
              </a:solidFill>
              <a:latin typeface="Canva Sans"/>
              <a:ea typeface="Canva Sans"/>
              <a:cs typeface="Canva Sans"/>
              <a:sym typeface="Canva Sans"/>
            </a:endParaRPr>
          </a:p>
          <a:p>
            <a:pPr algn="l">
              <a:lnSpc>
                <a:spcPts val="4480"/>
              </a:lnSpc>
            </a:pPr>
            <a:endParaRPr lang="en-US" sz="2400">
              <a:solidFill>
                <a:srgbClr val="FF3131"/>
              </a:solidFill>
              <a:latin typeface="Canva Sans"/>
              <a:ea typeface="Canva Sans"/>
              <a:cs typeface="Canva Sans"/>
              <a:sym typeface="Canva Sans"/>
            </a:endParaRPr>
          </a:p>
          <a:p>
            <a:pPr algn="l">
              <a:lnSpc>
                <a:spcPts val="4480"/>
              </a:lnSpc>
              <a:spcBef>
                <a:spcPct val="0"/>
              </a:spcBef>
            </a:pPr>
            <a:endParaRPr lang="en-US" sz="2400">
              <a:solidFill>
                <a:srgbClr val="FF3131"/>
              </a:solidFill>
              <a:latin typeface="Canva Sans"/>
              <a:ea typeface="Canva Sans"/>
              <a:cs typeface="Canva Sans"/>
              <a:sym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1065283" y="1829110"/>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Personalise your session</a:t>
            </a:r>
          </a:p>
        </p:txBody>
      </p:sp>
      <p:sp>
        <p:nvSpPr>
          <p:cNvPr id="5" name="TextBox 5"/>
          <p:cNvSpPr txBox="1"/>
          <p:nvPr/>
        </p:nvSpPr>
        <p:spPr>
          <a:xfrm>
            <a:off x="1065283" y="2165286"/>
            <a:ext cx="16194017" cy="7281545"/>
          </a:xfrm>
          <a:prstGeom prst="rect">
            <a:avLst/>
          </a:prstGeom>
        </p:spPr>
        <p:txBody>
          <a:bodyPr lIns="0" tIns="0" rIns="0" bIns="0" rtlCol="0" anchor="t">
            <a:spAutoFit/>
          </a:bodyPr>
          <a:lstStyle/>
          <a:p>
            <a:pPr algn="l">
              <a:lnSpc>
                <a:spcPts val="4480"/>
              </a:lnSpc>
            </a:pPr>
            <a:r>
              <a:rPr lang="en-US" sz="3200">
                <a:solidFill>
                  <a:srgbClr val="28538D"/>
                </a:solidFill>
                <a:latin typeface="Canva Sans"/>
                <a:ea typeface="Canva Sans"/>
                <a:cs typeface="Canva Sans"/>
                <a:sym typeface="Canva Sans"/>
              </a:rPr>
              <a:t>By now, you should know your mentee pretty well. You should have a good idea about the kinds of activities that work for them, and what they are hoping to get out of their sessions.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a:solidFill>
                  <a:srgbClr val="28538D"/>
                </a:solidFill>
                <a:latin typeface="Canva Sans"/>
                <a:ea typeface="Canva Sans"/>
                <a:cs typeface="Canva Sans"/>
                <a:sym typeface="Canva Sans"/>
              </a:rPr>
              <a:t>So, in this final session</a:t>
            </a:r>
            <a:r>
              <a:rPr lang="en-US" sz="3200" b="1">
                <a:solidFill>
                  <a:srgbClr val="28538D"/>
                </a:solidFill>
                <a:latin typeface="Canva Sans Bold"/>
                <a:ea typeface="Canva Sans Bold"/>
                <a:cs typeface="Canva Sans Bold"/>
                <a:sym typeface="Canva Sans Bold"/>
              </a:rPr>
              <a:t>, you have the freedom to focus on whatever feels right. </a:t>
            </a:r>
            <a:r>
              <a:rPr lang="en-US" sz="3200">
                <a:solidFill>
                  <a:srgbClr val="28538D"/>
                </a:solidFill>
                <a:latin typeface="Canva Sans"/>
                <a:ea typeface="Canva Sans"/>
                <a:cs typeface="Canva Sans"/>
                <a:sym typeface="Canva Sans"/>
              </a:rPr>
              <a:t>You may choose to do something more interactive and fun. This would also be a good time to do a </a:t>
            </a:r>
            <a:r>
              <a:rPr lang="en-US" sz="3200" b="1">
                <a:solidFill>
                  <a:srgbClr val="28538D"/>
                </a:solidFill>
                <a:latin typeface="Canva Sans Bold"/>
                <a:ea typeface="Canva Sans Bold"/>
                <a:cs typeface="Canva Sans Bold"/>
                <a:sym typeface="Canva Sans Bold"/>
              </a:rPr>
              <a:t>workplace visit, </a:t>
            </a:r>
            <a:r>
              <a:rPr lang="en-US" sz="3200">
                <a:solidFill>
                  <a:srgbClr val="28538D"/>
                </a:solidFill>
                <a:latin typeface="Canva Sans"/>
                <a:ea typeface="Canva Sans"/>
                <a:cs typeface="Canva Sans"/>
                <a:sym typeface="Canva Sans"/>
              </a:rPr>
              <a:t>and as part of that you could choose some activities that would give them more of </a:t>
            </a:r>
            <a:r>
              <a:rPr lang="en-US" sz="3200" b="1">
                <a:solidFill>
                  <a:srgbClr val="28538D"/>
                </a:solidFill>
                <a:latin typeface="Canva Sans Bold"/>
                <a:ea typeface="Canva Sans Bold"/>
                <a:cs typeface="Canva Sans Bold"/>
                <a:sym typeface="Canva Sans Bold"/>
              </a:rPr>
              <a:t>insight into your job/career. </a:t>
            </a:r>
          </a:p>
          <a:p>
            <a:pPr algn="l">
              <a:lnSpc>
                <a:spcPts val="4480"/>
              </a:lnSpc>
            </a:pPr>
            <a:endParaRPr lang="en-US" sz="3200" b="1">
              <a:solidFill>
                <a:srgbClr val="28538D"/>
              </a:solidFill>
              <a:latin typeface="Canva Sans Bold"/>
              <a:ea typeface="Canva Sans Bold"/>
              <a:cs typeface="Canva Sans Bold"/>
              <a:sym typeface="Canva Sans Bold"/>
            </a:endParaRPr>
          </a:p>
          <a:p>
            <a:pPr algn="l">
              <a:lnSpc>
                <a:spcPts val="4480"/>
              </a:lnSpc>
            </a:pPr>
            <a:r>
              <a:rPr lang="en-US" sz="3200">
                <a:solidFill>
                  <a:srgbClr val="28538D"/>
                </a:solidFill>
                <a:latin typeface="Canva Sans"/>
                <a:ea typeface="Canva Sans"/>
                <a:cs typeface="Canva Sans"/>
                <a:sym typeface="Canva Sans"/>
              </a:rPr>
              <a:t>Whatever you choose to do, we do just ask that you can find some time to for you to </a:t>
            </a:r>
            <a:r>
              <a:rPr lang="en-US" sz="3200" b="1">
                <a:solidFill>
                  <a:srgbClr val="28538D"/>
                </a:solidFill>
                <a:latin typeface="Canva Sans Bold"/>
                <a:ea typeface="Canva Sans Bold"/>
                <a:cs typeface="Canva Sans Bold"/>
                <a:sym typeface="Canva Sans Bold"/>
              </a:rPr>
              <a:t>reflect and feedback </a:t>
            </a:r>
            <a:r>
              <a:rPr lang="en-US" sz="3200">
                <a:solidFill>
                  <a:srgbClr val="28538D"/>
                </a:solidFill>
                <a:latin typeface="Canva Sans"/>
                <a:ea typeface="Canva Sans"/>
                <a:cs typeface="Canva Sans"/>
                <a:sym typeface="Canva Sans"/>
              </a:rPr>
              <a:t>on your mentoring experience, and to </a:t>
            </a:r>
            <a:r>
              <a:rPr lang="en-US" sz="3200" b="1" i="1" u="sng">
                <a:solidFill>
                  <a:srgbClr val="C74A25"/>
                </a:solidFill>
                <a:latin typeface="Canva Sans Bold Italics"/>
                <a:ea typeface="Canva Sans Bold Italics"/>
                <a:cs typeface="Canva Sans Bold Italics"/>
                <a:sym typeface="Canva Sans Bold Italics"/>
              </a:rPr>
              <a:t>complete the final survey </a:t>
            </a:r>
          </a:p>
          <a:p>
            <a:pPr algn="l">
              <a:lnSpc>
                <a:spcPts val="4480"/>
              </a:lnSpc>
              <a:spcBef>
                <a:spcPct val="0"/>
              </a:spcBef>
            </a:pPr>
            <a:endParaRPr lang="en-US" sz="3200" b="1" i="1" u="sng">
              <a:solidFill>
                <a:srgbClr val="C74A25"/>
              </a:solidFill>
              <a:latin typeface="Canva Sans Bold Italics"/>
              <a:ea typeface="Canva Sans Bold Italics"/>
              <a:cs typeface="Canva Sans Bold Italics"/>
              <a:sym typeface="Canva Sans Bold Itali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Reflect and feedback</a:t>
            </a:r>
          </a:p>
        </p:txBody>
      </p:sp>
      <p:sp>
        <p:nvSpPr>
          <p:cNvPr id="5" name="TextBox 5"/>
          <p:cNvSpPr txBox="1"/>
          <p:nvPr/>
        </p:nvSpPr>
        <p:spPr>
          <a:xfrm>
            <a:off x="1065283" y="2165286"/>
            <a:ext cx="16194017" cy="6719570"/>
          </a:xfrm>
          <a:prstGeom prst="rect">
            <a:avLst/>
          </a:prstGeom>
        </p:spPr>
        <p:txBody>
          <a:bodyPr lIns="0" tIns="0" rIns="0" bIns="0" rtlCol="0" anchor="t">
            <a:spAutoFit/>
          </a:bodyPr>
          <a:lstStyle/>
          <a:p>
            <a:pPr algn="l">
              <a:lnSpc>
                <a:spcPts val="4480"/>
              </a:lnSpc>
            </a:pPr>
            <a:r>
              <a:rPr lang="en-US" sz="3200" b="1">
                <a:solidFill>
                  <a:srgbClr val="C74A25"/>
                </a:solidFill>
                <a:latin typeface="Canva Sans Bold"/>
                <a:ea typeface="Canva Sans Bold"/>
                <a:cs typeface="Canva Sans Bold"/>
                <a:sym typeface="Canva Sans Bold"/>
              </a:rPr>
              <a:t>Goal</a:t>
            </a:r>
          </a:p>
          <a:p>
            <a:pPr algn="l">
              <a:lnSpc>
                <a:spcPts val="4480"/>
              </a:lnSpc>
            </a:pPr>
            <a:r>
              <a:rPr lang="en-US" sz="3200">
                <a:solidFill>
                  <a:srgbClr val="28538D"/>
                </a:solidFill>
                <a:latin typeface="Canva Sans"/>
                <a:ea typeface="Canva Sans"/>
                <a:cs typeface="Canva Sans"/>
                <a:sym typeface="Canva Sans"/>
              </a:rPr>
              <a:t>Spend some time reflecting on your time with your mentee, thinking about what went well and what could be improved upon</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C74A25"/>
                </a:solidFill>
                <a:latin typeface="Canva Sans Bold"/>
                <a:ea typeface="Canva Sans Bold"/>
                <a:cs typeface="Canva Sans Bold"/>
                <a:sym typeface="Canva Sans Bold"/>
              </a:rPr>
              <a:t>Instructions</a:t>
            </a:r>
          </a:p>
          <a:p>
            <a:pPr algn="l">
              <a:lnSpc>
                <a:spcPts val="4480"/>
              </a:lnSpc>
            </a:pPr>
            <a:r>
              <a:rPr lang="en-US" sz="3200">
                <a:solidFill>
                  <a:srgbClr val="28538D"/>
                </a:solidFill>
                <a:latin typeface="Canva Sans"/>
                <a:ea typeface="Canva Sans"/>
                <a:cs typeface="Canva Sans"/>
                <a:sym typeface="Canva Sans"/>
              </a:rPr>
              <a:t>Answer the questions on the table. Discuss the questions together and try to honestly share your experiences with each other. </a:t>
            </a:r>
          </a:p>
          <a:p>
            <a:pPr algn="l">
              <a:lnSpc>
                <a:spcPts val="4480"/>
              </a:lnSpc>
            </a:pPr>
            <a:r>
              <a:rPr lang="en-US" sz="3200">
                <a:solidFill>
                  <a:srgbClr val="28538D"/>
                </a:solidFill>
                <a:latin typeface="Canva Sans"/>
                <a:ea typeface="Canva Sans"/>
                <a:cs typeface="Canva Sans"/>
                <a:sym typeface="Canva Sans"/>
              </a:rPr>
              <a:t>You might want to revisit your action plan from Session 1 to aid reflection on your journey</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C74A25"/>
                </a:solidFill>
                <a:latin typeface="Canva Sans Bold"/>
                <a:ea typeface="Canva Sans Bold"/>
                <a:cs typeface="Canva Sans Bold"/>
                <a:sym typeface="Canva Sans Bold"/>
              </a:rPr>
              <a:t>Time 10 mins </a:t>
            </a:r>
          </a:p>
          <a:p>
            <a:pPr algn="l">
              <a:lnSpc>
                <a:spcPts val="4480"/>
              </a:lnSpc>
              <a:spcBef>
                <a:spcPct val="0"/>
              </a:spcBef>
            </a:pPr>
            <a:endParaRPr lang="en-US" sz="3200" b="1">
              <a:solidFill>
                <a:srgbClr val="C74A25"/>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723903" y="2111188"/>
          <a:ext cx="14968818" cy="7724215"/>
        </p:xfrm>
        <a:graphic>
          <a:graphicData uri="http://schemas.openxmlformats.org/drawingml/2006/table">
            <a:tbl>
              <a:tblPr/>
              <a:tblGrid>
                <a:gridCol w="7484409">
                  <a:extLst>
                    <a:ext uri="{9D8B030D-6E8A-4147-A177-3AD203B41FA5}">
                      <a16:colId xmlns:a16="http://schemas.microsoft.com/office/drawing/2014/main" val="20000"/>
                    </a:ext>
                  </a:extLst>
                </a:gridCol>
                <a:gridCol w="7484409">
                  <a:extLst>
                    <a:ext uri="{9D8B030D-6E8A-4147-A177-3AD203B41FA5}">
                      <a16:colId xmlns:a16="http://schemas.microsoft.com/office/drawing/2014/main" val="20001"/>
                    </a:ext>
                  </a:extLst>
                </a:gridCol>
              </a:tblGrid>
              <a:tr h="3862107">
                <a:tc>
                  <a:txBody>
                    <a:bodyPr/>
                    <a:lstStyle/>
                    <a:p>
                      <a:pPr algn="l">
                        <a:lnSpc>
                          <a:spcPts val="3359"/>
                        </a:lnSpc>
                        <a:defRPr/>
                      </a:pPr>
                      <a:r>
                        <a:rPr lang="en-US" sz="2400">
                          <a:solidFill>
                            <a:srgbClr val="000000"/>
                          </a:solidFill>
                          <a:latin typeface="Canva Sans"/>
                          <a:ea typeface="Canva Sans"/>
                          <a:cs typeface="Canva Sans"/>
                          <a:sym typeface="Canva Sans"/>
                        </a:rPr>
                        <a:t>The most successful parts of the mentoring programme were… </a:t>
                      </a:r>
                      <a:endParaRPr lang="en-US" sz="1100"/>
                    </a:p>
                    <a:p>
                      <a:pPr algn="l">
                        <a:lnSpc>
                          <a:spcPts val="3359"/>
                        </a:lnSpc>
                      </a:pPr>
                      <a:r>
                        <a:rPr lang="en-US" sz="2400">
                          <a:solidFill>
                            <a:srgbClr val="000000"/>
                          </a:solidFill>
                          <a:latin typeface="Canva Sans"/>
                          <a:ea typeface="Canva Sans"/>
                          <a:cs typeface="Canva Sans"/>
                          <a:sym typeface="Canva Sans"/>
                        </a:rPr>
                        <a:t>#1</a:t>
                      </a:r>
                    </a:p>
                    <a:p>
                      <a:pPr algn="l">
                        <a:lnSpc>
                          <a:spcPts val="3359"/>
                        </a:lnSpc>
                      </a:pPr>
                      <a:endParaRPr lang="en-US" sz="2400">
                        <a:solidFill>
                          <a:srgbClr val="000000"/>
                        </a:solidFill>
                        <a:latin typeface="Canva Sans"/>
                        <a:ea typeface="Canva Sans"/>
                        <a:cs typeface="Canva Sans"/>
                        <a:sym typeface="Canva Sans"/>
                      </a:endParaRPr>
                    </a:p>
                    <a:p>
                      <a:pPr algn="l">
                        <a:lnSpc>
                          <a:spcPts val="3359"/>
                        </a:lnSpc>
                      </a:pPr>
                      <a:endParaRPr lang="en-US" sz="2400">
                        <a:solidFill>
                          <a:srgbClr val="000000"/>
                        </a:solidFill>
                        <a:latin typeface="Canva Sans"/>
                        <a:ea typeface="Canva Sans"/>
                        <a:cs typeface="Canva Sans"/>
                        <a:sym typeface="Canva Sans"/>
                      </a:endParaRPr>
                    </a:p>
                    <a:p>
                      <a:pPr algn="l">
                        <a:lnSpc>
                          <a:spcPts val="3359"/>
                        </a:lnSpc>
                      </a:pPr>
                      <a:r>
                        <a:rPr lang="en-US" sz="2400">
                          <a:solidFill>
                            <a:srgbClr val="000000"/>
                          </a:solidFill>
                          <a:latin typeface="Canva Sans"/>
                          <a:ea typeface="Canva Sans"/>
                          <a:cs typeface="Canva Sans"/>
                          <a:sym typeface="Canva Sans"/>
                        </a:rPr>
                        <a:t>#2</a:t>
                      </a: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359"/>
                        </a:lnSpc>
                        <a:defRPr/>
                      </a:pPr>
                      <a:r>
                        <a:rPr lang="en-US" sz="2400">
                          <a:solidFill>
                            <a:srgbClr val="000000"/>
                          </a:solidFill>
                          <a:latin typeface="Canva Sans"/>
                          <a:ea typeface="Canva Sans"/>
                          <a:cs typeface="Canva Sans"/>
                          <a:sym typeface="Canva Sans"/>
                        </a:rPr>
                        <a:t>My main takeaway will be……</a:t>
                      </a:r>
                      <a:endParaRPr lang="en-US" sz="1100"/>
                    </a:p>
                    <a:p>
                      <a:pPr algn="ctr">
                        <a:lnSpc>
                          <a:spcPts val="2520"/>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62107">
                <a:tc>
                  <a:txBody>
                    <a:bodyPr/>
                    <a:lstStyle/>
                    <a:p>
                      <a:pPr algn="l">
                        <a:lnSpc>
                          <a:spcPts val="3359"/>
                        </a:lnSpc>
                        <a:defRPr/>
                      </a:pPr>
                      <a:r>
                        <a:rPr lang="en-US" sz="2400">
                          <a:solidFill>
                            <a:srgbClr val="000000"/>
                          </a:solidFill>
                          <a:latin typeface="Canva Sans"/>
                          <a:ea typeface="Canva Sans"/>
                          <a:cs typeface="Canva Sans"/>
                          <a:sym typeface="Canva Sans"/>
                        </a:rPr>
                        <a:t>Things that could have been improved upon were…</a:t>
                      </a:r>
                      <a:endParaRPr lang="en-US" sz="1100"/>
                    </a:p>
                    <a:p>
                      <a:pPr algn="l">
                        <a:lnSpc>
                          <a:spcPts val="3359"/>
                        </a:lnSpc>
                      </a:pPr>
                      <a:r>
                        <a:rPr lang="en-US" sz="2400">
                          <a:solidFill>
                            <a:srgbClr val="000000"/>
                          </a:solidFill>
                          <a:latin typeface="Canva Sans"/>
                          <a:ea typeface="Canva Sans"/>
                          <a:cs typeface="Canva Sans"/>
                          <a:sym typeface="Canva Sans"/>
                        </a:rPr>
                        <a:t>#1</a:t>
                      </a:r>
                    </a:p>
                    <a:p>
                      <a:pPr algn="l">
                        <a:lnSpc>
                          <a:spcPts val="3359"/>
                        </a:lnSpc>
                      </a:pPr>
                      <a:endParaRPr lang="en-US" sz="2400">
                        <a:solidFill>
                          <a:srgbClr val="000000"/>
                        </a:solidFill>
                        <a:latin typeface="Canva Sans"/>
                        <a:ea typeface="Canva Sans"/>
                        <a:cs typeface="Canva Sans"/>
                        <a:sym typeface="Canva Sans"/>
                      </a:endParaRPr>
                    </a:p>
                    <a:p>
                      <a:pPr algn="l">
                        <a:lnSpc>
                          <a:spcPts val="3359"/>
                        </a:lnSpc>
                      </a:pPr>
                      <a:endParaRPr lang="en-US" sz="2400">
                        <a:solidFill>
                          <a:srgbClr val="000000"/>
                        </a:solidFill>
                        <a:latin typeface="Canva Sans"/>
                        <a:ea typeface="Canva Sans"/>
                        <a:cs typeface="Canva Sans"/>
                        <a:sym typeface="Canva Sans"/>
                      </a:endParaRPr>
                    </a:p>
                    <a:p>
                      <a:pPr algn="l">
                        <a:lnSpc>
                          <a:spcPts val="3359"/>
                        </a:lnSpc>
                      </a:pPr>
                      <a:r>
                        <a:rPr lang="en-US" sz="2400">
                          <a:solidFill>
                            <a:srgbClr val="000000"/>
                          </a:solidFill>
                          <a:latin typeface="Canva Sans"/>
                          <a:ea typeface="Canva Sans"/>
                          <a:cs typeface="Canva Sans"/>
                          <a:sym typeface="Canva Sans"/>
                        </a:rPr>
                        <a:t>#2 </a:t>
                      </a:r>
                    </a:p>
                    <a:p>
                      <a:pPr algn="ctr">
                        <a:lnSpc>
                          <a:spcPts val="2520"/>
                        </a:lnSpc>
                      </a:pPr>
                      <a:endParaRPr lang="en-US" sz="2400">
                        <a:solidFill>
                          <a:srgbClr val="000000"/>
                        </a:solidFill>
                        <a:latin typeface="Canva Sans"/>
                        <a:ea typeface="Canva Sans"/>
                        <a:cs typeface="Canva Sans"/>
                        <a:sym typeface="Canva Sans"/>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359"/>
                        </a:lnSpc>
                        <a:defRPr/>
                      </a:pPr>
                      <a:r>
                        <a:rPr lang="en-US" sz="2400">
                          <a:solidFill>
                            <a:srgbClr val="000000"/>
                          </a:solidFill>
                          <a:latin typeface="Canva Sans"/>
                          <a:ea typeface="Canva Sans"/>
                          <a:cs typeface="Canva Sans"/>
                          <a:sym typeface="Canva Sans"/>
                        </a:rPr>
                        <a:t>Would you recommend the mentoring programme to a friend? Why/why not? </a:t>
                      </a:r>
                      <a:endParaRPr lang="en-US" sz="1100"/>
                    </a:p>
                    <a:p>
                      <a:pPr algn="l">
                        <a:lnSpc>
                          <a:spcPts val="3359"/>
                        </a:lnSpc>
                      </a:pPr>
                      <a:endParaRPr lang="en-US" sz="1100"/>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5"/>
          <p:cNvSpPr txBox="1"/>
          <p:nvPr/>
        </p:nvSpPr>
        <p:spPr>
          <a:xfrm>
            <a:off x="1065283"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reflect and feedback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695489" y="547052"/>
            <a:ext cx="13876486" cy="1659255"/>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Activity 2: Creating an after-mentoring action plan</a:t>
            </a:r>
          </a:p>
        </p:txBody>
      </p:sp>
      <p:sp>
        <p:nvSpPr>
          <p:cNvPr id="5" name="TextBox 5"/>
          <p:cNvSpPr txBox="1"/>
          <p:nvPr/>
        </p:nvSpPr>
        <p:spPr>
          <a:xfrm>
            <a:off x="695489" y="2535080"/>
            <a:ext cx="16194017" cy="7379970"/>
          </a:xfrm>
          <a:prstGeom prst="rect">
            <a:avLst/>
          </a:prstGeom>
        </p:spPr>
        <p:txBody>
          <a:bodyPr lIns="0" tIns="0" rIns="0" bIns="0" rtlCol="0" anchor="t">
            <a:spAutoFit/>
          </a:bodyPr>
          <a:lstStyle/>
          <a:p>
            <a:pPr algn="l">
              <a:lnSpc>
                <a:spcPts val="3919"/>
              </a:lnSpc>
            </a:pPr>
            <a:r>
              <a:rPr lang="en-US" sz="2799" b="1">
                <a:solidFill>
                  <a:srgbClr val="C74A25"/>
                </a:solidFill>
                <a:latin typeface="Canva Sans Bold"/>
                <a:ea typeface="Canva Sans Bold"/>
                <a:cs typeface="Canva Sans Bold"/>
                <a:sym typeface="Canva Sans Bold"/>
              </a:rPr>
              <a:t>Goal:</a:t>
            </a:r>
          </a:p>
          <a:p>
            <a:pPr algn="l">
              <a:lnSpc>
                <a:spcPts val="3919"/>
              </a:lnSpc>
            </a:pPr>
            <a:r>
              <a:rPr lang="en-US" sz="2799">
                <a:solidFill>
                  <a:srgbClr val="28538D"/>
                </a:solidFill>
                <a:latin typeface="Canva Sans"/>
                <a:ea typeface="Canva Sans"/>
                <a:cs typeface="Canva Sans"/>
                <a:sym typeface="Canva Sans"/>
              </a:rPr>
              <a:t>Aid your mentee in future thinking – help them to plan what steps will they take to further help them reach their goals </a:t>
            </a:r>
          </a:p>
          <a:p>
            <a:pPr algn="l">
              <a:lnSpc>
                <a:spcPts val="3919"/>
              </a:lnSpc>
            </a:pPr>
            <a:endParaRPr lang="en-US" sz="2799">
              <a:solidFill>
                <a:srgbClr val="28538D"/>
              </a:solidFill>
              <a:latin typeface="Canva Sans"/>
              <a:ea typeface="Canva Sans"/>
              <a:cs typeface="Canva Sans"/>
              <a:sym typeface="Canva Sans"/>
            </a:endParaRPr>
          </a:p>
          <a:p>
            <a:pPr algn="l">
              <a:lnSpc>
                <a:spcPts val="3919"/>
              </a:lnSpc>
            </a:pPr>
            <a:r>
              <a:rPr lang="en-US" sz="2799" b="1">
                <a:solidFill>
                  <a:srgbClr val="C74A25"/>
                </a:solidFill>
                <a:latin typeface="Canva Sans Bold"/>
                <a:ea typeface="Canva Sans Bold"/>
                <a:cs typeface="Canva Sans Bold"/>
                <a:sym typeface="Canva Sans Bold"/>
              </a:rPr>
              <a:t>Instructions: </a:t>
            </a:r>
          </a:p>
          <a:p>
            <a:pPr algn="l">
              <a:lnSpc>
                <a:spcPts val="3919"/>
              </a:lnSpc>
            </a:pPr>
            <a:r>
              <a:rPr lang="en-US" sz="2799" b="1">
                <a:solidFill>
                  <a:srgbClr val="28538D"/>
                </a:solidFill>
                <a:latin typeface="Canva Sans Bold"/>
                <a:ea typeface="Canva Sans Bold"/>
                <a:cs typeface="Canva Sans Bold"/>
                <a:sym typeface="Canva Sans Bold"/>
              </a:rPr>
              <a:t>Part 1:</a:t>
            </a:r>
            <a:r>
              <a:rPr lang="en-US" sz="2799">
                <a:solidFill>
                  <a:srgbClr val="28538D"/>
                </a:solidFill>
                <a:latin typeface="Canva Sans"/>
                <a:ea typeface="Canva Sans"/>
                <a:cs typeface="Canva Sans"/>
                <a:sym typeface="Canva Sans"/>
              </a:rPr>
              <a:t> Revisit your action plan from Session 1. Discuss with your mentee how far they have come to reaching their goals they set.</a:t>
            </a:r>
          </a:p>
          <a:p>
            <a:pPr algn="l">
              <a:lnSpc>
                <a:spcPts val="3919"/>
              </a:lnSpc>
            </a:pPr>
            <a:r>
              <a:rPr lang="en-US" sz="2799">
                <a:solidFill>
                  <a:srgbClr val="28538D"/>
                </a:solidFill>
                <a:latin typeface="Canva Sans"/>
                <a:ea typeface="Canva Sans"/>
                <a:cs typeface="Canva Sans"/>
                <a:sym typeface="Canva Sans"/>
              </a:rPr>
              <a:t>Any there any goals they feel they have achieved? </a:t>
            </a:r>
          </a:p>
          <a:p>
            <a:pPr algn="l">
              <a:lnSpc>
                <a:spcPts val="3919"/>
              </a:lnSpc>
            </a:pPr>
            <a:r>
              <a:rPr lang="en-US" sz="2799">
                <a:solidFill>
                  <a:srgbClr val="28538D"/>
                </a:solidFill>
                <a:latin typeface="Canva Sans"/>
                <a:ea typeface="Canva Sans"/>
                <a:cs typeface="Canva Sans"/>
                <a:sym typeface="Canva Sans"/>
              </a:rPr>
              <a:t>Which goals still need further work? </a:t>
            </a:r>
          </a:p>
          <a:p>
            <a:pPr algn="l">
              <a:lnSpc>
                <a:spcPts val="3919"/>
              </a:lnSpc>
            </a:pPr>
            <a:r>
              <a:rPr lang="en-US" sz="2799" b="1">
                <a:solidFill>
                  <a:srgbClr val="28538D"/>
                </a:solidFill>
                <a:latin typeface="Canva Sans Bold"/>
                <a:ea typeface="Canva Sans Bold"/>
                <a:cs typeface="Canva Sans Bold"/>
                <a:sym typeface="Canva Sans Bold"/>
              </a:rPr>
              <a:t>Part 2:</a:t>
            </a:r>
            <a:r>
              <a:rPr lang="en-US" sz="2799">
                <a:solidFill>
                  <a:srgbClr val="28538D"/>
                </a:solidFill>
                <a:latin typeface="Canva Sans"/>
                <a:ea typeface="Canva Sans"/>
                <a:cs typeface="Canva Sans"/>
                <a:sym typeface="Canva Sans"/>
              </a:rPr>
              <a:t> Now help them with future thinking: </a:t>
            </a:r>
          </a:p>
          <a:p>
            <a:pPr algn="l">
              <a:lnSpc>
                <a:spcPts val="3919"/>
              </a:lnSpc>
            </a:pPr>
            <a:r>
              <a:rPr lang="en-US" sz="2799">
                <a:solidFill>
                  <a:srgbClr val="28538D"/>
                </a:solidFill>
                <a:latin typeface="Canva Sans"/>
                <a:ea typeface="Canva Sans"/>
                <a:cs typeface="Canva Sans"/>
                <a:sym typeface="Canva Sans"/>
              </a:rPr>
              <a:t>If there are goals that are not met yet, what can they do to help reach these after your mentorship is over? Do they have any new goals? If so, that steps can they take to work towards them? </a:t>
            </a:r>
          </a:p>
          <a:p>
            <a:pPr algn="l">
              <a:lnSpc>
                <a:spcPts val="3919"/>
              </a:lnSpc>
            </a:pPr>
            <a:r>
              <a:rPr lang="en-US" sz="2799" b="1">
                <a:solidFill>
                  <a:srgbClr val="28538D"/>
                </a:solidFill>
                <a:latin typeface="Canva Sans Bold"/>
                <a:ea typeface="Canva Sans Bold"/>
                <a:cs typeface="Canva Sans Bold"/>
                <a:sym typeface="Canva Sans Bold"/>
              </a:rPr>
              <a:t>Part 3</a:t>
            </a:r>
            <a:r>
              <a:rPr lang="en-US" sz="2799">
                <a:solidFill>
                  <a:srgbClr val="28538D"/>
                </a:solidFill>
                <a:latin typeface="Canva Sans"/>
                <a:ea typeface="Canva Sans"/>
                <a:cs typeface="Canva Sans"/>
                <a:sym typeface="Canva Sans"/>
              </a:rPr>
              <a:t>: Structure your thinking with the ‘after mentoring’ action plan on the next page </a:t>
            </a:r>
          </a:p>
          <a:p>
            <a:pPr algn="l">
              <a:lnSpc>
                <a:spcPts val="3640"/>
              </a:lnSpc>
              <a:spcBef>
                <a:spcPct val="0"/>
              </a:spcBef>
            </a:pPr>
            <a:endParaRPr lang="en-US" sz="2799">
              <a:solidFill>
                <a:srgbClr val="28538D"/>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graphicFrame>
        <p:nvGraphicFramePr>
          <p:cNvPr id="3" name="Table 3"/>
          <p:cNvGraphicFramePr>
            <a:graphicFrameLocks noGrp="1"/>
          </p:cNvGraphicFramePr>
          <p:nvPr/>
        </p:nvGraphicFramePr>
        <p:xfrm>
          <a:off x="1028700" y="2141444"/>
          <a:ext cx="16194017" cy="7657624"/>
        </p:xfrm>
        <a:graphic>
          <a:graphicData uri="http://schemas.openxmlformats.org/drawingml/2006/table">
            <a:tbl>
              <a:tblPr/>
              <a:tblGrid>
                <a:gridCol w="8097009">
                  <a:extLst>
                    <a:ext uri="{9D8B030D-6E8A-4147-A177-3AD203B41FA5}">
                      <a16:colId xmlns:a16="http://schemas.microsoft.com/office/drawing/2014/main" val="20000"/>
                    </a:ext>
                  </a:extLst>
                </a:gridCol>
                <a:gridCol w="8097009">
                  <a:extLst>
                    <a:ext uri="{9D8B030D-6E8A-4147-A177-3AD203B41FA5}">
                      <a16:colId xmlns:a16="http://schemas.microsoft.com/office/drawing/2014/main" val="20001"/>
                    </a:ext>
                  </a:extLst>
                </a:gridCol>
              </a:tblGrid>
              <a:tr h="2552541">
                <a:tc>
                  <a:txBody>
                    <a:bodyPr/>
                    <a:lstStyle/>
                    <a:p>
                      <a:pPr algn="l">
                        <a:lnSpc>
                          <a:spcPts val="2799"/>
                        </a:lnSpc>
                        <a:defRPr/>
                      </a:pPr>
                      <a:r>
                        <a:rPr lang="en-US" sz="1999" b="1">
                          <a:solidFill>
                            <a:srgbClr val="000000"/>
                          </a:solidFill>
                          <a:latin typeface="Canva Sans Bold"/>
                          <a:ea typeface="Canva Sans Bold"/>
                          <a:cs typeface="Canva Sans Bold"/>
                          <a:sym typeface="Canva Sans Bold"/>
                        </a:rPr>
                        <a:t>1.Short term goal </a:t>
                      </a:r>
                      <a:endParaRPr lang="en-US" sz="1100"/>
                    </a:p>
                    <a:p>
                      <a:pPr algn="l">
                        <a:lnSpc>
                          <a:spcPts val="2799"/>
                        </a:lnSpc>
                      </a:pPr>
                      <a:r>
                        <a:rPr lang="en-US" sz="1999" b="1">
                          <a:solidFill>
                            <a:srgbClr val="000000"/>
                          </a:solidFill>
                          <a:latin typeface="Canva Sans Bold"/>
                          <a:ea typeface="Canva Sans Bold"/>
                          <a:cs typeface="Canva Sans Bold"/>
                          <a:sym typeface="Canva Sans Bold"/>
                        </a:rPr>
                        <a:t>Something I can achieve in the coming weeks</a:t>
                      </a:r>
                    </a:p>
                    <a:p>
                      <a:pPr algn="l">
                        <a:lnSpc>
                          <a:spcPts val="2799"/>
                        </a:lnSpc>
                      </a:pPr>
                      <a:endParaRPr lang="en-US" sz="1999" b="1">
                        <a:solidFill>
                          <a:srgbClr val="000000"/>
                        </a:solidFill>
                        <a:latin typeface="Canva Sans Bold"/>
                        <a:ea typeface="Canva Sans Bold"/>
                        <a:cs typeface="Canva Sans Bold"/>
                        <a:sym typeface="Canva Sans Bold"/>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799"/>
                        </a:lnSpc>
                        <a:defRPr/>
                      </a:pPr>
                      <a:r>
                        <a:rPr lang="en-US" sz="1999" b="1">
                          <a:solidFill>
                            <a:srgbClr val="000000"/>
                          </a:solidFill>
                          <a:latin typeface="Canva Sans Bold"/>
                          <a:ea typeface="Canva Sans Bold"/>
                          <a:cs typeface="Canva Sans Bold"/>
                          <a:sym typeface="Canva Sans Bold"/>
                        </a:rPr>
                        <a:t>Actions I can take to help achieve this goal: </a:t>
                      </a:r>
                      <a:endParaRPr lang="en-US" sz="1100"/>
                    </a:p>
                    <a:p>
                      <a:pPr algn="l">
                        <a:lnSpc>
                          <a:spcPts val="2799"/>
                        </a:lnSpc>
                      </a:pPr>
                      <a:r>
                        <a:rPr lang="en-US" sz="1999" b="1">
                          <a:solidFill>
                            <a:srgbClr val="000000"/>
                          </a:solidFill>
                          <a:latin typeface="Canva Sans Bold"/>
                          <a:ea typeface="Canva Sans Bold"/>
                          <a:cs typeface="Canva Sans Bold"/>
                          <a:sym typeface="Canva Sans Bold"/>
                        </a:rPr>
                        <a:t>1.</a:t>
                      </a:r>
                    </a:p>
                    <a:p>
                      <a:pPr algn="l">
                        <a:lnSpc>
                          <a:spcPts val="2799"/>
                        </a:lnSpc>
                      </a:pPr>
                      <a:r>
                        <a:rPr lang="en-US" sz="1999" b="1">
                          <a:solidFill>
                            <a:srgbClr val="000000"/>
                          </a:solidFill>
                          <a:latin typeface="Canva Sans Bold"/>
                          <a:ea typeface="Canva Sans Bold"/>
                          <a:cs typeface="Canva Sans Bold"/>
                          <a:sym typeface="Canva Sans Bold"/>
                        </a:rPr>
                        <a:t>2. </a:t>
                      </a:r>
                    </a:p>
                    <a:p>
                      <a:pPr algn="l">
                        <a:lnSpc>
                          <a:spcPts val="2799"/>
                        </a:lnSpc>
                      </a:pPr>
                      <a:r>
                        <a:rPr lang="en-US" sz="1999" b="1">
                          <a:solidFill>
                            <a:srgbClr val="000000"/>
                          </a:solidFill>
                          <a:latin typeface="Canva Sans Bold"/>
                          <a:ea typeface="Canva Sans Bold"/>
                          <a:cs typeface="Canva Sans Bold"/>
                          <a:sym typeface="Canva Sans Bold"/>
                        </a:rPr>
                        <a:t>3. </a:t>
                      </a:r>
                    </a:p>
                    <a:p>
                      <a:pPr algn="l">
                        <a:lnSpc>
                          <a:spcPts val="2799"/>
                        </a:lnSpc>
                      </a:pPr>
                      <a:endParaRPr lang="en-US" sz="1999" b="1">
                        <a:solidFill>
                          <a:srgbClr val="000000"/>
                        </a:solidFill>
                        <a:latin typeface="Canva Sans Bold"/>
                        <a:ea typeface="Canva Sans Bold"/>
                        <a:cs typeface="Canva Sans Bold"/>
                        <a:sym typeface="Canva Sans Bold"/>
                      </a:endParaRP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2541">
                <a:tc>
                  <a:txBody>
                    <a:bodyPr/>
                    <a:lstStyle/>
                    <a:p>
                      <a:pPr algn="l">
                        <a:lnSpc>
                          <a:spcPts val="2799"/>
                        </a:lnSpc>
                        <a:defRPr/>
                      </a:pPr>
                      <a:r>
                        <a:rPr lang="en-US" sz="1999" b="1">
                          <a:solidFill>
                            <a:srgbClr val="000000"/>
                          </a:solidFill>
                          <a:latin typeface="Canva Sans Bold"/>
                          <a:ea typeface="Canva Sans Bold"/>
                          <a:cs typeface="Canva Sans Bold"/>
                          <a:sym typeface="Canva Sans Bold"/>
                        </a:rPr>
                        <a:t>2. Middle term goal </a:t>
                      </a:r>
                      <a:endParaRPr lang="en-US" sz="1100"/>
                    </a:p>
                    <a:p>
                      <a:pPr algn="l">
                        <a:lnSpc>
                          <a:spcPts val="2799"/>
                        </a:lnSpc>
                      </a:pPr>
                      <a:r>
                        <a:rPr lang="en-US" sz="1999" b="1">
                          <a:solidFill>
                            <a:srgbClr val="000000"/>
                          </a:solidFill>
                          <a:latin typeface="Canva Sans Bold"/>
                          <a:ea typeface="Canva Sans Bold"/>
                          <a:cs typeface="Canva Sans Bold"/>
                          <a:sym typeface="Canva Sans Bold"/>
                        </a:rPr>
                        <a:t>Something I can achieve over the next few months </a:t>
                      </a:r>
                    </a:p>
                    <a:p>
                      <a:pPr algn="l">
                        <a:lnSpc>
                          <a:spcPts val="2799"/>
                        </a:lnSpc>
                      </a:pPr>
                      <a:r>
                        <a:rPr lang="en-US" sz="1999" b="1">
                          <a:solidFill>
                            <a:srgbClr val="000000"/>
                          </a:solidFill>
                          <a:latin typeface="Canva Sans Bold"/>
                          <a:ea typeface="Canva Sans Bold"/>
                          <a:cs typeface="Canva Sans Bold"/>
                          <a:sym typeface="Canva Sans Bold"/>
                        </a:rPr>
                        <a:t>  </a:t>
                      </a: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799"/>
                        </a:lnSpc>
                        <a:defRPr/>
                      </a:pPr>
                      <a:r>
                        <a:rPr lang="en-US" sz="1999" b="1">
                          <a:solidFill>
                            <a:srgbClr val="000000"/>
                          </a:solidFill>
                          <a:latin typeface="Canva Sans Bold"/>
                          <a:ea typeface="Canva Sans Bold"/>
                          <a:cs typeface="Canva Sans Bold"/>
                          <a:sym typeface="Canva Sans Bold"/>
                        </a:rPr>
                        <a:t>  Actions I can take to help achieve this goal: </a:t>
                      </a:r>
                      <a:endParaRPr lang="en-US" sz="1100"/>
                    </a:p>
                    <a:p>
                      <a:pPr algn="l">
                        <a:lnSpc>
                          <a:spcPts val="2799"/>
                        </a:lnSpc>
                      </a:pPr>
                      <a:r>
                        <a:rPr lang="en-US" sz="1999" b="1">
                          <a:solidFill>
                            <a:srgbClr val="000000"/>
                          </a:solidFill>
                          <a:latin typeface="Canva Sans Bold"/>
                          <a:ea typeface="Canva Sans Bold"/>
                          <a:cs typeface="Canva Sans Bold"/>
                          <a:sym typeface="Canva Sans Bold"/>
                        </a:rPr>
                        <a:t>  1.</a:t>
                      </a:r>
                    </a:p>
                    <a:p>
                      <a:pPr algn="l">
                        <a:lnSpc>
                          <a:spcPts val="2799"/>
                        </a:lnSpc>
                      </a:pPr>
                      <a:r>
                        <a:rPr lang="en-US" sz="1999" b="1">
                          <a:solidFill>
                            <a:srgbClr val="000000"/>
                          </a:solidFill>
                          <a:latin typeface="Canva Sans Bold"/>
                          <a:ea typeface="Canva Sans Bold"/>
                          <a:cs typeface="Canva Sans Bold"/>
                          <a:sym typeface="Canva Sans Bold"/>
                        </a:rPr>
                        <a:t>  2.</a:t>
                      </a:r>
                    </a:p>
                    <a:p>
                      <a:pPr algn="l">
                        <a:lnSpc>
                          <a:spcPts val="2799"/>
                        </a:lnSpc>
                      </a:pPr>
                      <a:r>
                        <a:rPr lang="en-US" sz="1999" b="1">
                          <a:solidFill>
                            <a:srgbClr val="000000"/>
                          </a:solidFill>
                          <a:latin typeface="Canva Sans Bold"/>
                          <a:ea typeface="Canva Sans Bold"/>
                          <a:cs typeface="Canva Sans Bold"/>
                          <a:sym typeface="Canva Sans Bold"/>
                        </a:rPr>
                        <a:t>  3.</a:t>
                      </a:r>
                    </a:p>
                    <a:p>
                      <a:pPr algn="l">
                        <a:lnSpc>
                          <a:spcPts val="2799"/>
                        </a:lnSpc>
                      </a:pPr>
                      <a:r>
                        <a:rPr lang="en-US" sz="1999" b="1">
                          <a:solidFill>
                            <a:srgbClr val="000000"/>
                          </a:solidFill>
                          <a:latin typeface="Canva Sans Bold"/>
                          <a:ea typeface="Canva Sans Bold"/>
                          <a:cs typeface="Canva Sans Bold"/>
                          <a:sym typeface="Canva Sans Bold"/>
                        </a:rPr>
                        <a:t>  </a:t>
                      </a: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2541">
                <a:tc>
                  <a:txBody>
                    <a:bodyPr/>
                    <a:lstStyle/>
                    <a:p>
                      <a:pPr algn="l">
                        <a:lnSpc>
                          <a:spcPts val="2799"/>
                        </a:lnSpc>
                        <a:defRPr/>
                      </a:pPr>
                      <a:r>
                        <a:rPr lang="en-US" sz="1999" b="1">
                          <a:solidFill>
                            <a:srgbClr val="000000"/>
                          </a:solidFill>
                          <a:latin typeface="Canva Sans Bold"/>
                          <a:ea typeface="Canva Sans Bold"/>
                          <a:cs typeface="Canva Sans Bold"/>
                          <a:sym typeface="Canva Sans Bold"/>
                        </a:rPr>
                        <a:t>3. Long term goal </a:t>
                      </a:r>
                      <a:endParaRPr lang="en-US" sz="1100"/>
                    </a:p>
                    <a:p>
                      <a:pPr algn="l">
                        <a:lnSpc>
                          <a:spcPts val="2799"/>
                        </a:lnSpc>
                      </a:pPr>
                      <a:r>
                        <a:rPr lang="en-US" sz="1999" b="1">
                          <a:solidFill>
                            <a:srgbClr val="000000"/>
                          </a:solidFill>
                          <a:latin typeface="Canva Sans Bold"/>
                          <a:ea typeface="Canva Sans Bold"/>
                          <a:cs typeface="Canva Sans Bold"/>
                          <a:sym typeface="Canva Sans Bold"/>
                        </a:rPr>
                        <a:t>  Something I would like to achieve in the future </a:t>
                      </a:r>
                    </a:p>
                    <a:p>
                      <a:pPr algn="l">
                        <a:lnSpc>
                          <a:spcPts val="2799"/>
                        </a:lnSpc>
                      </a:pPr>
                      <a:r>
                        <a:rPr lang="en-US" sz="1999" b="1">
                          <a:solidFill>
                            <a:srgbClr val="000000"/>
                          </a:solidFill>
                          <a:latin typeface="Canva Sans Bold"/>
                          <a:ea typeface="Canva Sans Bold"/>
                          <a:cs typeface="Canva Sans Bold"/>
                          <a:sym typeface="Canva Sans Bold"/>
                        </a:rPr>
                        <a:t>  </a:t>
                      </a:r>
                    </a:p>
                    <a:p>
                      <a:pPr algn="l">
                        <a:lnSpc>
                          <a:spcPts val="2799"/>
                        </a:lnSpc>
                      </a:pPr>
                      <a:r>
                        <a:rPr lang="en-US" sz="1999" b="1">
                          <a:solidFill>
                            <a:srgbClr val="000000"/>
                          </a:solidFill>
                          <a:latin typeface="Canva Sans Bold"/>
                          <a:ea typeface="Canva Sans Bold"/>
                          <a:cs typeface="Canva Sans Bold"/>
                          <a:sym typeface="Canva Sans Bold"/>
                        </a:rPr>
                        <a:t>  </a:t>
                      </a: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799"/>
                        </a:lnSpc>
                        <a:defRPr/>
                      </a:pPr>
                      <a:r>
                        <a:rPr lang="en-US" sz="1999" b="1">
                          <a:solidFill>
                            <a:srgbClr val="000000"/>
                          </a:solidFill>
                          <a:latin typeface="Canva Sans Bold"/>
                          <a:ea typeface="Canva Sans Bold"/>
                          <a:cs typeface="Canva Sans Bold"/>
                          <a:sym typeface="Canva Sans Bold"/>
                        </a:rPr>
                        <a:t>Actions I can take to help achieve this goal: </a:t>
                      </a:r>
                      <a:endParaRPr lang="en-US" sz="1100"/>
                    </a:p>
                    <a:p>
                      <a:pPr algn="l">
                        <a:lnSpc>
                          <a:spcPts val="2799"/>
                        </a:lnSpc>
                      </a:pPr>
                      <a:r>
                        <a:rPr lang="en-US" sz="1999" b="1">
                          <a:solidFill>
                            <a:srgbClr val="000000"/>
                          </a:solidFill>
                          <a:latin typeface="Canva Sans Bold"/>
                          <a:ea typeface="Canva Sans Bold"/>
                          <a:cs typeface="Canva Sans Bold"/>
                          <a:sym typeface="Canva Sans Bold"/>
                        </a:rPr>
                        <a:t>  1. </a:t>
                      </a:r>
                    </a:p>
                    <a:p>
                      <a:pPr algn="l">
                        <a:lnSpc>
                          <a:spcPts val="2799"/>
                        </a:lnSpc>
                      </a:pPr>
                      <a:r>
                        <a:rPr lang="en-US" sz="1999" b="1">
                          <a:solidFill>
                            <a:srgbClr val="000000"/>
                          </a:solidFill>
                          <a:latin typeface="Canva Sans Bold"/>
                          <a:ea typeface="Canva Sans Bold"/>
                          <a:cs typeface="Canva Sans Bold"/>
                          <a:sym typeface="Canva Sans Bold"/>
                        </a:rPr>
                        <a:t>  2. </a:t>
                      </a:r>
                    </a:p>
                    <a:p>
                      <a:pPr algn="l">
                        <a:lnSpc>
                          <a:spcPts val="2799"/>
                        </a:lnSpc>
                      </a:pPr>
                      <a:r>
                        <a:rPr lang="en-US" sz="1999" b="1">
                          <a:solidFill>
                            <a:srgbClr val="000000"/>
                          </a:solidFill>
                          <a:latin typeface="Canva Sans Bold"/>
                          <a:ea typeface="Canva Sans Bold"/>
                          <a:cs typeface="Canva Sans Bold"/>
                          <a:sym typeface="Canva Sans Bold"/>
                        </a:rPr>
                        <a:t>  3. </a:t>
                      </a:r>
                    </a:p>
                    <a:p>
                      <a:pPr algn="l">
                        <a:lnSpc>
                          <a:spcPts val="2799"/>
                        </a:lnSpc>
                      </a:pPr>
                      <a:r>
                        <a:rPr lang="en-US" sz="1999" b="1">
                          <a:solidFill>
                            <a:srgbClr val="000000"/>
                          </a:solidFill>
                          <a:latin typeface="Canva Sans Bold"/>
                          <a:ea typeface="Canva Sans Bold"/>
                          <a:cs typeface="Canva Sans Bold"/>
                          <a:sym typeface="Canva Sans Bold"/>
                        </a:rPr>
                        <a:t>  </a:t>
                      </a:r>
                    </a:p>
                  </a:txBody>
                  <a:tcPr marL="190500" marR="190500" marT="190500" marB="19050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reeform 4"/>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1065283" y="787396"/>
            <a:ext cx="13876486" cy="712470"/>
          </a:xfrm>
          <a:prstGeom prst="rect">
            <a:avLst/>
          </a:prstGeom>
        </p:spPr>
        <p:txBody>
          <a:bodyPr lIns="0" tIns="0" rIns="0" bIns="0" rtlCol="0" anchor="t">
            <a:spAutoFit/>
          </a:bodyPr>
          <a:lstStyle/>
          <a:p>
            <a:pPr algn="l">
              <a:lnSpc>
                <a:spcPts val="5880"/>
              </a:lnSpc>
            </a:pPr>
            <a:r>
              <a:rPr lang="en-US" sz="4200" b="1">
                <a:solidFill>
                  <a:srgbClr val="28538D"/>
                </a:solidFill>
                <a:latin typeface="Canva Sans Bold"/>
                <a:ea typeface="Canva Sans Bold"/>
                <a:cs typeface="Canva Sans Bold"/>
                <a:sym typeface="Canva Sans Bold"/>
              </a:rPr>
              <a:t>Activity 2: Creating an after-mentoring action plan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638489" y="389331"/>
            <a:ext cx="2029167" cy="1253482"/>
          </a:xfrm>
          <a:custGeom>
            <a:avLst/>
            <a:gdLst/>
            <a:ahLst/>
            <a:cxnLst/>
            <a:rect l="l" t="t" r="r" b="b"/>
            <a:pathLst>
              <a:path w="2029167" h="1253482">
                <a:moveTo>
                  <a:pt x="0" y="0"/>
                </a:moveTo>
                <a:lnTo>
                  <a:pt x="2029167" y="0"/>
                </a:lnTo>
                <a:lnTo>
                  <a:pt x="2029167" y="1253482"/>
                </a:lnTo>
                <a:lnTo>
                  <a:pt x="0" y="1253482"/>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65283" y="1642813"/>
            <a:ext cx="14573206" cy="7997850"/>
          </a:xfrm>
          <a:custGeom>
            <a:avLst/>
            <a:gdLst/>
            <a:ahLst/>
            <a:cxnLst/>
            <a:rect l="l" t="t" r="r" b="b"/>
            <a:pathLst>
              <a:path w="14573206" h="7997850">
                <a:moveTo>
                  <a:pt x="0" y="0"/>
                </a:moveTo>
                <a:lnTo>
                  <a:pt x="14573206" y="0"/>
                </a:lnTo>
                <a:lnTo>
                  <a:pt x="14573206" y="7997851"/>
                </a:lnTo>
                <a:lnTo>
                  <a:pt x="0" y="7997851"/>
                </a:lnTo>
                <a:lnTo>
                  <a:pt x="0" y="0"/>
                </a:lnTo>
                <a:close/>
              </a:path>
            </a:pathLst>
          </a:custGeom>
          <a:blipFill>
            <a:blip r:embed="rId5"/>
            <a:stretch>
              <a:fillRect t="-1248"/>
            </a:stretch>
          </a:blipFill>
        </p:spPr>
        <p:txBody>
          <a:bodyPr/>
          <a:lstStyle/>
          <a:p>
            <a:endParaRPr lang="en-GB"/>
          </a:p>
        </p:txBody>
      </p:sp>
      <p:sp>
        <p:nvSpPr>
          <p:cNvPr id="5" name="TextBox 5"/>
          <p:cNvSpPr txBox="1"/>
          <p:nvPr/>
        </p:nvSpPr>
        <p:spPr>
          <a:xfrm>
            <a:off x="1028700" y="634365"/>
            <a:ext cx="10997132" cy="712470"/>
          </a:xfrm>
          <a:prstGeom prst="rect">
            <a:avLst/>
          </a:prstGeom>
        </p:spPr>
        <p:txBody>
          <a:bodyPr lIns="0" tIns="0" rIns="0" bIns="0" rtlCol="0" anchor="t">
            <a:spAutoFit/>
          </a:bodyPr>
          <a:lstStyle/>
          <a:p>
            <a:pPr algn="l">
              <a:lnSpc>
                <a:spcPts val="5880"/>
              </a:lnSpc>
            </a:pPr>
            <a:r>
              <a:rPr lang="en-US" sz="4200" b="1">
                <a:solidFill>
                  <a:srgbClr val="28538D"/>
                </a:solidFill>
                <a:latin typeface="Canva Sans Bold"/>
                <a:ea typeface="Canva Sans Bold"/>
                <a:cs typeface="Canva Sans Bold"/>
                <a:sym typeface="Canva Sans Bold"/>
              </a:rPr>
              <a:t>Action plan completed version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3659265" cy="1659255"/>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Activity 3: Completed end-of- mentoring survey</a:t>
            </a:r>
          </a:p>
        </p:txBody>
      </p:sp>
      <p:sp>
        <p:nvSpPr>
          <p:cNvPr id="5" name="TextBox 5"/>
          <p:cNvSpPr txBox="1"/>
          <p:nvPr/>
        </p:nvSpPr>
        <p:spPr>
          <a:xfrm>
            <a:off x="1065283" y="2772947"/>
            <a:ext cx="16194017" cy="6157595"/>
          </a:xfrm>
          <a:prstGeom prst="rect">
            <a:avLst/>
          </a:prstGeom>
        </p:spPr>
        <p:txBody>
          <a:bodyPr lIns="0" tIns="0" rIns="0" bIns="0" rtlCol="0" anchor="t">
            <a:spAutoFit/>
          </a:bodyPr>
          <a:lstStyle/>
          <a:p>
            <a:pPr algn="l">
              <a:lnSpc>
                <a:spcPts val="4480"/>
              </a:lnSpc>
            </a:pPr>
            <a:r>
              <a:rPr lang="en-US" sz="3200">
                <a:solidFill>
                  <a:srgbClr val="28538D"/>
                </a:solidFill>
                <a:latin typeface="Canva Sans"/>
                <a:ea typeface="Canva Sans"/>
                <a:cs typeface="Canva Sans"/>
                <a:sym typeface="Canva Sans"/>
              </a:rPr>
              <a:t>Please find 5 minutes to complete the mandatory </a:t>
            </a:r>
            <a:r>
              <a:rPr lang="en-US" sz="3200" b="1">
                <a:solidFill>
                  <a:srgbClr val="28538D"/>
                </a:solidFill>
                <a:latin typeface="Canva Sans Bold"/>
                <a:ea typeface="Canva Sans Bold"/>
                <a:cs typeface="Canva Sans Bold"/>
                <a:sym typeface="Canva Sans Bold"/>
              </a:rPr>
              <a:t>final feedback survey</a:t>
            </a:r>
            <a:r>
              <a:rPr lang="en-US" sz="3200">
                <a:solidFill>
                  <a:srgbClr val="28538D"/>
                </a:solidFill>
                <a:latin typeface="Canva Sans"/>
                <a:ea typeface="Canva Sans"/>
                <a:cs typeface="Canva Sans"/>
                <a:sym typeface="Canva Sans"/>
              </a:rPr>
              <a:t> with your mentee. </a:t>
            </a:r>
            <a:r>
              <a:rPr lang="en-US" sz="3200" b="1">
                <a:solidFill>
                  <a:srgbClr val="28538D"/>
                </a:solidFill>
                <a:latin typeface="Canva Sans Bold"/>
                <a:ea typeface="Canva Sans Bold"/>
                <a:cs typeface="Canva Sans Bold"/>
                <a:sym typeface="Canva Sans Bold"/>
              </a:rPr>
              <a:t>You will both need to complete one. </a:t>
            </a:r>
            <a:r>
              <a:rPr lang="en-US" sz="3200">
                <a:solidFill>
                  <a:srgbClr val="28538D"/>
                </a:solidFill>
                <a:latin typeface="Canva Sans"/>
                <a:ea typeface="Canva Sans"/>
                <a:cs typeface="Canva Sans"/>
                <a:sym typeface="Canva Sans"/>
              </a:rPr>
              <a:t>In these surveys, we will ask for you give us your honest feedback on what went well and comments on what can be improved upon.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a:solidFill>
                  <a:srgbClr val="28538D"/>
                </a:solidFill>
                <a:latin typeface="Canva Sans"/>
                <a:ea typeface="Canva Sans"/>
                <a:cs typeface="Canva Sans"/>
                <a:sym typeface="Canva Sans"/>
              </a:rPr>
              <a:t>Surveys are vital for us at Spark! to measure our impact and to continually improve upon our programmes.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28538D"/>
                </a:solidFill>
                <a:latin typeface="Canva Sans Bold"/>
                <a:ea typeface="Canva Sans Bold"/>
                <a:cs typeface="Canva Sans Bold"/>
                <a:sym typeface="Canva Sans Bold"/>
              </a:rPr>
              <a:t>Please contact the Spark! Team for an up-to-date link to the survey, if you have not already been sent via email. </a:t>
            </a:r>
          </a:p>
          <a:p>
            <a:pPr algn="l">
              <a:lnSpc>
                <a:spcPts val="4480"/>
              </a:lnSpc>
              <a:spcBef>
                <a:spcPct val="0"/>
              </a:spcBef>
            </a:pPr>
            <a:endParaRPr lang="en-US" sz="3200" b="1">
              <a:solidFill>
                <a:srgbClr val="28538D"/>
              </a:solidFill>
              <a:latin typeface="Canva Sans Bold"/>
              <a:ea typeface="Canva Sans Bold"/>
              <a:cs typeface="Canva Sans Bold"/>
              <a:sym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Custom</PresentationFormat>
  <Paragraphs>94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(new)</dc:title>
  <cp:lastModifiedBy>Kate Powys-Maurice</cp:lastModifiedBy>
  <cp:revision>3</cp:revision>
  <dcterms:created xsi:type="dcterms:W3CDTF">2006-08-16T00:00:00Z</dcterms:created>
  <dcterms:modified xsi:type="dcterms:W3CDTF">2024-09-02T14:16:49Z</dcterms:modified>
  <dc:identifier>DAGPma096Gk</dc:identifier>
</cp:coreProperties>
</file>