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8288000" cy="10287000"/>
  <p:notesSz cx="6858000" cy="9144000"/>
  <p:embeddedFontLst>
    <p:embeddedFont>
      <p:font typeface="Canva Sans" panose="020B0604020202020204" charset="0"/>
      <p:regular r:id="rId10"/>
    </p:embeddedFont>
    <p:embeddedFont>
      <p:font typeface="Canva Sans Bold" panose="020B0604020202020204" charset="0"/>
      <p:regular r:id="rId11"/>
    </p:embeddedFont>
    <p:embeddedFont>
      <p:font typeface="Canva Sans Bold Italics" panose="020B0604020202020204" charset="0"/>
      <p:regular r:id="rId12"/>
    </p:embeddedFont>
    <p:embeddedFont>
      <p:font typeface="Canva Sans Italics" panose="020B0604020202020204" charset="0"/>
      <p:regular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9" d="100"/>
          <a:sy n="39" d="100"/>
        </p:scale>
        <p:origin x="940" y="-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592" y="3705"/>
            <a:ext cx="18294592" cy="10283295"/>
          </a:xfrm>
          <a:custGeom>
            <a:avLst/>
            <a:gdLst/>
            <a:ahLst/>
            <a:cxnLst/>
            <a:rect l="l" t="t" r="r" b="b"/>
            <a:pathLst>
              <a:path w="18294592" h="10283295">
                <a:moveTo>
                  <a:pt x="0" y="0"/>
                </a:moveTo>
                <a:lnTo>
                  <a:pt x="18294592" y="0"/>
                </a:lnTo>
                <a:lnTo>
                  <a:pt x="18294592" y="10283295"/>
                </a:lnTo>
                <a:lnTo>
                  <a:pt x="0" y="10283295"/>
                </a:lnTo>
                <a:lnTo>
                  <a:pt x="0" y="0"/>
                </a:lnTo>
                <a:close/>
              </a:path>
            </a:pathLst>
          </a:custGeom>
          <a:blipFill>
            <a:blip r:embed="rId2"/>
            <a:stretch>
              <a:fillRect t="-14946" b="-14946"/>
            </a:stretch>
          </a:blipFill>
        </p:spPr>
        <p:txBody>
          <a:bodyPr/>
          <a:lstStyle/>
          <a:p>
            <a:endParaRPr lang="en-GB" dirty="0"/>
          </a:p>
        </p:txBody>
      </p:sp>
      <p:sp>
        <p:nvSpPr>
          <p:cNvPr id="3" name="Freeform 3"/>
          <p:cNvSpPr/>
          <p:nvPr/>
        </p:nvSpPr>
        <p:spPr>
          <a:xfrm>
            <a:off x="-6592" y="3705"/>
            <a:ext cx="18294592" cy="10283295"/>
          </a:xfrm>
          <a:custGeom>
            <a:avLst/>
            <a:gdLst/>
            <a:ahLst/>
            <a:cxnLst/>
            <a:rect l="l" t="t" r="r" b="b"/>
            <a:pathLst>
              <a:path w="18294592" h="10283295">
                <a:moveTo>
                  <a:pt x="0" y="0"/>
                </a:moveTo>
                <a:lnTo>
                  <a:pt x="18294592" y="0"/>
                </a:lnTo>
                <a:lnTo>
                  <a:pt x="18294592" y="10283295"/>
                </a:lnTo>
                <a:lnTo>
                  <a:pt x="0" y="10283295"/>
                </a:lnTo>
                <a:lnTo>
                  <a:pt x="0" y="0"/>
                </a:lnTo>
                <a:close/>
              </a:path>
            </a:pathLst>
          </a:custGeom>
          <a:blipFill>
            <a:blip r:embed="rId3"/>
            <a:stretch>
              <a:fillRect/>
            </a:stretch>
          </a:blipFill>
        </p:spPr>
        <p:txBody>
          <a:bodyPr/>
          <a:lstStyle/>
          <a:p>
            <a:endParaRPr lang="en-GB" dirty="0"/>
          </a:p>
        </p:txBody>
      </p:sp>
      <p:sp>
        <p:nvSpPr>
          <p:cNvPr id="4" name="TextBox 4"/>
          <p:cNvSpPr txBox="1"/>
          <p:nvPr/>
        </p:nvSpPr>
        <p:spPr>
          <a:xfrm>
            <a:off x="374732" y="159703"/>
            <a:ext cx="9683668" cy="1545295"/>
          </a:xfrm>
          <a:prstGeom prst="rect">
            <a:avLst/>
          </a:prstGeom>
        </p:spPr>
        <p:txBody>
          <a:bodyPr wrap="square" lIns="0" tIns="0" rIns="0" bIns="0" rtlCol="0" anchor="t">
            <a:spAutoFit/>
          </a:bodyPr>
          <a:lstStyle/>
          <a:p>
            <a:pPr algn="ctr">
              <a:lnSpc>
                <a:spcPts val="12880"/>
              </a:lnSpc>
            </a:pPr>
            <a:r>
              <a:rPr lang="en-US" sz="9200" b="1" i="1" dirty="0">
                <a:solidFill>
                  <a:srgbClr val="28538D"/>
                </a:solidFill>
                <a:latin typeface="Canva Sans Bold Italics"/>
                <a:ea typeface="Canva Sans Bold Italics"/>
                <a:cs typeface="Canva Sans Bold Italics"/>
                <a:sym typeface="Canva Sans Bold Italics"/>
              </a:rPr>
              <a:t>Mentor Toolkit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1028700" y="768346"/>
            <a:ext cx="10997132" cy="887095"/>
          </a:xfrm>
          <a:prstGeom prst="rect">
            <a:avLst/>
          </a:prstGeom>
        </p:spPr>
        <p:txBody>
          <a:bodyPr lIns="0" tIns="0" rIns="0" bIns="0" rtlCol="0" anchor="t">
            <a:spAutoFit/>
          </a:bodyPr>
          <a:lstStyle/>
          <a:p>
            <a:pPr algn="l">
              <a:lnSpc>
                <a:spcPts val="7279"/>
              </a:lnSpc>
            </a:pPr>
            <a:r>
              <a:rPr lang="en-US" sz="5199" b="1">
                <a:solidFill>
                  <a:srgbClr val="28538D"/>
                </a:solidFill>
                <a:latin typeface="Canva Sans Bold"/>
                <a:ea typeface="Canva Sans Bold"/>
                <a:cs typeface="Canva Sans Bold"/>
                <a:sym typeface="Canva Sans Bold"/>
              </a:rPr>
              <a:t>Using the Mentor Toolkit</a:t>
            </a:r>
          </a:p>
        </p:txBody>
      </p:sp>
      <p:sp>
        <p:nvSpPr>
          <p:cNvPr id="5" name="TextBox 5"/>
          <p:cNvSpPr txBox="1"/>
          <p:nvPr/>
        </p:nvSpPr>
        <p:spPr>
          <a:xfrm>
            <a:off x="1065283" y="1829110"/>
            <a:ext cx="15521664" cy="7281545"/>
          </a:xfrm>
          <a:prstGeom prst="rect">
            <a:avLst/>
          </a:prstGeom>
        </p:spPr>
        <p:txBody>
          <a:bodyPr lIns="0" tIns="0" rIns="0" bIns="0" rtlCol="0" anchor="t">
            <a:spAutoFit/>
          </a:bodyPr>
          <a:lstStyle/>
          <a:p>
            <a:pPr marL="690881" lvl="1" indent="-345440" algn="l">
              <a:lnSpc>
                <a:spcPts val="4480"/>
              </a:lnSpc>
              <a:buFont typeface="Arial"/>
              <a:buChar char="•"/>
            </a:pPr>
            <a:r>
              <a:rPr lang="en-US" sz="3200" i="1">
                <a:solidFill>
                  <a:srgbClr val="28538D"/>
                </a:solidFill>
                <a:latin typeface="Canva Sans Italics"/>
                <a:ea typeface="Canva Sans Italics"/>
                <a:cs typeface="Canva Sans Italics"/>
                <a:sym typeface="Canva Sans Italics"/>
              </a:rPr>
              <a:t>Please download a copy of this presentation onto your own computer </a:t>
            </a:r>
          </a:p>
          <a:p>
            <a:pPr algn="l">
              <a:lnSpc>
                <a:spcPts val="4480"/>
              </a:lnSpc>
            </a:pPr>
            <a:endParaRPr lang="en-US" sz="3200" i="1">
              <a:solidFill>
                <a:srgbClr val="28538D"/>
              </a:solidFill>
              <a:latin typeface="Canva Sans Italics"/>
              <a:ea typeface="Canva Sans Italics"/>
              <a:cs typeface="Canva Sans Italics"/>
              <a:sym typeface="Canva Sans Italics"/>
            </a:endParaRPr>
          </a:p>
          <a:p>
            <a:pPr marL="690881" lvl="1" indent="-345440" algn="l">
              <a:lnSpc>
                <a:spcPts val="4480"/>
              </a:lnSpc>
              <a:buFont typeface="Arial"/>
              <a:buChar char="•"/>
            </a:pPr>
            <a:r>
              <a:rPr lang="en-US" sz="3200" i="1">
                <a:solidFill>
                  <a:srgbClr val="28538D"/>
                </a:solidFill>
                <a:latin typeface="Canva Sans Italics"/>
                <a:ea typeface="Canva Sans Italics"/>
                <a:cs typeface="Canva Sans Italics"/>
                <a:sym typeface="Canva Sans Italics"/>
              </a:rPr>
              <a:t>Feel to free to edit and adapt these resources to suit your mentoring style </a:t>
            </a:r>
          </a:p>
          <a:p>
            <a:pPr algn="l">
              <a:lnSpc>
                <a:spcPts val="4480"/>
              </a:lnSpc>
            </a:pPr>
            <a:endParaRPr lang="en-US" sz="3200" i="1">
              <a:solidFill>
                <a:srgbClr val="28538D"/>
              </a:solidFill>
              <a:latin typeface="Canva Sans Italics"/>
              <a:ea typeface="Canva Sans Italics"/>
              <a:cs typeface="Canva Sans Italics"/>
              <a:sym typeface="Canva Sans Italics"/>
            </a:endParaRPr>
          </a:p>
          <a:p>
            <a:pPr marL="690881" lvl="1" indent="-345440" algn="l">
              <a:lnSpc>
                <a:spcPts val="4480"/>
              </a:lnSpc>
              <a:buFont typeface="Arial"/>
              <a:buChar char="•"/>
            </a:pPr>
            <a:r>
              <a:rPr lang="en-US" sz="3200" i="1">
                <a:solidFill>
                  <a:srgbClr val="28538D"/>
                </a:solidFill>
                <a:latin typeface="Canva Sans Italics"/>
                <a:ea typeface="Canva Sans Italics"/>
                <a:cs typeface="Canva Sans Italics"/>
                <a:sym typeface="Canva Sans Italics"/>
              </a:rPr>
              <a:t>You do not have to (and should not!) use all the activities in this pack, choose the resources that you think will work best for you and your mentee</a:t>
            </a:r>
          </a:p>
          <a:p>
            <a:pPr algn="l">
              <a:lnSpc>
                <a:spcPts val="4480"/>
              </a:lnSpc>
            </a:pPr>
            <a:endParaRPr lang="en-US" sz="3200" i="1">
              <a:solidFill>
                <a:srgbClr val="28538D"/>
              </a:solidFill>
              <a:latin typeface="Canva Sans Italics"/>
              <a:ea typeface="Canva Sans Italics"/>
              <a:cs typeface="Canva Sans Italics"/>
              <a:sym typeface="Canva Sans Italics"/>
            </a:endParaRPr>
          </a:p>
          <a:p>
            <a:pPr marL="690881" lvl="1" indent="-345440" algn="l">
              <a:lnSpc>
                <a:spcPts val="4480"/>
              </a:lnSpc>
              <a:buFont typeface="Arial"/>
              <a:buChar char="•"/>
            </a:pPr>
            <a:r>
              <a:rPr lang="en-US" sz="3200" i="1">
                <a:solidFill>
                  <a:srgbClr val="28538D"/>
                </a:solidFill>
                <a:latin typeface="Canva Sans Italics"/>
                <a:ea typeface="Canva Sans Italics"/>
                <a:cs typeface="Canva Sans Italics"/>
                <a:sym typeface="Canva Sans Italics"/>
              </a:rPr>
              <a:t>If using for an online session, screen share and complete the activities together</a:t>
            </a:r>
          </a:p>
          <a:p>
            <a:pPr algn="l">
              <a:lnSpc>
                <a:spcPts val="4480"/>
              </a:lnSpc>
            </a:pPr>
            <a:endParaRPr lang="en-US" sz="3200" i="1">
              <a:solidFill>
                <a:srgbClr val="28538D"/>
              </a:solidFill>
              <a:latin typeface="Canva Sans Italics"/>
              <a:ea typeface="Canva Sans Italics"/>
              <a:cs typeface="Canva Sans Italics"/>
              <a:sym typeface="Canva Sans Italics"/>
            </a:endParaRPr>
          </a:p>
          <a:p>
            <a:pPr marL="690881" lvl="1" indent="-345440" algn="l">
              <a:lnSpc>
                <a:spcPts val="4480"/>
              </a:lnSpc>
              <a:buFont typeface="Arial"/>
              <a:buChar char="•"/>
            </a:pPr>
            <a:r>
              <a:rPr lang="en-US" sz="3200" i="1">
                <a:solidFill>
                  <a:srgbClr val="28538D"/>
                </a:solidFill>
                <a:latin typeface="Canva Sans Italics"/>
                <a:ea typeface="Canva Sans Italics"/>
                <a:cs typeface="Canva Sans Italics"/>
                <a:sym typeface="Canva Sans Italics"/>
              </a:rPr>
              <a:t>The times given are an estimate - you may find they take less or more time, depending on you and your mentee. </a:t>
            </a:r>
          </a:p>
          <a:p>
            <a:pPr algn="l">
              <a:lnSpc>
                <a:spcPts val="4480"/>
              </a:lnSpc>
            </a:pPr>
            <a:endParaRPr lang="en-US" sz="3200" i="1">
              <a:solidFill>
                <a:srgbClr val="28538D"/>
              </a:solidFill>
              <a:latin typeface="Canva Sans Italics"/>
              <a:ea typeface="Canva Sans Italics"/>
              <a:cs typeface="Canva Sans Italics"/>
              <a:sym typeface="Canva Sans Itali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1065283" y="768346"/>
            <a:ext cx="10997132" cy="887077"/>
          </a:xfrm>
          <a:prstGeom prst="rect">
            <a:avLst/>
          </a:prstGeom>
        </p:spPr>
        <p:txBody>
          <a:bodyPr lIns="0" tIns="0" rIns="0" bIns="0" rtlCol="0" anchor="t">
            <a:spAutoFit/>
          </a:bodyPr>
          <a:lstStyle/>
          <a:p>
            <a:pPr algn="l">
              <a:lnSpc>
                <a:spcPts val="7279"/>
              </a:lnSpc>
            </a:pPr>
            <a:r>
              <a:rPr lang="en-US" sz="5199" b="1">
                <a:solidFill>
                  <a:srgbClr val="28538D"/>
                </a:solidFill>
                <a:latin typeface="Canva Sans Bold"/>
                <a:ea typeface="Canva Sans Bold"/>
                <a:cs typeface="Canva Sans Bold"/>
                <a:sym typeface="Canva Sans Bold"/>
              </a:rPr>
              <a:t>Why is teamwork important?</a:t>
            </a:r>
          </a:p>
        </p:txBody>
      </p:sp>
      <p:sp>
        <p:nvSpPr>
          <p:cNvPr id="5" name="TextBox 5"/>
          <p:cNvSpPr txBox="1"/>
          <p:nvPr/>
        </p:nvSpPr>
        <p:spPr>
          <a:xfrm>
            <a:off x="1065283" y="3217481"/>
            <a:ext cx="10573020" cy="4612315"/>
          </a:xfrm>
          <a:prstGeom prst="rect">
            <a:avLst/>
          </a:prstGeom>
        </p:spPr>
        <p:txBody>
          <a:bodyPr lIns="0" tIns="0" rIns="0" bIns="0" rtlCol="0" anchor="t">
            <a:spAutoFit/>
          </a:bodyPr>
          <a:lstStyle/>
          <a:p>
            <a:pPr algn="l">
              <a:lnSpc>
                <a:spcPts val="4060"/>
              </a:lnSpc>
              <a:spcBef>
                <a:spcPct val="0"/>
              </a:spcBef>
            </a:pPr>
            <a:r>
              <a:rPr lang="en-US" sz="2900" b="1">
                <a:solidFill>
                  <a:srgbClr val="C74A25"/>
                </a:solidFill>
                <a:latin typeface="Canva Sans Bold"/>
                <a:ea typeface="Canva Sans Bold"/>
                <a:cs typeface="Canva Sans Bold"/>
                <a:sym typeface="Canva Sans Bold"/>
              </a:rPr>
              <a:t>Teamwork…</a:t>
            </a:r>
          </a:p>
          <a:p>
            <a:pPr algn="l">
              <a:lnSpc>
                <a:spcPts val="4060"/>
              </a:lnSpc>
              <a:spcBef>
                <a:spcPct val="0"/>
              </a:spcBef>
            </a:pPr>
            <a:endParaRPr lang="en-US" sz="2900" b="1">
              <a:solidFill>
                <a:srgbClr val="C74A25"/>
              </a:solidFill>
              <a:latin typeface="Canva Sans Bold"/>
              <a:ea typeface="Canva Sans Bold"/>
              <a:cs typeface="Canva Sans Bold"/>
              <a:sym typeface="Canva Sans Bold"/>
            </a:endParaRPr>
          </a:p>
          <a:p>
            <a:pPr algn="l">
              <a:lnSpc>
                <a:spcPts val="4060"/>
              </a:lnSpc>
              <a:spcBef>
                <a:spcPct val="0"/>
              </a:spcBef>
            </a:pPr>
            <a:r>
              <a:rPr lang="en-US" sz="2900">
                <a:solidFill>
                  <a:srgbClr val="28538D"/>
                </a:solidFill>
                <a:latin typeface="Canva Sans"/>
                <a:ea typeface="Canva Sans"/>
                <a:cs typeface="Canva Sans"/>
                <a:sym typeface="Canva Sans"/>
              </a:rPr>
              <a:t>1.Improves listening skills and communication</a:t>
            </a:r>
          </a:p>
          <a:p>
            <a:pPr algn="l">
              <a:lnSpc>
                <a:spcPts val="4060"/>
              </a:lnSpc>
              <a:spcBef>
                <a:spcPct val="0"/>
              </a:spcBef>
            </a:pPr>
            <a:r>
              <a:rPr lang="en-US" sz="2900">
                <a:solidFill>
                  <a:srgbClr val="28538D"/>
                </a:solidFill>
                <a:latin typeface="Canva Sans"/>
                <a:ea typeface="Canva Sans"/>
                <a:cs typeface="Canva Sans"/>
                <a:sym typeface="Canva Sans"/>
              </a:rPr>
              <a:t>2.Allows you to share the workload</a:t>
            </a:r>
          </a:p>
          <a:p>
            <a:pPr algn="l">
              <a:lnSpc>
                <a:spcPts val="4060"/>
              </a:lnSpc>
              <a:spcBef>
                <a:spcPct val="0"/>
              </a:spcBef>
            </a:pPr>
            <a:r>
              <a:rPr lang="en-US" sz="2900">
                <a:solidFill>
                  <a:srgbClr val="28538D"/>
                </a:solidFill>
                <a:latin typeface="Canva Sans"/>
                <a:ea typeface="Canva Sans"/>
                <a:cs typeface="Canva Sans"/>
                <a:sym typeface="Canva Sans"/>
              </a:rPr>
              <a:t>3.Generates more ideas as a group</a:t>
            </a:r>
          </a:p>
          <a:p>
            <a:pPr algn="l">
              <a:lnSpc>
                <a:spcPts val="4060"/>
              </a:lnSpc>
              <a:spcBef>
                <a:spcPct val="0"/>
              </a:spcBef>
            </a:pPr>
            <a:r>
              <a:rPr lang="en-US" sz="2900">
                <a:solidFill>
                  <a:srgbClr val="28538D"/>
                </a:solidFill>
                <a:latin typeface="Canva Sans"/>
                <a:ea typeface="Canva Sans"/>
                <a:cs typeface="Canva Sans"/>
                <a:sym typeface="Canva Sans"/>
              </a:rPr>
              <a:t>4.Can support in any conflict resolution</a:t>
            </a:r>
          </a:p>
          <a:p>
            <a:pPr algn="l">
              <a:lnSpc>
                <a:spcPts val="4060"/>
              </a:lnSpc>
              <a:spcBef>
                <a:spcPct val="0"/>
              </a:spcBef>
            </a:pPr>
            <a:r>
              <a:rPr lang="en-US" sz="2900">
                <a:solidFill>
                  <a:srgbClr val="28538D"/>
                </a:solidFill>
                <a:latin typeface="Canva Sans"/>
                <a:ea typeface="Canva Sans"/>
                <a:cs typeface="Canva Sans"/>
                <a:sym typeface="Canva Sans"/>
              </a:rPr>
              <a:t>5.Allows you to showcase your strengths and personal skills</a:t>
            </a:r>
          </a:p>
          <a:p>
            <a:pPr algn="l">
              <a:lnSpc>
                <a:spcPts val="4060"/>
              </a:lnSpc>
              <a:spcBef>
                <a:spcPct val="0"/>
              </a:spcBef>
            </a:pPr>
            <a:r>
              <a:rPr lang="en-US" sz="2900">
                <a:solidFill>
                  <a:srgbClr val="28538D"/>
                </a:solidFill>
                <a:latin typeface="Canva Sans"/>
                <a:ea typeface="Canva Sans"/>
                <a:cs typeface="Canva Sans"/>
                <a:sym typeface="Canva Sans"/>
              </a:rPr>
              <a:t>6.Improves your confidence</a:t>
            </a:r>
          </a:p>
          <a:p>
            <a:pPr algn="l">
              <a:lnSpc>
                <a:spcPts val="4060"/>
              </a:lnSpc>
              <a:spcBef>
                <a:spcPct val="0"/>
              </a:spcBef>
            </a:pPr>
            <a:r>
              <a:rPr lang="en-US" sz="2900">
                <a:solidFill>
                  <a:srgbClr val="28538D"/>
                </a:solidFill>
                <a:latin typeface="Canva Sans"/>
                <a:ea typeface="Canva Sans"/>
                <a:cs typeface="Canva Sans"/>
                <a:sym typeface="Canva Sans"/>
              </a:rPr>
              <a:t>7.Increases creativity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1065283" y="768346"/>
            <a:ext cx="12005662" cy="887077"/>
          </a:xfrm>
          <a:prstGeom prst="rect">
            <a:avLst/>
          </a:prstGeom>
        </p:spPr>
        <p:txBody>
          <a:bodyPr lIns="0" tIns="0" rIns="0" bIns="0" rtlCol="0" anchor="t">
            <a:spAutoFit/>
          </a:bodyPr>
          <a:lstStyle/>
          <a:p>
            <a:pPr algn="l">
              <a:lnSpc>
                <a:spcPts val="7279"/>
              </a:lnSpc>
            </a:pPr>
            <a:r>
              <a:rPr lang="en-US" sz="5199" b="1">
                <a:solidFill>
                  <a:srgbClr val="28538D"/>
                </a:solidFill>
                <a:latin typeface="Canva Sans Bold"/>
                <a:ea typeface="Canva Sans Bold"/>
                <a:cs typeface="Canva Sans Bold"/>
                <a:sym typeface="Canva Sans Bold"/>
              </a:rPr>
              <a:t>How to develop your teamwork skills</a:t>
            </a:r>
          </a:p>
        </p:txBody>
      </p:sp>
      <p:sp>
        <p:nvSpPr>
          <p:cNvPr id="5" name="TextBox 5"/>
          <p:cNvSpPr txBox="1"/>
          <p:nvPr/>
        </p:nvSpPr>
        <p:spPr>
          <a:xfrm>
            <a:off x="1065283" y="2393671"/>
            <a:ext cx="16194017" cy="7227699"/>
          </a:xfrm>
          <a:prstGeom prst="rect">
            <a:avLst/>
          </a:prstGeom>
        </p:spPr>
        <p:txBody>
          <a:bodyPr lIns="0" tIns="0" rIns="0" bIns="0" rtlCol="0" anchor="t">
            <a:spAutoFit/>
          </a:bodyPr>
          <a:lstStyle/>
          <a:p>
            <a:pPr algn="l">
              <a:lnSpc>
                <a:spcPts val="4059"/>
              </a:lnSpc>
            </a:pPr>
            <a:r>
              <a:rPr lang="en-US" sz="2899" b="1">
                <a:solidFill>
                  <a:srgbClr val="C74A25"/>
                </a:solidFill>
                <a:latin typeface="Canva Sans Bold"/>
                <a:ea typeface="Canva Sans Bold"/>
                <a:cs typeface="Canva Sans Bold"/>
                <a:sym typeface="Canva Sans Bold"/>
              </a:rPr>
              <a:t>Share information</a:t>
            </a:r>
          </a:p>
          <a:p>
            <a:pPr algn="l">
              <a:lnSpc>
                <a:spcPts val="4059"/>
              </a:lnSpc>
            </a:pPr>
            <a:r>
              <a:rPr lang="en-US" sz="2899">
                <a:solidFill>
                  <a:srgbClr val="28538D"/>
                </a:solidFill>
                <a:latin typeface="Canva Sans"/>
                <a:ea typeface="Canva Sans"/>
                <a:cs typeface="Canva Sans"/>
                <a:sym typeface="Canva Sans"/>
              </a:rPr>
              <a:t>•As a team, remember, the success of your project depends on the success of every member of your team. If you have any information that could benefit the work of another team member, you must share the information with your fellow teammates</a:t>
            </a:r>
          </a:p>
          <a:p>
            <a:pPr algn="l">
              <a:lnSpc>
                <a:spcPts val="4059"/>
              </a:lnSpc>
            </a:pPr>
            <a:r>
              <a:rPr lang="en-US" sz="2899" b="1">
                <a:solidFill>
                  <a:srgbClr val="C74A25"/>
                </a:solidFill>
                <a:latin typeface="Canva Sans Bold"/>
                <a:ea typeface="Canva Sans Bold"/>
                <a:cs typeface="Canva Sans Bold"/>
                <a:sym typeface="Canva Sans Bold"/>
              </a:rPr>
              <a:t>Timely Submissions</a:t>
            </a:r>
          </a:p>
          <a:p>
            <a:pPr algn="l">
              <a:lnSpc>
                <a:spcPts val="4059"/>
              </a:lnSpc>
            </a:pPr>
            <a:r>
              <a:rPr lang="en-US" sz="2899">
                <a:solidFill>
                  <a:srgbClr val="28538D"/>
                </a:solidFill>
                <a:latin typeface="Canva Sans"/>
                <a:ea typeface="Canva Sans"/>
                <a:cs typeface="Canva Sans"/>
                <a:sym typeface="Canva Sans"/>
              </a:rPr>
              <a:t>•As a team, you must remember that every member’s contribution is important. Keeping the time in mind, make your contributions worthwhile</a:t>
            </a:r>
          </a:p>
          <a:p>
            <a:pPr algn="l">
              <a:lnSpc>
                <a:spcPts val="4059"/>
              </a:lnSpc>
            </a:pPr>
            <a:r>
              <a:rPr lang="en-US" sz="2899" b="1">
                <a:solidFill>
                  <a:srgbClr val="C74A25"/>
                </a:solidFill>
                <a:latin typeface="Canva Sans Bold"/>
                <a:ea typeface="Canva Sans Bold"/>
                <a:cs typeface="Canva Sans Bold"/>
                <a:sym typeface="Canva Sans Bold"/>
              </a:rPr>
              <a:t>Be a part of the team</a:t>
            </a:r>
          </a:p>
          <a:p>
            <a:pPr algn="l">
              <a:lnSpc>
                <a:spcPts val="4059"/>
              </a:lnSpc>
            </a:pPr>
            <a:r>
              <a:rPr lang="en-US" sz="2899">
                <a:solidFill>
                  <a:srgbClr val="28538D"/>
                </a:solidFill>
                <a:latin typeface="Canva Sans"/>
                <a:ea typeface="Canva Sans"/>
                <a:cs typeface="Canva Sans"/>
                <a:sym typeface="Canva Sans"/>
              </a:rPr>
              <a:t>•When you are part of the team, show that you are interested to be part of the team. Take active part in team activities and show your enthusiasm</a:t>
            </a:r>
          </a:p>
          <a:p>
            <a:pPr algn="l">
              <a:lnSpc>
                <a:spcPts val="4059"/>
              </a:lnSpc>
            </a:pPr>
            <a:r>
              <a:rPr lang="en-US" sz="2899">
                <a:solidFill>
                  <a:srgbClr val="28538D"/>
                </a:solidFill>
                <a:latin typeface="Canva Sans"/>
                <a:ea typeface="Canva Sans"/>
                <a:cs typeface="Canva Sans"/>
                <a:sym typeface="Canva Sans"/>
              </a:rPr>
              <a:t>•Celebrate wins and achievements together</a:t>
            </a:r>
          </a:p>
          <a:p>
            <a:pPr algn="l">
              <a:lnSpc>
                <a:spcPts val="4059"/>
              </a:lnSpc>
            </a:pPr>
            <a:r>
              <a:rPr lang="en-US" sz="2899">
                <a:solidFill>
                  <a:srgbClr val="28538D"/>
                </a:solidFill>
                <a:latin typeface="Canva Sans"/>
                <a:ea typeface="Canva Sans"/>
                <a:cs typeface="Canva Sans"/>
                <a:sym typeface="Canva Sans"/>
              </a:rPr>
              <a:t>•If credit has been given to the team for the goal achieved, be sure to accept the credit       as a member of the team and not individually</a:t>
            </a:r>
          </a:p>
          <a:p>
            <a:pPr algn="l">
              <a:lnSpc>
                <a:spcPts val="4480"/>
              </a:lnSpc>
              <a:spcBef>
                <a:spcPct val="0"/>
              </a:spcBef>
            </a:pPr>
            <a:endParaRPr lang="en-US" sz="2899">
              <a:solidFill>
                <a:srgbClr val="28538D"/>
              </a:solidFill>
              <a:latin typeface="Canva Sans"/>
              <a:ea typeface="Canva Sans"/>
              <a:cs typeface="Canva Sans"/>
              <a:sym typeface="Canva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1065283" y="768346"/>
            <a:ext cx="10997132" cy="887077"/>
          </a:xfrm>
          <a:prstGeom prst="rect">
            <a:avLst/>
          </a:prstGeom>
        </p:spPr>
        <p:txBody>
          <a:bodyPr lIns="0" tIns="0" rIns="0" bIns="0" rtlCol="0" anchor="t">
            <a:spAutoFit/>
          </a:bodyPr>
          <a:lstStyle/>
          <a:p>
            <a:pPr algn="l">
              <a:lnSpc>
                <a:spcPts val="7279"/>
              </a:lnSpc>
            </a:pPr>
            <a:r>
              <a:rPr lang="en-US" sz="5199" b="1">
                <a:solidFill>
                  <a:srgbClr val="28538D"/>
                </a:solidFill>
                <a:latin typeface="Canva Sans Bold"/>
                <a:ea typeface="Canva Sans Bold"/>
                <a:cs typeface="Canva Sans Bold"/>
                <a:sym typeface="Canva Sans Bold"/>
              </a:rPr>
              <a:t>Examples of poor teamwork</a:t>
            </a:r>
          </a:p>
        </p:txBody>
      </p:sp>
      <p:sp>
        <p:nvSpPr>
          <p:cNvPr id="5" name="TextBox 5"/>
          <p:cNvSpPr txBox="1"/>
          <p:nvPr/>
        </p:nvSpPr>
        <p:spPr>
          <a:xfrm>
            <a:off x="1065283" y="2568698"/>
            <a:ext cx="16194017" cy="5684758"/>
          </a:xfrm>
          <a:prstGeom prst="rect">
            <a:avLst/>
          </a:prstGeom>
        </p:spPr>
        <p:txBody>
          <a:bodyPr lIns="0" tIns="0" rIns="0" bIns="0" rtlCol="0" anchor="t">
            <a:spAutoFit/>
          </a:bodyPr>
          <a:lstStyle/>
          <a:p>
            <a:pPr algn="l">
              <a:lnSpc>
                <a:spcPts val="4060"/>
              </a:lnSpc>
            </a:pPr>
            <a:r>
              <a:rPr lang="en-US" sz="2900" b="1">
                <a:solidFill>
                  <a:srgbClr val="C74A25"/>
                </a:solidFill>
                <a:latin typeface="Canva Sans Bold"/>
                <a:ea typeface="Canva Sans Bold"/>
                <a:cs typeface="Canva Sans Bold"/>
                <a:sym typeface="Canva Sans Bold"/>
              </a:rPr>
              <a:t>Withholding information </a:t>
            </a:r>
          </a:p>
          <a:p>
            <a:pPr algn="l">
              <a:lnSpc>
                <a:spcPts val="4060"/>
              </a:lnSpc>
            </a:pPr>
            <a:r>
              <a:rPr lang="en-US" sz="2900">
                <a:solidFill>
                  <a:srgbClr val="28538D"/>
                </a:solidFill>
                <a:latin typeface="Canva Sans"/>
                <a:ea typeface="Canva Sans"/>
                <a:cs typeface="Canva Sans"/>
                <a:sym typeface="Canva Sans"/>
              </a:rPr>
              <a:t>This can have a detrimental effect on team performance </a:t>
            </a:r>
          </a:p>
          <a:p>
            <a:pPr algn="l">
              <a:lnSpc>
                <a:spcPts val="4060"/>
              </a:lnSpc>
            </a:pPr>
            <a:endParaRPr lang="en-US" sz="2900">
              <a:solidFill>
                <a:srgbClr val="28538D"/>
              </a:solidFill>
              <a:latin typeface="Canva Sans"/>
              <a:ea typeface="Canva Sans"/>
              <a:cs typeface="Canva Sans"/>
              <a:sym typeface="Canva Sans"/>
            </a:endParaRPr>
          </a:p>
          <a:p>
            <a:pPr algn="l">
              <a:lnSpc>
                <a:spcPts val="4060"/>
              </a:lnSpc>
            </a:pPr>
            <a:r>
              <a:rPr lang="en-US" sz="2900" b="1">
                <a:solidFill>
                  <a:srgbClr val="C74A25"/>
                </a:solidFill>
                <a:latin typeface="Canva Sans Bold"/>
                <a:ea typeface="Canva Sans Bold"/>
                <a:cs typeface="Canva Sans Bold"/>
                <a:sym typeface="Canva Sans Bold"/>
              </a:rPr>
              <a:t>Lack of communication </a:t>
            </a:r>
          </a:p>
          <a:p>
            <a:pPr algn="l">
              <a:lnSpc>
                <a:spcPts val="4060"/>
              </a:lnSpc>
            </a:pPr>
            <a:r>
              <a:rPr lang="en-US" sz="2900">
                <a:solidFill>
                  <a:srgbClr val="28538D"/>
                </a:solidFill>
                <a:latin typeface="Canva Sans"/>
                <a:ea typeface="Canva Sans"/>
                <a:cs typeface="Canva Sans"/>
                <a:sym typeface="Canva Sans"/>
              </a:rPr>
              <a:t>Open communication and coordination helps everyone understand what their specific objectives are and what to expect from their team members </a:t>
            </a:r>
          </a:p>
          <a:p>
            <a:pPr algn="l">
              <a:lnSpc>
                <a:spcPts val="4060"/>
              </a:lnSpc>
            </a:pPr>
            <a:endParaRPr lang="en-US" sz="2900">
              <a:solidFill>
                <a:srgbClr val="28538D"/>
              </a:solidFill>
              <a:latin typeface="Canva Sans"/>
              <a:ea typeface="Canva Sans"/>
              <a:cs typeface="Canva Sans"/>
              <a:sym typeface="Canva Sans"/>
            </a:endParaRPr>
          </a:p>
          <a:p>
            <a:pPr algn="l">
              <a:lnSpc>
                <a:spcPts val="4060"/>
              </a:lnSpc>
            </a:pPr>
            <a:r>
              <a:rPr lang="en-US" sz="2900" b="1">
                <a:solidFill>
                  <a:srgbClr val="C74A25"/>
                </a:solidFill>
                <a:latin typeface="Canva Sans Bold"/>
                <a:ea typeface="Canva Sans Bold"/>
                <a:cs typeface="Canva Sans Bold"/>
                <a:sym typeface="Canva Sans Bold"/>
              </a:rPr>
              <a:t>Personality conflicts </a:t>
            </a:r>
          </a:p>
          <a:p>
            <a:pPr algn="l">
              <a:lnSpc>
                <a:spcPts val="4060"/>
              </a:lnSpc>
            </a:pPr>
            <a:r>
              <a:rPr lang="en-US" sz="2900">
                <a:solidFill>
                  <a:srgbClr val="28538D"/>
                </a:solidFill>
                <a:latin typeface="Canva Sans"/>
                <a:ea typeface="Canva Sans"/>
                <a:cs typeface="Canva Sans"/>
                <a:sym typeface="Canva Sans"/>
              </a:rPr>
              <a:t>Everyone has their own preferences and personalities but it is important to not let this effect morale or teamwork</a:t>
            </a:r>
          </a:p>
          <a:p>
            <a:pPr algn="l">
              <a:lnSpc>
                <a:spcPts val="4480"/>
              </a:lnSpc>
              <a:spcBef>
                <a:spcPct val="0"/>
              </a:spcBef>
            </a:pPr>
            <a:endParaRPr lang="en-US" sz="2900">
              <a:solidFill>
                <a:srgbClr val="28538D"/>
              </a:solidFill>
              <a:latin typeface="Canva Sans"/>
              <a:ea typeface="Canva Sans"/>
              <a:cs typeface="Canva Sans"/>
              <a:sym typeface="Canva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1065283" y="768346"/>
            <a:ext cx="10997132" cy="1810984"/>
          </a:xfrm>
          <a:prstGeom prst="rect">
            <a:avLst/>
          </a:prstGeom>
        </p:spPr>
        <p:txBody>
          <a:bodyPr lIns="0" tIns="0" rIns="0" bIns="0" rtlCol="0" anchor="t">
            <a:spAutoFit/>
          </a:bodyPr>
          <a:lstStyle/>
          <a:p>
            <a:pPr algn="l">
              <a:lnSpc>
                <a:spcPts val="7279"/>
              </a:lnSpc>
            </a:pPr>
            <a:r>
              <a:rPr lang="en-US" sz="5199" b="1">
                <a:solidFill>
                  <a:srgbClr val="28538D"/>
                </a:solidFill>
                <a:latin typeface="Canva Sans Bold"/>
                <a:ea typeface="Canva Sans Bold"/>
                <a:cs typeface="Canva Sans Bold"/>
                <a:sym typeface="Canva Sans Bold"/>
              </a:rPr>
              <a:t>Activity 1: How collaboration put man on the moon</a:t>
            </a:r>
          </a:p>
        </p:txBody>
      </p:sp>
      <p:sp>
        <p:nvSpPr>
          <p:cNvPr id="5" name="TextBox 5"/>
          <p:cNvSpPr txBox="1"/>
          <p:nvPr/>
        </p:nvSpPr>
        <p:spPr>
          <a:xfrm>
            <a:off x="1065283" y="3177609"/>
            <a:ext cx="16194017" cy="5684758"/>
          </a:xfrm>
          <a:prstGeom prst="rect">
            <a:avLst/>
          </a:prstGeom>
        </p:spPr>
        <p:txBody>
          <a:bodyPr lIns="0" tIns="0" rIns="0" bIns="0" rtlCol="0" anchor="t">
            <a:spAutoFit/>
          </a:bodyPr>
          <a:lstStyle/>
          <a:p>
            <a:pPr algn="l">
              <a:lnSpc>
                <a:spcPts val="4060"/>
              </a:lnSpc>
            </a:pPr>
            <a:r>
              <a:rPr lang="en-US" sz="2900" b="1">
                <a:solidFill>
                  <a:srgbClr val="C74A25"/>
                </a:solidFill>
                <a:latin typeface="Canva Sans Bold"/>
                <a:ea typeface="Canva Sans Bold"/>
                <a:cs typeface="Canva Sans Bold"/>
                <a:sym typeface="Canva Sans Bold"/>
              </a:rPr>
              <a:t>Teamwork Matters </a:t>
            </a:r>
          </a:p>
          <a:p>
            <a:pPr algn="l">
              <a:lnSpc>
                <a:spcPts val="4060"/>
              </a:lnSpc>
            </a:pPr>
            <a:r>
              <a:rPr lang="en-US" sz="2900">
                <a:solidFill>
                  <a:srgbClr val="28538D"/>
                </a:solidFill>
                <a:latin typeface="Canva Sans"/>
                <a:ea typeface="Canva Sans"/>
                <a:cs typeface="Canva Sans"/>
                <a:sym typeface="Canva Sans"/>
              </a:rPr>
              <a:t>The three Apollo 11 astronauts were not close friends. They had different personalities. But they made it work; they interacted successfully under the most extreme circumstances. They needed to be accepting and respectful of who their teammates are and the individual contributions they offer.</a:t>
            </a:r>
          </a:p>
          <a:p>
            <a:pPr algn="l">
              <a:lnSpc>
                <a:spcPts val="4060"/>
              </a:lnSpc>
            </a:pPr>
            <a:endParaRPr lang="en-US" sz="2900">
              <a:solidFill>
                <a:srgbClr val="28538D"/>
              </a:solidFill>
              <a:latin typeface="Canva Sans"/>
              <a:ea typeface="Canva Sans"/>
              <a:cs typeface="Canva Sans"/>
              <a:sym typeface="Canva Sans"/>
            </a:endParaRPr>
          </a:p>
          <a:p>
            <a:pPr algn="l">
              <a:lnSpc>
                <a:spcPts val="4060"/>
              </a:lnSpc>
            </a:pPr>
            <a:r>
              <a:rPr lang="en-US" sz="2900" b="1">
                <a:solidFill>
                  <a:srgbClr val="C74A25"/>
                </a:solidFill>
                <a:latin typeface="Canva Sans Bold"/>
                <a:ea typeface="Canva Sans Bold"/>
                <a:cs typeface="Canva Sans Bold"/>
                <a:sym typeface="Canva Sans Bold"/>
              </a:rPr>
              <a:t>Task:</a:t>
            </a:r>
            <a:r>
              <a:rPr lang="en-US" sz="2900">
                <a:solidFill>
                  <a:srgbClr val="28538D"/>
                </a:solidFill>
                <a:latin typeface="Canva Sans"/>
                <a:ea typeface="Canva Sans"/>
                <a:cs typeface="Canva Sans"/>
                <a:sym typeface="Canva Sans"/>
              </a:rPr>
              <a:t> </a:t>
            </a:r>
          </a:p>
          <a:p>
            <a:pPr algn="l">
              <a:lnSpc>
                <a:spcPts val="4060"/>
              </a:lnSpc>
            </a:pPr>
            <a:r>
              <a:rPr lang="en-US" sz="2900">
                <a:solidFill>
                  <a:srgbClr val="28538D"/>
                </a:solidFill>
                <a:latin typeface="Canva Sans"/>
                <a:ea typeface="Canva Sans"/>
                <a:cs typeface="Canva Sans"/>
                <a:sym typeface="Canva Sans"/>
              </a:rPr>
              <a:t>Ask your mentee to draw on a real-life example of where teamwork has gone well or hasn’t gone so well.</a:t>
            </a:r>
          </a:p>
          <a:p>
            <a:pPr algn="l">
              <a:lnSpc>
                <a:spcPts val="4060"/>
              </a:lnSpc>
            </a:pPr>
            <a:r>
              <a:rPr lang="en-US" sz="2900">
                <a:solidFill>
                  <a:srgbClr val="28538D"/>
                </a:solidFill>
                <a:latin typeface="Canva Sans"/>
                <a:ea typeface="Canva Sans"/>
                <a:cs typeface="Canva Sans"/>
                <a:sym typeface="Canva Sans"/>
              </a:rPr>
              <a:t>Can you also share an example with them from your career journey?</a:t>
            </a:r>
          </a:p>
          <a:p>
            <a:pPr algn="l">
              <a:lnSpc>
                <a:spcPts val="4480"/>
              </a:lnSpc>
              <a:spcBef>
                <a:spcPct val="0"/>
              </a:spcBef>
            </a:pPr>
            <a:endParaRPr lang="en-US" sz="2900">
              <a:solidFill>
                <a:srgbClr val="28538D"/>
              </a:solidFill>
              <a:latin typeface="Canva Sans"/>
              <a:ea typeface="Canva Sans"/>
              <a:cs typeface="Canva Sans"/>
              <a:sym typeface="Canva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0" y="0"/>
            <a:ext cx="10497290" cy="10287000"/>
          </a:xfrm>
          <a:custGeom>
            <a:avLst/>
            <a:gdLst/>
            <a:ahLst/>
            <a:cxnLst/>
            <a:rect l="l" t="t" r="r" b="b"/>
            <a:pathLst>
              <a:path w="10497290" h="10287000">
                <a:moveTo>
                  <a:pt x="0" y="0"/>
                </a:moveTo>
                <a:lnTo>
                  <a:pt x="10497290" y="0"/>
                </a:lnTo>
                <a:lnTo>
                  <a:pt x="10497290" y="10287000"/>
                </a:lnTo>
                <a:lnTo>
                  <a:pt x="0" y="10287000"/>
                </a:lnTo>
                <a:lnTo>
                  <a:pt x="0" y="0"/>
                </a:lnTo>
                <a:close/>
              </a:path>
            </a:pathLst>
          </a:custGeom>
          <a:blipFill>
            <a:blip r:embed="rId5"/>
            <a:stretch>
              <a:fillRect l="-819" r="-819"/>
            </a:stretch>
          </a:blipFill>
        </p:spPr>
        <p:txBody>
          <a:bodyPr/>
          <a:lstStyle/>
          <a:p>
            <a:endParaRPr lang="en-GB"/>
          </a:p>
        </p:txBody>
      </p:sp>
      <p:sp>
        <p:nvSpPr>
          <p:cNvPr id="5" name="TextBox 5"/>
          <p:cNvSpPr txBox="1"/>
          <p:nvPr/>
        </p:nvSpPr>
        <p:spPr>
          <a:xfrm>
            <a:off x="11150577" y="2705169"/>
            <a:ext cx="6108723" cy="5595259"/>
          </a:xfrm>
          <a:prstGeom prst="rect">
            <a:avLst/>
          </a:prstGeom>
        </p:spPr>
        <p:txBody>
          <a:bodyPr lIns="0" tIns="0" rIns="0" bIns="0" rtlCol="0" anchor="t">
            <a:spAutoFit/>
          </a:bodyPr>
          <a:lstStyle/>
          <a:p>
            <a:pPr algn="just">
              <a:lnSpc>
                <a:spcPts val="4480"/>
              </a:lnSpc>
            </a:pPr>
            <a:r>
              <a:rPr lang="en-US" sz="3200">
                <a:solidFill>
                  <a:srgbClr val="28538D"/>
                </a:solidFill>
                <a:latin typeface="Canva Sans"/>
                <a:ea typeface="Canva Sans"/>
                <a:cs typeface="Canva Sans"/>
                <a:sym typeface="Canva Sans"/>
              </a:rPr>
              <a:t>Ask your mentee to complete this self-assessment task. Tell them to be honest with their answers!</a:t>
            </a:r>
          </a:p>
          <a:p>
            <a:pPr algn="just">
              <a:lnSpc>
                <a:spcPts val="4480"/>
              </a:lnSpc>
            </a:pPr>
            <a:endParaRPr lang="en-US" sz="3200">
              <a:solidFill>
                <a:srgbClr val="28538D"/>
              </a:solidFill>
              <a:latin typeface="Canva Sans"/>
              <a:ea typeface="Canva Sans"/>
              <a:cs typeface="Canva Sans"/>
              <a:sym typeface="Canva Sans"/>
            </a:endParaRPr>
          </a:p>
          <a:p>
            <a:pPr algn="just">
              <a:lnSpc>
                <a:spcPts val="4480"/>
              </a:lnSpc>
            </a:pPr>
            <a:r>
              <a:rPr lang="en-US" sz="3200">
                <a:solidFill>
                  <a:srgbClr val="28538D"/>
                </a:solidFill>
                <a:latin typeface="Canva Sans"/>
                <a:ea typeface="Canva Sans"/>
                <a:cs typeface="Canva Sans"/>
                <a:sym typeface="Canva Sans"/>
              </a:rPr>
              <a:t>Where are they on the rating scale? </a:t>
            </a:r>
          </a:p>
          <a:p>
            <a:pPr algn="just">
              <a:lnSpc>
                <a:spcPts val="4480"/>
              </a:lnSpc>
            </a:pPr>
            <a:endParaRPr lang="en-US" sz="3200">
              <a:solidFill>
                <a:srgbClr val="28538D"/>
              </a:solidFill>
              <a:latin typeface="Canva Sans"/>
              <a:ea typeface="Canva Sans"/>
              <a:cs typeface="Canva Sans"/>
              <a:sym typeface="Canva Sans"/>
            </a:endParaRPr>
          </a:p>
          <a:p>
            <a:pPr algn="just">
              <a:lnSpc>
                <a:spcPts val="4480"/>
              </a:lnSpc>
            </a:pPr>
            <a:r>
              <a:rPr lang="en-US" sz="3200" spc="-67">
                <a:solidFill>
                  <a:srgbClr val="28538D"/>
                </a:solidFill>
                <a:latin typeface="Canva Sans"/>
                <a:ea typeface="Canva Sans"/>
                <a:cs typeface="Canva Sans"/>
                <a:sym typeface="Canva Sans"/>
              </a:rPr>
              <a:t>Is there room for improvement?</a:t>
            </a:r>
          </a:p>
          <a:p>
            <a:pPr algn="just">
              <a:lnSpc>
                <a:spcPts val="4480"/>
              </a:lnSpc>
              <a:spcBef>
                <a:spcPct val="0"/>
              </a:spcBef>
            </a:pPr>
            <a:endParaRPr lang="en-US" sz="3200" spc="-67">
              <a:solidFill>
                <a:srgbClr val="28538D"/>
              </a:solidFill>
              <a:latin typeface="Canva Sans"/>
              <a:ea typeface="Canva Sans"/>
              <a:cs typeface="Canva Sans"/>
              <a:sym typeface="Canva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0" y="0"/>
            <a:ext cx="8423971" cy="10287000"/>
          </a:xfrm>
          <a:custGeom>
            <a:avLst/>
            <a:gdLst/>
            <a:ahLst/>
            <a:cxnLst/>
            <a:rect l="l" t="t" r="r" b="b"/>
            <a:pathLst>
              <a:path w="8423971" h="10287000">
                <a:moveTo>
                  <a:pt x="0" y="0"/>
                </a:moveTo>
                <a:lnTo>
                  <a:pt x="8423971" y="0"/>
                </a:lnTo>
                <a:lnTo>
                  <a:pt x="8423971" y="10287000"/>
                </a:lnTo>
                <a:lnTo>
                  <a:pt x="0" y="10287000"/>
                </a:lnTo>
                <a:lnTo>
                  <a:pt x="0" y="0"/>
                </a:lnTo>
                <a:close/>
              </a:path>
            </a:pathLst>
          </a:custGeom>
          <a:blipFill>
            <a:blip r:embed="rId5"/>
            <a:stretch>
              <a:fillRect t="-976" b="-976"/>
            </a:stretch>
          </a:blipFill>
        </p:spPr>
        <p:txBody>
          <a:bodyPr/>
          <a:lstStyle/>
          <a:p>
            <a:endParaRPr lang="en-GB"/>
          </a:p>
        </p:txBody>
      </p:sp>
      <p:sp>
        <p:nvSpPr>
          <p:cNvPr id="5" name="TextBox 5"/>
          <p:cNvSpPr txBox="1"/>
          <p:nvPr/>
        </p:nvSpPr>
        <p:spPr>
          <a:xfrm>
            <a:off x="9329171" y="1758232"/>
            <a:ext cx="6915546" cy="6713385"/>
          </a:xfrm>
          <a:prstGeom prst="rect">
            <a:avLst/>
          </a:prstGeom>
        </p:spPr>
        <p:txBody>
          <a:bodyPr lIns="0" tIns="0" rIns="0" bIns="0" rtlCol="0" anchor="t">
            <a:spAutoFit/>
          </a:bodyPr>
          <a:lstStyle/>
          <a:p>
            <a:pPr algn="l">
              <a:lnSpc>
                <a:spcPts val="4060"/>
              </a:lnSpc>
            </a:pPr>
            <a:endParaRPr/>
          </a:p>
          <a:p>
            <a:pPr algn="l">
              <a:lnSpc>
                <a:spcPts val="4060"/>
              </a:lnSpc>
            </a:pPr>
            <a:endParaRPr/>
          </a:p>
          <a:p>
            <a:pPr algn="l">
              <a:lnSpc>
                <a:spcPts val="4060"/>
              </a:lnSpc>
            </a:pPr>
            <a:r>
              <a:rPr lang="en-US" sz="2900">
                <a:solidFill>
                  <a:srgbClr val="28538D"/>
                </a:solidFill>
                <a:latin typeface="Canva Sans"/>
                <a:ea typeface="Canva Sans"/>
                <a:cs typeface="Canva Sans"/>
                <a:sym typeface="Canva Sans"/>
              </a:rPr>
              <a:t>Go through the personality styles and ask your mentee which one they most identify with and why.</a:t>
            </a:r>
          </a:p>
          <a:p>
            <a:pPr algn="l">
              <a:lnSpc>
                <a:spcPts val="4060"/>
              </a:lnSpc>
            </a:pPr>
            <a:endParaRPr lang="en-US" sz="2900">
              <a:solidFill>
                <a:srgbClr val="28538D"/>
              </a:solidFill>
              <a:latin typeface="Canva Sans"/>
              <a:ea typeface="Canva Sans"/>
              <a:cs typeface="Canva Sans"/>
              <a:sym typeface="Canva Sans"/>
            </a:endParaRPr>
          </a:p>
          <a:p>
            <a:pPr algn="l">
              <a:lnSpc>
                <a:spcPts val="4060"/>
              </a:lnSpc>
            </a:pPr>
            <a:r>
              <a:rPr lang="en-US" sz="2900">
                <a:solidFill>
                  <a:srgbClr val="28538D"/>
                </a:solidFill>
                <a:latin typeface="Canva Sans"/>
                <a:ea typeface="Canva Sans"/>
                <a:cs typeface="Canva Sans"/>
                <a:sym typeface="Canva Sans"/>
              </a:rPr>
              <a:t>Open up a discussion on whether one personality type is more dominant when it comes to working in a team or if it is important to have a mix of the different personality types.</a:t>
            </a:r>
          </a:p>
          <a:p>
            <a:pPr algn="l">
              <a:lnSpc>
                <a:spcPts val="4060"/>
              </a:lnSpc>
            </a:pPr>
            <a:endParaRPr lang="en-US" sz="2900">
              <a:solidFill>
                <a:srgbClr val="28538D"/>
              </a:solidFill>
              <a:latin typeface="Canva Sans"/>
              <a:ea typeface="Canva Sans"/>
              <a:cs typeface="Canva Sans"/>
              <a:sym typeface="Canva Sans"/>
            </a:endParaRPr>
          </a:p>
          <a:p>
            <a:pPr algn="l">
              <a:lnSpc>
                <a:spcPts val="4480"/>
              </a:lnSpc>
              <a:spcBef>
                <a:spcPct val="0"/>
              </a:spcBef>
            </a:pPr>
            <a:endParaRPr lang="en-US" sz="2900">
              <a:solidFill>
                <a:srgbClr val="28538D"/>
              </a:solidFill>
              <a:latin typeface="Canva Sans"/>
              <a:ea typeface="Canva Sans"/>
              <a:cs typeface="Canva Sans"/>
              <a:sym typeface="Canva San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554</Words>
  <Application>Microsoft Office PowerPoint</Application>
  <PresentationFormat>Custom</PresentationFormat>
  <Paragraphs>56</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Canva Sans</vt:lpstr>
      <vt:lpstr>Canva Sans Bold Italics</vt:lpstr>
      <vt:lpstr>Canva Sans Italics</vt:lpstr>
      <vt:lpstr>Canva Sans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Teamwork (new)</dc:title>
  <cp:lastModifiedBy>Kate Powys-Maurice</cp:lastModifiedBy>
  <cp:revision>2</cp:revision>
  <dcterms:created xsi:type="dcterms:W3CDTF">2006-08-16T00:00:00Z</dcterms:created>
  <dcterms:modified xsi:type="dcterms:W3CDTF">2024-09-02T11:35:45Z</dcterms:modified>
  <dc:identifier>DAGPOHYwPZA</dc:identifier>
</cp:coreProperties>
</file>