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Canva Sans" panose="020B0604020202020204" charset="0"/>
      <p:regular r:id="rId11"/>
    </p:embeddedFont>
    <p:embeddedFont>
      <p:font typeface="Canva Sans Bold" panose="020B0604020202020204" charset="0"/>
      <p:regular r:id="rId12"/>
    </p:embeddedFont>
    <p:embeddedFont>
      <p:font typeface="Canva Sans Bold Italics" panose="020B0604020202020204" charset="0"/>
      <p:regular r:id="rId13"/>
    </p:embeddedFont>
    <p:embeddedFont>
      <p:font typeface="Canva Sans Italics"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592" y="3705"/>
            <a:ext cx="18294592" cy="10283295"/>
          </a:xfrm>
          <a:custGeom>
            <a:avLst/>
            <a:gdLst/>
            <a:ahLst/>
            <a:cxnLst/>
            <a:rect l="l" t="t" r="r" b="b"/>
            <a:pathLst>
              <a:path w="18294592" h="10283295">
                <a:moveTo>
                  <a:pt x="0" y="0"/>
                </a:moveTo>
                <a:lnTo>
                  <a:pt x="18294592" y="0"/>
                </a:lnTo>
                <a:lnTo>
                  <a:pt x="18294592" y="10283295"/>
                </a:lnTo>
                <a:lnTo>
                  <a:pt x="0" y="10283295"/>
                </a:lnTo>
                <a:lnTo>
                  <a:pt x="0" y="0"/>
                </a:lnTo>
                <a:close/>
              </a:path>
            </a:pathLst>
          </a:custGeom>
          <a:blipFill>
            <a:blip r:embed="rId2"/>
            <a:stretch>
              <a:fillRect t="-5548" b="-5548"/>
            </a:stretch>
          </a:blipFill>
        </p:spPr>
        <p:txBody>
          <a:bodyPr/>
          <a:lstStyle/>
          <a:p>
            <a:endParaRPr lang="en-GB"/>
          </a:p>
        </p:txBody>
      </p:sp>
      <p:sp>
        <p:nvSpPr>
          <p:cNvPr id="3" name="Freeform 3"/>
          <p:cNvSpPr/>
          <p:nvPr/>
        </p:nvSpPr>
        <p:spPr>
          <a:xfrm>
            <a:off x="-6592" y="3705"/>
            <a:ext cx="18294592" cy="10283295"/>
          </a:xfrm>
          <a:custGeom>
            <a:avLst/>
            <a:gdLst/>
            <a:ahLst/>
            <a:cxnLst/>
            <a:rect l="l" t="t" r="r" b="b"/>
            <a:pathLst>
              <a:path w="18294592" h="10283295">
                <a:moveTo>
                  <a:pt x="0" y="0"/>
                </a:moveTo>
                <a:lnTo>
                  <a:pt x="18294592" y="0"/>
                </a:lnTo>
                <a:lnTo>
                  <a:pt x="18294592" y="10283295"/>
                </a:lnTo>
                <a:lnTo>
                  <a:pt x="0" y="10283295"/>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374732" y="159703"/>
            <a:ext cx="8769268" cy="1566544"/>
          </a:xfrm>
          <a:prstGeom prst="rect">
            <a:avLst/>
          </a:prstGeom>
        </p:spPr>
        <p:txBody>
          <a:bodyPr wrap="square" lIns="0" tIns="0" rIns="0" bIns="0" rtlCol="0" anchor="t">
            <a:spAutoFit/>
          </a:bodyPr>
          <a:lstStyle/>
          <a:p>
            <a:pPr algn="ctr">
              <a:lnSpc>
                <a:spcPts val="12880"/>
              </a:lnSpc>
            </a:pPr>
            <a:r>
              <a:rPr lang="en-US" sz="9200" b="1" i="1" dirty="0">
                <a:solidFill>
                  <a:srgbClr val="28538D"/>
                </a:solidFill>
                <a:latin typeface="Canva Sans Bold Italics"/>
                <a:ea typeface="Canva Sans Bold Italics"/>
                <a:cs typeface="Canva Sans Bold Italics"/>
                <a:sym typeface="Canva Sans Bold Italics"/>
              </a:rPr>
              <a:t>Mentor Toolkit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768346"/>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Using the Mentor Toolkit</a:t>
            </a:r>
          </a:p>
        </p:txBody>
      </p:sp>
      <p:sp>
        <p:nvSpPr>
          <p:cNvPr id="5" name="TextBox 5"/>
          <p:cNvSpPr txBox="1"/>
          <p:nvPr/>
        </p:nvSpPr>
        <p:spPr>
          <a:xfrm>
            <a:off x="1065283" y="1829110"/>
            <a:ext cx="15521664" cy="7281545"/>
          </a:xfrm>
          <a:prstGeom prst="rect">
            <a:avLst/>
          </a:prstGeom>
        </p:spPr>
        <p:txBody>
          <a:bodyPr lIns="0" tIns="0" rIns="0" bIns="0" rtlCol="0" anchor="t">
            <a:spAutoFit/>
          </a:bodyPr>
          <a:lstStyle/>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Please download a copy of this presentation onto your own computer </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Feel to free to edit and adapt these resources to suit your mentoring style </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You do not have to (and should not!) use all the activities in this pack, choose the resources that you think will work best for you and your mentee</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If using for an online session, screen share and complete the activities together</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The times given are an estimate - you may find they take less or more time, depending on you and your mentee. </a:t>
            </a:r>
          </a:p>
          <a:p>
            <a:pPr algn="l">
              <a:lnSpc>
                <a:spcPts val="4480"/>
              </a:lnSpc>
            </a:pPr>
            <a:endParaRPr lang="en-US" sz="3200" i="1">
              <a:solidFill>
                <a:srgbClr val="28538D"/>
              </a:solidFill>
              <a:latin typeface="Canva Sans Italics"/>
              <a:ea typeface="Canva Sans Italics"/>
              <a:cs typeface="Canva Sans Italics"/>
              <a:sym typeface="Canva Sans Itali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600091" y="768346"/>
            <a:ext cx="15031250" cy="1810984"/>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1: Why is time management important?</a:t>
            </a:r>
          </a:p>
        </p:txBody>
      </p:sp>
      <p:sp>
        <p:nvSpPr>
          <p:cNvPr id="5" name="TextBox 5"/>
          <p:cNvSpPr txBox="1"/>
          <p:nvPr/>
        </p:nvSpPr>
        <p:spPr>
          <a:xfrm>
            <a:off x="600091" y="2541230"/>
            <a:ext cx="17687909" cy="7881930"/>
          </a:xfrm>
          <a:prstGeom prst="rect">
            <a:avLst/>
          </a:prstGeom>
        </p:spPr>
        <p:txBody>
          <a:bodyPr lIns="0" tIns="0" rIns="0" bIns="0" rtlCol="0" anchor="t">
            <a:spAutoFit/>
          </a:bodyPr>
          <a:lstStyle/>
          <a:p>
            <a:pPr algn="l">
              <a:lnSpc>
                <a:spcPts val="3360"/>
              </a:lnSpc>
            </a:pPr>
            <a:endParaRPr/>
          </a:p>
          <a:p>
            <a:pPr algn="l">
              <a:lnSpc>
                <a:spcPts val="3920"/>
              </a:lnSpc>
            </a:pPr>
            <a:r>
              <a:rPr lang="en-US" sz="2800" b="1">
                <a:solidFill>
                  <a:srgbClr val="28538D"/>
                </a:solidFill>
                <a:latin typeface="Canva Sans Bold"/>
                <a:ea typeface="Canva Sans Bold"/>
                <a:cs typeface="Canva Sans Bold"/>
                <a:sym typeface="Canva Sans Bold"/>
              </a:rPr>
              <a:t>Time management</a:t>
            </a:r>
            <a:r>
              <a:rPr lang="en-US" sz="2800">
                <a:solidFill>
                  <a:srgbClr val="28538D"/>
                </a:solidFill>
                <a:latin typeface="Canva Sans"/>
                <a:ea typeface="Canva Sans"/>
                <a:cs typeface="Canva Sans"/>
                <a:sym typeface="Canva Sans"/>
              </a:rPr>
              <a:t> is the ability to effectively prioritise your work. It is essential for staying productive and ensuring you are meeting your overall objectives. Those with strong time management skills tend to meet deadlines and have a good idea of how long a task will take and are able to plan accordingly. Likewise, they are realistic of time constraints and avoid overbooking themselves.</a:t>
            </a:r>
          </a:p>
          <a:p>
            <a:pPr algn="l">
              <a:lnSpc>
                <a:spcPts val="3920"/>
              </a:lnSpc>
            </a:pPr>
            <a:endParaRPr lang="en-US" sz="2800">
              <a:solidFill>
                <a:srgbClr val="28538D"/>
              </a:solidFill>
              <a:latin typeface="Canva Sans"/>
              <a:ea typeface="Canva Sans"/>
              <a:cs typeface="Canva Sans"/>
              <a:sym typeface="Canva Sans"/>
            </a:endParaRPr>
          </a:p>
          <a:p>
            <a:pPr algn="l">
              <a:lnSpc>
                <a:spcPts val="3920"/>
              </a:lnSpc>
            </a:pPr>
            <a:r>
              <a:rPr lang="en-US" sz="2800" b="1">
                <a:solidFill>
                  <a:srgbClr val="28538D"/>
                </a:solidFill>
                <a:latin typeface="Canva Sans Bold"/>
                <a:ea typeface="Canva Sans Bold"/>
                <a:cs typeface="Canva Sans Bold"/>
                <a:sym typeface="Canva Sans Bold"/>
              </a:rPr>
              <a:t>1.It speeds up the completion of your goals</a:t>
            </a:r>
          </a:p>
          <a:p>
            <a:pPr algn="l">
              <a:lnSpc>
                <a:spcPts val="3920"/>
              </a:lnSpc>
            </a:pPr>
            <a:r>
              <a:rPr lang="en-US" sz="2800" b="1">
                <a:solidFill>
                  <a:srgbClr val="C74A25"/>
                </a:solidFill>
                <a:latin typeface="Canva Sans Bold"/>
                <a:ea typeface="Canva Sans Bold"/>
                <a:cs typeface="Canva Sans Bold"/>
                <a:sym typeface="Canva Sans Bold"/>
              </a:rPr>
              <a:t>2.It helps you prioritise your workload</a:t>
            </a:r>
          </a:p>
          <a:p>
            <a:pPr algn="l">
              <a:lnSpc>
                <a:spcPts val="3920"/>
              </a:lnSpc>
            </a:pPr>
            <a:r>
              <a:rPr lang="en-US" sz="2800" b="1">
                <a:solidFill>
                  <a:srgbClr val="28538D"/>
                </a:solidFill>
                <a:latin typeface="Canva Sans Bold"/>
                <a:ea typeface="Canva Sans Bold"/>
                <a:cs typeface="Canva Sans Bold"/>
                <a:sym typeface="Canva Sans Bold"/>
              </a:rPr>
              <a:t>3.You get more done in less time</a:t>
            </a:r>
          </a:p>
          <a:p>
            <a:pPr algn="l">
              <a:lnSpc>
                <a:spcPts val="3920"/>
              </a:lnSpc>
            </a:pPr>
            <a:r>
              <a:rPr lang="en-US" sz="2800" b="1">
                <a:solidFill>
                  <a:srgbClr val="C74A25"/>
                </a:solidFill>
                <a:latin typeface="Canva Sans Bold"/>
                <a:ea typeface="Canva Sans Bold"/>
                <a:cs typeface="Canva Sans Bold"/>
                <a:sym typeface="Canva Sans Bold"/>
              </a:rPr>
              <a:t>4.It reduces tension</a:t>
            </a:r>
          </a:p>
          <a:p>
            <a:pPr algn="l">
              <a:lnSpc>
                <a:spcPts val="3920"/>
              </a:lnSpc>
            </a:pPr>
            <a:r>
              <a:rPr lang="en-US" sz="2800" b="1">
                <a:solidFill>
                  <a:srgbClr val="28538D"/>
                </a:solidFill>
                <a:latin typeface="Canva Sans Bold"/>
                <a:ea typeface="Canva Sans Bold"/>
                <a:cs typeface="Canva Sans Bold"/>
                <a:sym typeface="Canva Sans Bold"/>
              </a:rPr>
              <a:t>5.It prevents procrastination</a:t>
            </a:r>
          </a:p>
          <a:p>
            <a:pPr algn="l">
              <a:lnSpc>
                <a:spcPts val="3920"/>
              </a:lnSpc>
            </a:pPr>
            <a:r>
              <a:rPr lang="en-US" sz="2800" b="1">
                <a:solidFill>
                  <a:srgbClr val="C74A25"/>
                </a:solidFill>
                <a:latin typeface="Canva Sans Bold"/>
                <a:ea typeface="Canva Sans Bold"/>
                <a:cs typeface="Canva Sans Bold"/>
                <a:sym typeface="Canva Sans Bold"/>
              </a:rPr>
              <a:t>6.It increases concentration power</a:t>
            </a:r>
          </a:p>
          <a:p>
            <a:pPr algn="l">
              <a:lnSpc>
                <a:spcPts val="3920"/>
              </a:lnSpc>
            </a:pPr>
            <a:r>
              <a:rPr lang="en-US" sz="2800" b="1">
                <a:solidFill>
                  <a:srgbClr val="28538D"/>
                </a:solidFill>
                <a:latin typeface="Canva Sans Bold"/>
                <a:ea typeface="Canva Sans Bold"/>
                <a:cs typeface="Canva Sans Bold"/>
                <a:sym typeface="Canva Sans Bold"/>
              </a:rPr>
              <a:t>7.It helps you make better decisions</a:t>
            </a:r>
          </a:p>
          <a:p>
            <a:pPr algn="l">
              <a:lnSpc>
                <a:spcPts val="3920"/>
              </a:lnSpc>
            </a:pPr>
            <a:r>
              <a:rPr lang="en-US" sz="2800" b="1">
                <a:solidFill>
                  <a:srgbClr val="C74A25"/>
                </a:solidFill>
                <a:latin typeface="Canva Sans Bold"/>
                <a:ea typeface="Canva Sans Bold"/>
                <a:cs typeface="Canva Sans Bold"/>
                <a:sym typeface="Canva Sans Bold"/>
              </a:rPr>
              <a:t>8.It provides steps to success</a:t>
            </a:r>
          </a:p>
          <a:p>
            <a:pPr algn="l">
              <a:lnSpc>
                <a:spcPts val="3920"/>
              </a:lnSpc>
            </a:pPr>
            <a:r>
              <a:rPr lang="en-US" sz="2800" b="1">
                <a:solidFill>
                  <a:srgbClr val="28538D"/>
                </a:solidFill>
                <a:latin typeface="Canva Sans Bold"/>
                <a:ea typeface="Canva Sans Bold"/>
                <a:cs typeface="Canva Sans Bold"/>
                <a:sym typeface="Canva Sans Bold"/>
              </a:rPr>
              <a:t>9.It helps to increase our productivity</a:t>
            </a:r>
          </a:p>
          <a:p>
            <a:pPr algn="l">
              <a:lnSpc>
                <a:spcPts val="4480"/>
              </a:lnSpc>
              <a:spcBef>
                <a:spcPct val="0"/>
              </a:spcBef>
            </a:pPr>
            <a:endParaRPr lang="en-US" sz="2800" b="1">
              <a:solidFill>
                <a:srgbClr val="28538D"/>
              </a:solidFill>
              <a:latin typeface="Canva Sans Bold"/>
              <a:ea typeface="Canva Sans Bold"/>
              <a:cs typeface="Canva Sans Bold"/>
              <a:sym typeface="Canva Sans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653463" y="1829110"/>
            <a:ext cx="16194017" cy="7843014"/>
          </a:xfrm>
          <a:prstGeom prst="rect">
            <a:avLst/>
          </a:prstGeom>
        </p:spPr>
        <p:txBody>
          <a:bodyPr lIns="0" tIns="0" rIns="0" bIns="0" rtlCol="0" anchor="t">
            <a:spAutoFit/>
          </a:bodyPr>
          <a:lstStyle/>
          <a:p>
            <a:pPr algn="l">
              <a:lnSpc>
                <a:spcPts val="4480"/>
              </a:lnSpc>
            </a:pPr>
            <a:r>
              <a:rPr lang="en-US" sz="3200" b="1">
                <a:solidFill>
                  <a:srgbClr val="C74A25"/>
                </a:solidFill>
                <a:latin typeface="Canva Sans Bold"/>
                <a:ea typeface="Canva Sans Bold"/>
                <a:cs typeface="Canva Sans Bold"/>
                <a:sym typeface="Canva Sans Bold"/>
              </a:rPr>
              <a:t>Decision-making</a:t>
            </a:r>
          </a:p>
          <a:p>
            <a:pPr algn="l">
              <a:lnSpc>
                <a:spcPts val="4480"/>
              </a:lnSpc>
            </a:pPr>
            <a:r>
              <a:rPr lang="en-US" sz="3200">
                <a:solidFill>
                  <a:srgbClr val="28538D"/>
                </a:solidFill>
                <a:latin typeface="Canva Sans"/>
                <a:ea typeface="Canva Sans"/>
                <a:cs typeface="Canva Sans"/>
                <a:sym typeface="Canva Sans"/>
              </a:rPr>
              <a:t>Knowing how to spend your time takes a lot of decision making. You need to have the skills to choose which work is most important to do.</a:t>
            </a:r>
          </a:p>
          <a:p>
            <a:pPr algn="l">
              <a:lnSpc>
                <a:spcPts val="4480"/>
              </a:lnSpc>
            </a:pPr>
            <a:r>
              <a:rPr lang="en-US" sz="3200">
                <a:solidFill>
                  <a:srgbClr val="28538D"/>
                </a:solidFill>
                <a:latin typeface="Canva Sans"/>
                <a:ea typeface="Canva Sans"/>
                <a:cs typeface="Canva Sans"/>
                <a:sym typeface="Canva Sans"/>
              </a:rPr>
              <a:t>You also need to have the ability to decide when to agree to a project or professionally decline. </a:t>
            </a:r>
          </a:p>
          <a:p>
            <a:pPr algn="l">
              <a:lnSpc>
                <a:spcPts val="4480"/>
              </a:lnSpc>
            </a:pPr>
            <a:endParaRPr lang="en-US" sz="3200">
              <a:solidFill>
                <a:srgbClr val="28538D"/>
              </a:solidFill>
              <a:latin typeface="Canva Sans"/>
              <a:ea typeface="Canva Sans"/>
              <a:cs typeface="Canva Sans"/>
              <a:sym typeface="Canva Sans"/>
            </a:endParaRPr>
          </a:p>
          <a:p>
            <a:pPr algn="l">
              <a:lnSpc>
                <a:spcPts val="4480"/>
              </a:lnSpc>
            </a:pPr>
            <a:r>
              <a:rPr lang="en-US" sz="3200" b="1">
                <a:solidFill>
                  <a:srgbClr val="C74A25"/>
                </a:solidFill>
                <a:latin typeface="Canva Sans Bold"/>
                <a:ea typeface="Canva Sans Bold"/>
                <a:cs typeface="Canva Sans Bold"/>
                <a:sym typeface="Canva Sans Bold"/>
              </a:rPr>
              <a:t>Planning</a:t>
            </a:r>
          </a:p>
          <a:p>
            <a:pPr algn="l">
              <a:lnSpc>
                <a:spcPts val="4480"/>
              </a:lnSpc>
            </a:pPr>
            <a:r>
              <a:rPr lang="en-US" sz="3200">
                <a:solidFill>
                  <a:srgbClr val="28538D"/>
                </a:solidFill>
                <a:latin typeface="Canva Sans"/>
                <a:ea typeface="Canva Sans"/>
                <a:cs typeface="Canva Sans"/>
                <a:sym typeface="Canva Sans"/>
              </a:rPr>
              <a:t>Knowing how to plan out your day is a key component of having good time management. Planning consists of scheduling your meetings, appointments and daily tasks.</a:t>
            </a:r>
          </a:p>
          <a:p>
            <a:pPr algn="l">
              <a:lnSpc>
                <a:spcPts val="4480"/>
              </a:lnSpc>
            </a:pPr>
            <a:r>
              <a:rPr lang="en-US" sz="3200">
                <a:solidFill>
                  <a:srgbClr val="28538D"/>
                </a:solidFill>
                <a:latin typeface="Canva Sans"/>
                <a:ea typeface="Canva Sans"/>
                <a:cs typeface="Canva Sans"/>
                <a:sym typeface="Canva Sans"/>
              </a:rPr>
              <a:t>Another part of the planning process is having tools and resources that keep you on task. Those who know how to manage their time can plan the length of a project or task. </a:t>
            </a:r>
          </a:p>
          <a:p>
            <a:pPr algn="l">
              <a:lnSpc>
                <a:spcPts val="4480"/>
              </a:lnSpc>
              <a:spcBef>
                <a:spcPct val="0"/>
              </a:spcBef>
            </a:pPr>
            <a:endParaRPr lang="en-US" sz="3200">
              <a:solidFill>
                <a:srgbClr val="28538D"/>
              </a:solidFill>
              <a:latin typeface="Canva Sans"/>
              <a:ea typeface="Canva Sans"/>
              <a:cs typeface="Canva Sans"/>
              <a:sym typeface="Canva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653463" y="971550"/>
            <a:ext cx="16194017" cy="9528831"/>
          </a:xfrm>
          <a:prstGeom prst="rect">
            <a:avLst/>
          </a:prstGeom>
        </p:spPr>
        <p:txBody>
          <a:bodyPr lIns="0" tIns="0" rIns="0" bIns="0" rtlCol="0" anchor="t">
            <a:spAutoFit/>
          </a:bodyPr>
          <a:lstStyle/>
          <a:p>
            <a:pPr algn="l">
              <a:lnSpc>
                <a:spcPts val="4480"/>
              </a:lnSpc>
            </a:pPr>
            <a:r>
              <a:rPr lang="en-US" sz="3200" b="1">
                <a:solidFill>
                  <a:srgbClr val="C74A25"/>
                </a:solidFill>
                <a:latin typeface="Canva Sans Bold"/>
                <a:ea typeface="Canva Sans Bold"/>
                <a:cs typeface="Canva Sans Bold"/>
                <a:sym typeface="Canva Sans Bold"/>
              </a:rPr>
              <a:t>Organisation</a:t>
            </a:r>
          </a:p>
          <a:p>
            <a:pPr algn="l">
              <a:lnSpc>
                <a:spcPts val="4480"/>
              </a:lnSpc>
            </a:pPr>
            <a:r>
              <a:rPr lang="en-US" sz="3200">
                <a:solidFill>
                  <a:srgbClr val="28538D"/>
                </a:solidFill>
                <a:latin typeface="Canva Sans"/>
                <a:ea typeface="Canva Sans"/>
                <a:cs typeface="Canva Sans"/>
                <a:sym typeface="Canva Sans"/>
              </a:rPr>
              <a:t>Staying organised is a major part of being on top of your work.</a:t>
            </a:r>
          </a:p>
          <a:p>
            <a:pPr algn="l">
              <a:lnSpc>
                <a:spcPts val="4480"/>
              </a:lnSpc>
            </a:pPr>
            <a:r>
              <a:rPr lang="en-US" sz="3200">
                <a:solidFill>
                  <a:srgbClr val="28538D"/>
                </a:solidFill>
                <a:latin typeface="Canva Sans"/>
                <a:ea typeface="Canva Sans"/>
                <a:cs typeface="Canva Sans"/>
                <a:sym typeface="Canva Sans"/>
              </a:rPr>
              <a:t>By having your desk in order and your calendar up to date, you stay calm and collected while figuring out what you need to do.</a:t>
            </a:r>
          </a:p>
          <a:p>
            <a:pPr algn="l">
              <a:lnSpc>
                <a:spcPts val="4480"/>
              </a:lnSpc>
            </a:pPr>
            <a:r>
              <a:rPr lang="en-US" sz="3200">
                <a:solidFill>
                  <a:srgbClr val="28538D"/>
                </a:solidFill>
                <a:latin typeface="Canva Sans"/>
                <a:ea typeface="Canva Sans"/>
                <a:cs typeface="Canva Sans"/>
                <a:sym typeface="Canva Sans"/>
              </a:rPr>
              <a:t>Being organised can help you prioritise your tasks, get to meetings on time and hand in quality work. </a:t>
            </a:r>
          </a:p>
          <a:p>
            <a:pPr algn="l">
              <a:lnSpc>
                <a:spcPts val="4480"/>
              </a:lnSpc>
            </a:pPr>
            <a:endParaRPr lang="en-US" sz="3200">
              <a:solidFill>
                <a:srgbClr val="28538D"/>
              </a:solidFill>
              <a:latin typeface="Canva Sans"/>
              <a:ea typeface="Canva Sans"/>
              <a:cs typeface="Canva Sans"/>
              <a:sym typeface="Canva Sans"/>
            </a:endParaRPr>
          </a:p>
          <a:p>
            <a:pPr algn="l">
              <a:lnSpc>
                <a:spcPts val="4480"/>
              </a:lnSpc>
            </a:pPr>
            <a:r>
              <a:rPr lang="en-US" sz="3200" b="1">
                <a:solidFill>
                  <a:srgbClr val="C74A25"/>
                </a:solidFill>
                <a:latin typeface="Canva Sans Bold"/>
                <a:ea typeface="Canva Sans Bold"/>
                <a:cs typeface="Canva Sans Bold"/>
                <a:sym typeface="Canva Sans Bold"/>
              </a:rPr>
              <a:t>Prioritising</a:t>
            </a:r>
          </a:p>
          <a:p>
            <a:pPr algn="l">
              <a:lnSpc>
                <a:spcPts val="4480"/>
              </a:lnSpc>
            </a:pPr>
            <a:r>
              <a:rPr lang="en-US" sz="3200">
                <a:solidFill>
                  <a:srgbClr val="28538D"/>
                </a:solidFill>
                <a:latin typeface="Canva Sans"/>
                <a:ea typeface="Canva Sans"/>
                <a:cs typeface="Canva Sans"/>
                <a:sym typeface="Canva Sans"/>
              </a:rPr>
              <a:t>Being able to assess which tasks are the most important is a big part of knowing how to spend your time at school or work. </a:t>
            </a:r>
          </a:p>
          <a:p>
            <a:pPr algn="l">
              <a:lnSpc>
                <a:spcPts val="4480"/>
              </a:lnSpc>
            </a:pPr>
            <a:r>
              <a:rPr lang="en-US" sz="3200">
                <a:solidFill>
                  <a:srgbClr val="28538D"/>
                </a:solidFill>
                <a:latin typeface="Canva Sans"/>
                <a:ea typeface="Canva Sans"/>
                <a:cs typeface="Canva Sans"/>
                <a:sym typeface="Canva Sans"/>
              </a:rPr>
              <a:t>Some people choose to complete their fast tasks first so that they have the rest of their week to work on more challenging tasks. </a:t>
            </a:r>
          </a:p>
          <a:p>
            <a:pPr algn="l">
              <a:lnSpc>
                <a:spcPts val="4480"/>
              </a:lnSpc>
            </a:pPr>
            <a:r>
              <a:rPr lang="en-US" sz="3200">
                <a:solidFill>
                  <a:srgbClr val="28538D"/>
                </a:solidFill>
                <a:latin typeface="Canva Sans"/>
                <a:ea typeface="Canva Sans"/>
                <a:cs typeface="Canva Sans"/>
                <a:sym typeface="Canva Sans"/>
              </a:rPr>
              <a:t>Likewise, some people prefer to do the opposite and it is about finding the balance and what works well for you.</a:t>
            </a:r>
          </a:p>
          <a:p>
            <a:pPr algn="l">
              <a:lnSpc>
                <a:spcPts val="4480"/>
              </a:lnSpc>
            </a:pPr>
            <a:r>
              <a:rPr lang="en-US" sz="3200">
                <a:solidFill>
                  <a:srgbClr val="28538D"/>
                </a:solidFill>
                <a:latin typeface="Canva Sans"/>
                <a:ea typeface="Canva Sans"/>
                <a:cs typeface="Canva Sans"/>
                <a:sym typeface="Canva Sans"/>
              </a:rPr>
              <a:t>The main thing is knowing your working style and what is going to help you get everything done on time.</a:t>
            </a:r>
          </a:p>
          <a:p>
            <a:pPr algn="l">
              <a:lnSpc>
                <a:spcPts val="4480"/>
              </a:lnSpc>
              <a:spcBef>
                <a:spcPct val="0"/>
              </a:spcBef>
            </a:pPr>
            <a:endParaRPr lang="en-US" sz="3200">
              <a:solidFill>
                <a:srgbClr val="28538D"/>
              </a:solidFill>
              <a:latin typeface="Canva Sans"/>
              <a:ea typeface="Canva Sans"/>
              <a:cs typeface="Canva Sans"/>
              <a:sym typeface="Canva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322046" y="2672304"/>
            <a:ext cx="12560920" cy="6585996"/>
          </a:xfrm>
          <a:custGeom>
            <a:avLst/>
            <a:gdLst/>
            <a:ahLst/>
            <a:cxnLst/>
            <a:rect l="l" t="t" r="r" b="b"/>
            <a:pathLst>
              <a:path w="12560920" h="6585996">
                <a:moveTo>
                  <a:pt x="0" y="0"/>
                </a:moveTo>
                <a:lnTo>
                  <a:pt x="12560920" y="0"/>
                </a:lnTo>
                <a:lnTo>
                  <a:pt x="12560920" y="6585996"/>
                </a:lnTo>
                <a:lnTo>
                  <a:pt x="0" y="6585996"/>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1065283" y="768346"/>
            <a:ext cx="12852826" cy="887077"/>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2: How do you spend your day?</a:t>
            </a:r>
          </a:p>
        </p:txBody>
      </p:sp>
      <p:sp>
        <p:nvSpPr>
          <p:cNvPr id="6" name="TextBox 6"/>
          <p:cNvSpPr txBox="1"/>
          <p:nvPr/>
        </p:nvSpPr>
        <p:spPr>
          <a:xfrm>
            <a:off x="13122076" y="2006990"/>
            <a:ext cx="4216115" cy="7859474"/>
          </a:xfrm>
          <a:prstGeom prst="rect">
            <a:avLst/>
          </a:prstGeom>
        </p:spPr>
        <p:txBody>
          <a:bodyPr lIns="0" tIns="0" rIns="0" bIns="0" rtlCol="0" anchor="t">
            <a:spAutoFit/>
          </a:bodyPr>
          <a:lstStyle/>
          <a:p>
            <a:pPr algn="l">
              <a:lnSpc>
                <a:spcPts val="3640"/>
              </a:lnSpc>
            </a:pPr>
            <a:r>
              <a:rPr lang="en-US" sz="2600">
                <a:solidFill>
                  <a:srgbClr val="28538D"/>
                </a:solidFill>
                <a:latin typeface="Canva Sans"/>
                <a:ea typeface="Canva Sans"/>
                <a:cs typeface="Canva Sans"/>
                <a:sym typeface="Canva Sans"/>
              </a:rPr>
              <a:t>We each have approximately 112 waking hours a week, is your mentee using them effectively to achieve their goals? Support them to fill out a timeline, like the one below, of their previous (or typical) 24 hours. Fill out your own as well. Facilitate a conversation by comparing notes, and exploring if your mentee could spend their time more effectively. </a:t>
            </a:r>
          </a:p>
          <a:p>
            <a:pPr algn="l">
              <a:lnSpc>
                <a:spcPts val="4480"/>
              </a:lnSpc>
              <a:spcBef>
                <a:spcPct val="0"/>
              </a:spcBef>
            </a:pPr>
            <a:endParaRPr lang="en-US" sz="2600">
              <a:solidFill>
                <a:srgbClr val="28538D"/>
              </a:solidFill>
              <a:latin typeface="Canva Sans"/>
              <a:ea typeface="Canva Sans"/>
              <a:cs typeface="Canva Sans"/>
              <a:sym typeface="Canv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1065283" y="1886260"/>
            <a:ext cx="9637066" cy="8002013"/>
          </a:xfrm>
          <a:custGeom>
            <a:avLst/>
            <a:gdLst/>
            <a:ahLst/>
            <a:cxnLst/>
            <a:rect l="l" t="t" r="r" b="b"/>
            <a:pathLst>
              <a:path w="9637066" h="8002013">
                <a:moveTo>
                  <a:pt x="0" y="0"/>
                </a:moveTo>
                <a:lnTo>
                  <a:pt x="9637066" y="0"/>
                </a:lnTo>
                <a:lnTo>
                  <a:pt x="9637066" y="8002013"/>
                </a:lnTo>
                <a:lnTo>
                  <a:pt x="0" y="8002013"/>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1065283" y="768346"/>
            <a:ext cx="12731803" cy="887077"/>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2: How do you spend your day?</a:t>
            </a:r>
          </a:p>
        </p:txBody>
      </p:sp>
      <p:sp>
        <p:nvSpPr>
          <p:cNvPr id="6" name="TextBox 6"/>
          <p:cNvSpPr txBox="1"/>
          <p:nvPr/>
        </p:nvSpPr>
        <p:spPr>
          <a:xfrm>
            <a:off x="11638338" y="2218154"/>
            <a:ext cx="4317494" cy="7281075"/>
          </a:xfrm>
          <a:prstGeom prst="rect">
            <a:avLst/>
          </a:prstGeom>
        </p:spPr>
        <p:txBody>
          <a:bodyPr lIns="0" tIns="0" rIns="0" bIns="0" rtlCol="0" anchor="t">
            <a:spAutoFit/>
          </a:bodyPr>
          <a:lstStyle/>
          <a:p>
            <a:pPr algn="l">
              <a:lnSpc>
                <a:spcPts val="4480"/>
              </a:lnSpc>
            </a:pPr>
            <a:r>
              <a:rPr lang="en-US" sz="3200">
                <a:solidFill>
                  <a:srgbClr val="28538D"/>
                </a:solidFill>
                <a:latin typeface="Canva Sans"/>
                <a:ea typeface="Canva Sans"/>
                <a:cs typeface="Canva Sans"/>
                <a:sym typeface="Canva Sans"/>
              </a:rPr>
              <a:t>Based on the audit, approximately how much time does your mentee spend on each category below? Does your mentee think they spend too long, or too little on any particular activities? What can they do to create a better balance?</a:t>
            </a:r>
          </a:p>
          <a:p>
            <a:pPr algn="l">
              <a:lnSpc>
                <a:spcPts val="4480"/>
              </a:lnSpc>
              <a:spcBef>
                <a:spcPct val="0"/>
              </a:spcBef>
            </a:pPr>
            <a:endParaRPr lang="en-US" sz="3200">
              <a:solidFill>
                <a:srgbClr val="28538D"/>
              </a:solidFill>
              <a:latin typeface="Canva Sans"/>
              <a:ea typeface="Canva Sans"/>
              <a:cs typeface="Canva Sans"/>
              <a:sym typeface="Canva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a:off x="307266" y="3070723"/>
            <a:ext cx="10976832" cy="6187577"/>
          </a:xfrm>
          <a:custGeom>
            <a:avLst/>
            <a:gdLst/>
            <a:ahLst/>
            <a:cxnLst/>
            <a:rect l="l" t="t" r="r" b="b"/>
            <a:pathLst>
              <a:path w="10976832" h="6187577">
                <a:moveTo>
                  <a:pt x="0" y="0"/>
                </a:moveTo>
                <a:lnTo>
                  <a:pt x="10976832" y="0"/>
                </a:lnTo>
                <a:lnTo>
                  <a:pt x="10976832" y="6187577"/>
                </a:lnTo>
                <a:lnTo>
                  <a:pt x="0" y="6187577"/>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1065283" y="768346"/>
            <a:ext cx="12731803" cy="887077"/>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3: Important vs urgent matrix</a:t>
            </a:r>
          </a:p>
        </p:txBody>
      </p:sp>
      <p:sp>
        <p:nvSpPr>
          <p:cNvPr id="5" name="TextBox 5"/>
          <p:cNvSpPr txBox="1"/>
          <p:nvPr/>
        </p:nvSpPr>
        <p:spPr>
          <a:xfrm>
            <a:off x="11638338" y="2218154"/>
            <a:ext cx="4317494" cy="8404953"/>
          </a:xfrm>
          <a:prstGeom prst="rect">
            <a:avLst/>
          </a:prstGeom>
        </p:spPr>
        <p:txBody>
          <a:bodyPr lIns="0" tIns="0" rIns="0" bIns="0" rtlCol="0" anchor="t">
            <a:spAutoFit/>
          </a:bodyPr>
          <a:lstStyle/>
          <a:p>
            <a:pPr algn="l">
              <a:lnSpc>
                <a:spcPts val="4480"/>
              </a:lnSpc>
            </a:pPr>
            <a:r>
              <a:rPr lang="en-US" sz="3200">
                <a:solidFill>
                  <a:srgbClr val="28538D"/>
                </a:solidFill>
                <a:latin typeface="Canva Sans"/>
                <a:ea typeface="Canva Sans"/>
                <a:cs typeface="Canva Sans"/>
                <a:sym typeface="Canva Sans"/>
              </a:rPr>
              <a:t>Based on everything you have discussed with your mentee, you can spend some time going through the Important vs Urgent matrix. </a:t>
            </a:r>
          </a:p>
          <a:p>
            <a:pPr algn="l">
              <a:lnSpc>
                <a:spcPts val="4480"/>
              </a:lnSpc>
            </a:pPr>
            <a:endParaRPr lang="en-US" sz="3200">
              <a:solidFill>
                <a:srgbClr val="28538D"/>
              </a:solidFill>
              <a:latin typeface="Canva Sans"/>
              <a:ea typeface="Canva Sans"/>
              <a:cs typeface="Canva Sans"/>
              <a:sym typeface="Canva Sans"/>
            </a:endParaRPr>
          </a:p>
          <a:p>
            <a:pPr algn="l">
              <a:lnSpc>
                <a:spcPts val="4480"/>
              </a:lnSpc>
            </a:pPr>
            <a:r>
              <a:rPr lang="en-US" sz="3200">
                <a:solidFill>
                  <a:srgbClr val="28538D"/>
                </a:solidFill>
                <a:latin typeface="Canva Sans"/>
                <a:ea typeface="Canva Sans"/>
                <a:cs typeface="Canva Sans"/>
                <a:sym typeface="Canva Sans"/>
              </a:rPr>
              <a:t>Add daily tasks into each box and facilitate a conversation around their specific choices.</a:t>
            </a:r>
          </a:p>
          <a:p>
            <a:pPr algn="l">
              <a:lnSpc>
                <a:spcPts val="4480"/>
              </a:lnSpc>
            </a:pPr>
            <a:endParaRPr lang="en-US" sz="3200">
              <a:solidFill>
                <a:srgbClr val="28538D"/>
              </a:solidFill>
              <a:latin typeface="Canva Sans"/>
              <a:ea typeface="Canva Sans"/>
              <a:cs typeface="Canva Sans"/>
              <a:sym typeface="Canva Sans"/>
            </a:endParaRPr>
          </a:p>
          <a:p>
            <a:pPr algn="l">
              <a:lnSpc>
                <a:spcPts val="4480"/>
              </a:lnSpc>
              <a:spcBef>
                <a:spcPct val="0"/>
              </a:spcBef>
            </a:pPr>
            <a:endParaRPr lang="en-US" sz="3200">
              <a:solidFill>
                <a:srgbClr val="28538D"/>
              </a:solidFill>
              <a:latin typeface="Canva Sans"/>
              <a:ea typeface="Canva Sans"/>
              <a:cs typeface="Canva Sans"/>
              <a:sym typeface="Canva Sans"/>
            </a:endParaRPr>
          </a:p>
        </p:txBody>
      </p:sp>
      <p:sp>
        <p:nvSpPr>
          <p:cNvPr id="6" name="Freeform 6"/>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1065283" y="768346"/>
            <a:ext cx="12731803" cy="887077"/>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Top tips for good time management</a:t>
            </a:r>
          </a:p>
        </p:txBody>
      </p:sp>
      <p:sp>
        <p:nvSpPr>
          <p:cNvPr id="4" name="TextBox 4"/>
          <p:cNvSpPr txBox="1"/>
          <p:nvPr/>
        </p:nvSpPr>
        <p:spPr>
          <a:xfrm>
            <a:off x="268447" y="2125981"/>
            <a:ext cx="17751107" cy="7132319"/>
          </a:xfrm>
          <a:prstGeom prst="rect">
            <a:avLst/>
          </a:prstGeom>
        </p:spPr>
        <p:txBody>
          <a:bodyPr lIns="0" tIns="0" rIns="0" bIns="0" rtlCol="0" anchor="t">
            <a:spAutoFit/>
          </a:bodyPr>
          <a:lstStyle/>
          <a:p>
            <a:pPr algn="l">
              <a:lnSpc>
                <a:spcPts val="3780"/>
              </a:lnSpc>
            </a:pPr>
            <a:r>
              <a:rPr lang="en-US" sz="2700" b="1">
                <a:solidFill>
                  <a:srgbClr val="C74A25"/>
                </a:solidFill>
                <a:latin typeface="Canva Sans Bold"/>
                <a:ea typeface="Canva Sans Bold"/>
                <a:cs typeface="Canva Sans Bold"/>
                <a:sym typeface="Canva Sans Bold"/>
              </a:rPr>
              <a:t>Top and tail</a:t>
            </a:r>
          </a:p>
          <a:p>
            <a:pPr algn="l">
              <a:lnSpc>
                <a:spcPts val="3780"/>
              </a:lnSpc>
            </a:pPr>
            <a:r>
              <a:rPr lang="en-US" sz="2700">
                <a:solidFill>
                  <a:srgbClr val="28538D"/>
                </a:solidFill>
                <a:latin typeface="Canva Sans"/>
                <a:ea typeface="Canva Sans"/>
                <a:cs typeface="Canva Sans"/>
                <a:sym typeface="Canva Sans"/>
              </a:rPr>
              <a:t>•Identify a start time and end time for your school/working day. When you reach your end time, try to switch off and get away from your studies or work until the next day.</a:t>
            </a:r>
          </a:p>
          <a:p>
            <a:pPr algn="l">
              <a:lnSpc>
                <a:spcPts val="3780"/>
              </a:lnSpc>
            </a:pPr>
            <a:r>
              <a:rPr lang="en-US" sz="2700" b="1">
                <a:solidFill>
                  <a:srgbClr val="C74A25"/>
                </a:solidFill>
                <a:latin typeface="Canva Sans Bold"/>
                <a:ea typeface="Canva Sans Bold"/>
                <a:cs typeface="Canva Sans Bold"/>
                <a:sym typeface="Canva Sans Bold"/>
              </a:rPr>
              <a:t>Make space</a:t>
            </a:r>
          </a:p>
          <a:p>
            <a:pPr algn="l">
              <a:lnSpc>
                <a:spcPts val="3780"/>
              </a:lnSpc>
            </a:pPr>
            <a:r>
              <a:rPr lang="en-US" sz="2700">
                <a:solidFill>
                  <a:srgbClr val="28538D"/>
                </a:solidFill>
                <a:latin typeface="Canva Sans"/>
                <a:ea typeface="Canva Sans"/>
                <a:cs typeface="Canva Sans"/>
                <a:sym typeface="Canva Sans"/>
              </a:rPr>
              <a:t>•Find a study space that works for you and allows you to have an appropriate work-life balance. That may be as simple as creating a desk that is your workstation in your room or finding a quiet space that works for you around the house.</a:t>
            </a:r>
          </a:p>
          <a:p>
            <a:pPr algn="l">
              <a:lnSpc>
                <a:spcPts val="3780"/>
              </a:lnSpc>
            </a:pPr>
            <a:r>
              <a:rPr lang="en-US" sz="2700" b="1">
                <a:solidFill>
                  <a:srgbClr val="C74A25"/>
                </a:solidFill>
                <a:latin typeface="Canva Sans Bold"/>
                <a:ea typeface="Canva Sans Bold"/>
                <a:cs typeface="Canva Sans Bold"/>
                <a:sym typeface="Canva Sans Bold"/>
              </a:rPr>
              <a:t>Reward yourself</a:t>
            </a:r>
          </a:p>
          <a:p>
            <a:pPr algn="l">
              <a:lnSpc>
                <a:spcPts val="3780"/>
              </a:lnSpc>
            </a:pPr>
            <a:r>
              <a:rPr lang="en-US" sz="2700">
                <a:solidFill>
                  <a:srgbClr val="28538D"/>
                </a:solidFill>
                <a:latin typeface="Canva Sans"/>
                <a:ea typeface="Canva Sans"/>
                <a:cs typeface="Canva Sans"/>
                <a:sym typeface="Canva Sans"/>
              </a:rPr>
              <a:t>•Make plans for evenings and weekends that you can use as an incentive to get your work done in good time.</a:t>
            </a:r>
          </a:p>
          <a:p>
            <a:pPr algn="l">
              <a:lnSpc>
                <a:spcPts val="3780"/>
              </a:lnSpc>
            </a:pPr>
            <a:r>
              <a:rPr lang="en-US" sz="2700" b="1">
                <a:solidFill>
                  <a:srgbClr val="C74A25"/>
                </a:solidFill>
                <a:latin typeface="Canva Sans Bold"/>
                <a:ea typeface="Canva Sans Bold"/>
                <a:cs typeface="Canva Sans Bold"/>
                <a:sym typeface="Canva Sans Bold"/>
              </a:rPr>
              <a:t>Be realistic</a:t>
            </a:r>
          </a:p>
          <a:p>
            <a:pPr algn="l">
              <a:lnSpc>
                <a:spcPts val="3780"/>
              </a:lnSpc>
            </a:pPr>
            <a:r>
              <a:rPr lang="en-US" sz="2700">
                <a:solidFill>
                  <a:srgbClr val="28538D"/>
                </a:solidFill>
                <a:latin typeface="Canva Sans"/>
                <a:ea typeface="Canva Sans"/>
                <a:cs typeface="Canva Sans"/>
                <a:sym typeface="Canva Sans"/>
              </a:rPr>
              <a:t>•Recognise that you won't finish everything that you set out to do every day or week. Use a to-do list to make sure that the higher-priority tasks are completed first and roll over the tasks that are less urgent.</a:t>
            </a:r>
          </a:p>
          <a:p>
            <a:pPr algn="l">
              <a:lnSpc>
                <a:spcPts val="3780"/>
              </a:lnSpc>
            </a:pPr>
            <a:endParaRPr lang="en-US" sz="2700">
              <a:solidFill>
                <a:srgbClr val="28538D"/>
              </a:solidFill>
              <a:latin typeface="Canva Sans"/>
              <a:ea typeface="Canva Sans"/>
              <a:cs typeface="Canva Sans"/>
              <a:sym typeface="Canva Sans"/>
            </a:endParaRPr>
          </a:p>
          <a:p>
            <a:pPr algn="l">
              <a:lnSpc>
                <a:spcPts val="3780"/>
              </a:lnSpc>
              <a:spcBef>
                <a:spcPct val="0"/>
              </a:spcBef>
            </a:pPr>
            <a:endParaRPr lang="en-US" sz="2700">
              <a:solidFill>
                <a:srgbClr val="28538D"/>
              </a:solidFill>
              <a:latin typeface="Canva Sans"/>
              <a:ea typeface="Canva Sans"/>
              <a:cs typeface="Canva Sans"/>
              <a:sym typeface="Canva Sans"/>
            </a:endParaRPr>
          </a:p>
        </p:txBody>
      </p:sp>
      <p:sp>
        <p:nvSpPr>
          <p:cNvPr id="5" name="Freeform 5"/>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863</Words>
  <Application>Microsoft Office PowerPoint</Application>
  <PresentationFormat>Custom</PresentationFormat>
  <Paragraphs>58</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Canva Sans</vt:lpstr>
      <vt:lpstr>Canva Sans Bold Italics</vt:lpstr>
      <vt:lpstr>Canva Sans Italics</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management (new)</dc:title>
  <cp:lastModifiedBy>Kate Powys-Maurice</cp:lastModifiedBy>
  <cp:revision>2</cp:revision>
  <dcterms:created xsi:type="dcterms:W3CDTF">2006-08-16T00:00:00Z</dcterms:created>
  <dcterms:modified xsi:type="dcterms:W3CDTF">2024-09-02T11:36:28Z</dcterms:modified>
  <dc:identifier>DAGPV9LN_RU</dc:identifier>
</cp:coreProperties>
</file>