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8288000" cy="10287000"/>
  <p:notesSz cx="6858000" cy="9144000"/>
  <p:embeddedFontLst>
    <p:embeddedFont>
      <p:font typeface="Canva Sans" panose="020B0604020202020204" charset="0"/>
      <p:regular r:id="rId11"/>
    </p:embeddedFont>
    <p:embeddedFont>
      <p:font typeface="Canva Sans Bold" panose="020B0604020202020204" charset="0"/>
      <p:regular r:id="rId12"/>
    </p:embeddedFont>
    <p:embeddedFont>
      <p:font typeface="Canva Sans Bold Italics" panose="020B0604020202020204" charset="0"/>
      <p:regular r:id="rId13"/>
    </p:embeddedFont>
    <p:embeddedFont>
      <p:font typeface="Canva Sans Italics" panose="020B0604020202020204" charset="0"/>
      <p:regular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40" d="100"/>
          <a:sy n="40" d="100"/>
        </p:scale>
        <p:origin x="900" y="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9.sv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hyperlink" Target="https://www.ucas.com/undergraduate/applying-university/entry-requirements/ucas-tariff-points" TargetMode="External"/><Relationship Id="rId4" Type="http://schemas.openxmlformats.org/officeDocument/2006/relationships/image" Target="../media/image5.sv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hyperlink" Target="https://digital.ucas.com/coursedisplay/results/courses?searchTerm=history&amp;studyYear=2024&amp;destination=Undergraduate&amp;postcodeDistanceSystem=imperial&amp;pageNumber=1&amp;sort=MostRelevant&amp;clearingPreference=None" TargetMode="External"/><Relationship Id="rId4" Type="http://schemas.openxmlformats.org/officeDocument/2006/relationships/image" Target="../media/image7.sv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hyperlink" Target="https://www.ucas.com/explore/search/events?query=" TargetMode="External"/><Relationship Id="rId4" Type="http://schemas.openxmlformats.org/officeDocument/2006/relationships/image" Target="../media/image9.sv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CAS 2024 Latest Update - Application, Registration, Deadline | Amber">
            <a:extLst>
              <a:ext uri="{FF2B5EF4-FFF2-40B4-BE49-F238E27FC236}">
                <a16:creationId xmlns:a16="http://schemas.microsoft.com/office/drawing/2014/main" id="{E6D7A77F-F392-6B54-3481-7DABA183B0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1" y="30078"/>
            <a:ext cx="18296021" cy="10256922"/>
          </a:xfrm>
          <a:prstGeom prst="rect">
            <a:avLst/>
          </a:prstGeom>
          <a:noFill/>
          <a:extLst>
            <a:ext uri="{909E8E84-426E-40DD-AFC4-6F175D3DCCD1}">
              <a14:hiddenFill xmlns:a14="http://schemas.microsoft.com/office/drawing/2010/main">
                <a:solidFill>
                  <a:srgbClr val="FFFFFF"/>
                </a:solidFill>
              </a14:hiddenFill>
            </a:ext>
          </a:extLst>
        </p:spPr>
      </p:pic>
      <p:sp>
        <p:nvSpPr>
          <p:cNvPr id="3" name="Freeform 3"/>
          <p:cNvSpPr/>
          <p:nvPr/>
        </p:nvSpPr>
        <p:spPr>
          <a:xfrm>
            <a:off x="0" y="16891"/>
            <a:ext cx="18294592" cy="10283295"/>
          </a:xfrm>
          <a:custGeom>
            <a:avLst/>
            <a:gdLst/>
            <a:ahLst/>
            <a:cxnLst/>
            <a:rect l="l" t="t" r="r" b="b"/>
            <a:pathLst>
              <a:path w="18294592" h="10283295">
                <a:moveTo>
                  <a:pt x="0" y="0"/>
                </a:moveTo>
                <a:lnTo>
                  <a:pt x="18294592" y="0"/>
                </a:lnTo>
                <a:lnTo>
                  <a:pt x="18294592" y="10283295"/>
                </a:lnTo>
                <a:lnTo>
                  <a:pt x="0" y="10283295"/>
                </a:lnTo>
                <a:lnTo>
                  <a:pt x="0" y="0"/>
                </a:lnTo>
                <a:close/>
              </a:path>
            </a:pathLst>
          </a:custGeom>
          <a:blipFill>
            <a:blip r:embed="rId3"/>
            <a:stretch>
              <a:fillRect/>
            </a:stretch>
          </a:blipFill>
        </p:spPr>
        <p:txBody>
          <a:bodyPr/>
          <a:lstStyle/>
          <a:p>
            <a:endParaRPr lang="en-GB"/>
          </a:p>
        </p:txBody>
      </p:sp>
      <p:sp>
        <p:nvSpPr>
          <p:cNvPr id="4" name="TextBox 4"/>
          <p:cNvSpPr txBox="1"/>
          <p:nvPr/>
        </p:nvSpPr>
        <p:spPr>
          <a:xfrm>
            <a:off x="374732" y="159703"/>
            <a:ext cx="9531268" cy="1566544"/>
          </a:xfrm>
          <a:prstGeom prst="rect">
            <a:avLst/>
          </a:prstGeom>
        </p:spPr>
        <p:txBody>
          <a:bodyPr wrap="square" lIns="0" tIns="0" rIns="0" bIns="0" rtlCol="0" anchor="t">
            <a:spAutoFit/>
          </a:bodyPr>
          <a:lstStyle/>
          <a:p>
            <a:pPr algn="ctr">
              <a:lnSpc>
                <a:spcPts val="12880"/>
              </a:lnSpc>
            </a:pPr>
            <a:r>
              <a:rPr lang="en-US" sz="9200" b="1" i="1" dirty="0">
                <a:solidFill>
                  <a:srgbClr val="28538D"/>
                </a:solidFill>
                <a:latin typeface="Canva Sans Bold Italics"/>
                <a:ea typeface="Canva Sans Bold Italics"/>
                <a:cs typeface="Canva Sans Bold Italics"/>
                <a:sym typeface="Canva Sans Bold Italics"/>
              </a:rPr>
              <a:t>Mentor Toolkit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5230133" y="632777"/>
            <a:ext cx="2029167" cy="1253482"/>
          </a:xfrm>
          <a:custGeom>
            <a:avLst/>
            <a:gdLst/>
            <a:ahLst/>
            <a:cxnLst/>
            <a:rect l="l" t="t" r="r" b="b"/>
            <a:pathLst>
              <a:path w="2029167" h="1253482">
                <a:moveTo>
                  <a:pt x="0" y="0"/>
                </a:moveTo>
                <a:lnTo>
                  <a:pt x="2029167" y="0"/>
                </a:lnTo>
                <a:lnTo>
                  <a:pt x="2029167" y="1253483"/>
                </a:lnTo>
                <a:lnTo>
                  <a:pt x="0" y="1253483"/>
                </a:lnTo>
                <a:lnTo>
                  <a:pt x="0" y="0"/>
                </a:lnTo>
                <a:close/>
              </a:path>
            </a:pathLst>
          </a:custGeom>
          <a:blipFill>
            <a:blip r:embed="rId2"/>
            <a:stretch>
              <a:fillRect/>
            </a:stretch>
          </a:blipFill>
        </p:spPr>
        <p:txBody>
          <a:bodyPr/>
          <a:lstStyle/>
          <a:p>
            <a:endParaRPr lang="en-GB"/>
          </a:p>
        </p:txBody>
      </p:sp>
      <p:sp>
        <p:nvSpPr>
          <p:cNvPr id="3" name="Freeform 3"/>
          <p:cNvSpPr/>
          <p:nvPr/>
        </p:nvSpPr>
        <p:spPr>
          <a:xfrm rot="-10800000" flipV="1">
            <a:off x="14941769" y="6956655"/>
            <a:ext cx="3811423" cy="3811423"/>
          </a:xfrm>
          <a:custGeom>
            <a:avLst/>
            <a:gdLst/>
            <a:ahLst/>
            <a:cxnLst/>
            <a:rect l="l" t="t" r="r" b="b"/>
            <a:pathLst>
              <a:path w="3811423" h="3811423">
                <a:moveTo>
                  <a:pt x="0" y="3811423"/>
                </a:moveTo>
                <a:lnTo>
                  <a:pt x="3811423" y="3811423"/>
                </a:lnTo>
                <a:lnTo>
                  <a:pt x="3811423" y="0"/>
                </a:lnTo>
                <a:lnTo>
                  <a:pt x="0" y="0"/>
                </a:lnTo>
                <a:lnTo>
                  <a:pt x="0" y="38114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4" name="TextBox 4"/>
          <p:cNvSpPr txBox="1"/>
          <p:nvPr/>
        </p:nvSpPr>
        <p:spPr>
          <a:xfrm>
            <a:off x="1028700" y="768346"/>
            <a:ext cx="10997132" cy="887095"/>
          </a:xfrm>
          <a:prstGeom prst="rect">
            <a:avLst/>
          </a:prstGeom>
        </p:spPr>
        <p:txBody>
          <a:bodyPr lIns="0" tIns="0" rIns="0" bIns="0" rtlCol="0" anchor="t">
            <a:spAutoFit/>
          </a:bodyPr>
          <a:lstStyle/>
          <a:p>
            <a:pPr algn="l">
              <a:lnSpc>
                <a:spcPts val="7279"/>
              </a:lnSpc>
            </a:pPr>
            <a:r>
              <a:rPr lang="en-US" sz="5199" b="1">
                <a:solidFill>
                  <a:srgbClr val="28538D"/>
                </a:solidFill>
                <a:latin typeface="Canva Sans Bold"/>
                <a:ea typeface="Canva Sans Bold"/>
                <a:cs typeface="Canva Sans Bold"/>
                <a:sym typeface="Canva Sans Bold"/>
              </a:rPr>
              <a:t>Using the Mentor Toolkit</a:t>
            </a:r>
          </a:p>
        </p:txBody>
      </p:sp>
      <p:sp>
        <p:nvSpPr>
          <p:cNvPr id="5" name="TextBox 5"/>
          <p:cNvSpPr txBox="1"/>
          <p:nvPr/>
        </p:nvSpPr>
        <p:spPr>
          <a:xfrm>
            <a:off x="1065283" y="1829110"/>
            <a:ext cx="15521664" cy="7281545"/>
          </a:xfrm>
          <a:prstGeom prst="rect">
            <a:avLst/>
          </a:prstGeom>
        </p:spPr>
        <p:txBody>
          <a:bodyPr lIns="0" tIns="0" rIns="0" bIns="0" rtlCol="0" anchor="t">
            <a:spAutoFit/>
          </a:bodyPr>
          <a:lstStyle/>
          <a:p>
            <a:pPr marL="690881" lvl="1" indent="-345440" algn="l">
              <a:lnSpc>
                <a:spcPts val="4480"/>
              </a:lnSpc>
              <a:buFont typeface="Arial"/>
              <a:buChar char="•"/>
            </a:pPr>
            <a:r>
              <a:rPr lang="en-US" sz="3200" i="1">
                <a:solidFill>
                  <a:srgbClr val="28538D"/>
                </a:solidFill>
                <a:latin typeface="Canva Sans Italics"/>
                <a:ea typeface="Canva Sans Italics"/>
                <a:cs typeface="Canva Sans Italics"/>
                <a:sym typeface="Canva Sans Italics"/>
              </a:rPr>
              <a:t>Please download a copy of this presentation onto your own computer </a:t>
            </a:r>
          </a:p>
          <a:p>
            <a:pPr algn="l">
              <a:lnSpc>
                <a:spcPts val="4480"/>
              </a:lnSpc>
            </a:pPr>
            <a:endParaRPr lang="en-US" sz="3200" i="1">
              <a:solidFill>
                <a:srgbClr val="28538D"/>
              </a:solidFill>
              <a:latin typeface="Canva Sans Italics"/>
              <a:ea typeface="Canva Sans Italics"/>
              <a:cs typeface="Canva Sans Italics"/>
              <a:sym typeface="Canva Sans Italics"/>
            </a:endParaRPr>
          </a:p>
          <a:p>
            <a:pPr marL="690881" lvl="1" indent="-345440" algn="l">
              <a:lnSpc>
                <a:spcPts val="4480"/>
              </a:lnSpc>
              <a:buFont typeface="Arial"/>
              <a:buChar char="•"/>
            </a:pPr>
            <a:r>
              <a:rPr lang="en-US" sz="3200" i="1">
                <a:solidFill>
                  <a:srgbClr val="28538D"/>
                </a:solidFill>
                <a:latin typeface="Canva Sans Italics"/>
                <a:ea typeface="Canva Sans Italics"/>
                <a:cs typeface="Canva Sans Italics"/>
                <a:sym typeface="Canva Sans Italics"/>
              </a:rPr>
              <a:t>Feel to free to edit and adapt these resources to suit your mentoring style </a:t>
            </a:r>
          </a:p>
          <a:p>
            <a:pPr algn="l">
              <a:lnSpc>
                <a:spcPts val="4480"/>
              </a:lnSpc>
            </a:pPr>
            <a:endParaRPr lang="en-US" sz="3200" i="1">
              <a:solidFill>
                <a:srgbClr val="28538D"/>
              </a:solidFill>
              <a:latin typeface="Canva Sans Italics"/>
              <a:ea typeface="Canva Sans Italics"/>
              <a:cs typeface="Canva Sans Italics"/>
              <a:sym typeface="Canva Sans Italics"/>
            </a:endParaRPr>
          </a:p>
          <a:p>
            <a:pPr marL="690881" lvl="1" indent="-345440" algn="l">
              <a:lnSpc>
                <a:spcPts val="4480"/>
              </a:lnSpc>
              <a:buFont typeface="Arial"/>
              <a:buChar char="•"/>
            </a:pPr>
            <a:r>
              <a:rPr lang="en-US" sz="3200" i="1">
                <a:solidFill>
                  <a:srgbClr val="28538D"/>
                </a:solidFill>
                <a:latin typeface="Canva Sans Italics"/>
                <a:ea typeface="Canva Sans Italics"/>
                <a:cs typeface="Canva Sans Italics"/>
                <a:sym typeface="Canva Sans Italics"/>
              </a:rPr>
              <a:t>You do not have to (and should not!) use all the activities in this pack, choose the resources that you think will work best for you and your mentee</a:t>
            </a:r>
          </a:p>
          <a:p>
            <a:pPr algn="l">
              <a:lnSpc>
                <a:spcPts val="4480"/>
              </a:lnSpc>
            </a:pPr>
            <a:endParaRPr lang="en-US" sz="3200" i="1">
              <a:solidFill>
                <a:srgbClr val="28538D"/>
              </a:solidFill>
              <a:latin typeface="Canva Sans Italics"/>
              <a:ea typeface="Canva Sans Italics"/>
              <a:cs typeface="Canva Sans Italics"/>
              <a:sym typeface="Canva Sans Italics"/>
            </a:endParaRPr>
          </a:p>
          <a:p>
            <a:pPr marL="690881" lvl="1" indent="-345440" algn="l">
              <a:lnSpc>
                <a:spcPts val="4480"/>
              </a:lnSpc>
              <a:buFont typeface="Arial"/>
              <a:buChar char="•"/>
            </a:pPr>
            <a:r>
              <a:rPr lang="en-US" sz="3200" i="1">
                <a:solidFill>
                  <a:srgbClr val="28538D"/>
                </a:solidFill>
                <a:latin typeface="Canva Sans Italics"/>
                <a:ea typeface="Canva Sans Italics"/>
                <a:cs typeface="Canva Sans Italics"/>
                <a:sym typeface="Canva Sans Italics"/>
              </a:rPr>
              <a:t>If using for an online session, screen share and complete the activities together</a:t>
            </a:r>
          </a:p>
          <a:p>
            <a:pPr algn="l">
              <a:lnSpc>
                <a:spcPts val="4480"/>
              </a:lnSpc>
            </a:pPr>
            <a:endParaRPr lang="en-US" sz="3200" i="1">
              <a:solidFill>
                <a:srgbClr val="28538D"/>
              </a:solidFill>
              <a:latin typeface="Canva Sans Italics"/>
              <a:ea typeface="Canva Sans Italics"/>
              <a:cs typeface="Canva Sans Italics"/>
              <a:sym typeface="Canva Sans Italics"/>
            </a:endParaRPr>
          </a:p>
          <a:p>
            <a:pPr marL="690881" lvl="1" indent="-345440" algn="l">
              <a:lnSpc>
                <a:spcPts val="4480"/>
              </a:lnSpc>
              <a:buFont typeface="Arial"/>
              <a:buChar char="•"/>
            </a:pPr>
            <a:r>
              <a:rPr lang="en-US" sz="3200" i="1">
                <a:solidFill>
                  <a:srgbClr val="28538D"/>
                </a:solidFill>
                <a:latin typeface="Canva Sans Italics"/>
                <a:ea typeface="Canva Sans Italics"/>
                <a:cs typeface="Canva Sans Italics"/>
                <a:sym typeface="Canva Sans Italics"/>
              </a:rPr>
              <a:t>The times given are an estimate - you may find they take less or more time, depending on you and your mentee. </a:t>
            </a:r>
          </a:p>
          <a:p>
            <a:pPr algn="l">
              <a:lnSpc>
                <a:spcPts val="4480"/>
              </a:lnSpc>
            </a:pPr>
            <a:endParaRPr lang="en-US" sz="3200" i="1">
              <a:solidFill>
                <a:srgbClr val="28538D"/>
              </a:solidFill>
              <a:latin typeface="Canva Sans Italics"/>
              <a:ea typeface="Canva Sans Italics"/>
              <a:cs typeface="Canva Sans Italics"/>
              <a:sym typeface="Canva Sans Itali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5230133" y="632777"/>
            <a:ext cx="2029167" cy="1253482"/>
          </a:xfrm>
          <a:custGeom>
            <a:avLst/>
            <a:gdLst/>
            <a:ahLst/>
            <a:cxnLst/>
            <a:rect l="l" t="t" r="r" b="b"/>
            <a:pathLst>
              <a:path w="2029167" h="1253482">
                <a:moveTo>
                  <a:pt x="0" y="0"/>
                </a:moveTo>
                <a:lnTo>
                  <a:pt x="2029167" y="0"/>
                </a:lnTo>
                <a:lnTo>
                  <a:pt x="2029167" y="1253483"/>
                </a:lnTo>
                <a:lnTo>
                  <a:pt x="0" y="1253483"/>
                </a:lnTo>
                <a:lnTo>
                  <a:pt x="0" y="0"/>
                </a:lnTo>
                <a:close/>
              </a:path>
            </a:pathLst>
          </a:custGeom>
          <a:blipFill>
            <a:blip r:embed="rId2"/>
            <a:stretch>
              <a:fillRect/>
            </a:stretch>
          </a:blipFill>
        </p:spPr>
        <p:txBody>
          <a:bodyPr/>
          <a:lstStyle/>
          <a:p>
            <a:endParaRPr lang="en-GB"/>
          </a:p>
        </p:txBody>
      </p:sp>
      <p:sp>
        <p:nvSpPr>
          <p:cNvPr id="3" name="Freeform 3"/>
          <p:cNvSpPr/>
          <p:nvPr/>
        </p:nvSpPr>
        <p:spPr>
          <a:xfrm rot="-10800000" flipV="1">
            <a:off x="14941769" y="6956655"/>
            <a:ext cx="3811423" cy="3811423"/>
          </a:xfrm>
          <a:custGeom>
            <a:avLst/>
            <a:gdLst/>
            <a:ahLst/>
            <a:cxnLst/>
            <a:rect l="l" t="t" r="r" b="b"/>
            <a:pathLst>
              <a:path w="3811423" h="3811423">
                <a:moveTo>
                  <a:pt x="0" y="3811423"/>
                </a:moveTo>
                <a:lnTo>
                  <a:pt x="3811423" y="3811423"/>
                </a:lnTo>
                <a:lnTo>
                  <a:pt x="3811423" y="0"/>
                </a:lnTo>
                <a:lnTo>
                  <a:pt x="0" y="0"/>
                </a:lnTo>
                <a:lnTo>
                  <a:pt x="0" y="38114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4" name="TextBox 4"/>
          <p:cNvSpPr txBox="1"/>
          <p:nvPr/>
        </p:nvSpPr>
        <p:spPr>
          <a:xfrm>
            <a:off x="1065283" y="768346"/>
            <a:ext cx="10997132" cy="887077"/>
          </a:xfrm>
          <a:prstGeom prst="rect">
            <a:avLst/>
          </a:prstGeom>
        </p:spPr>
        <p:txBody>
          <a:bodyPr lIns="0" tIns="0" rIns="0" bIns="0" rtlCol="0" anchor="t">
            <a:spAutoFit/>
          </a:bodyPr>
          <a:lstStyle/>
          <a:p>
            <a:pPr algn="l">
              <a:lnSpc>
                <a:spcPts val="7279"/>
              </a:lnSpc>
            </a:pPr>
            <a:r>
              <a:rPr lang="en-US" sz="5199" b="1">
                <a:solidFill>
                  <a:srgbClr val="28538D"/>
                </a:solidFill>
                <a:latin typeface="Canva Sans Bold"/>
                <a:ea typeface="Canva Sans Bold"/>
                <a:cs typeface="Canva Sans Bold"/>
                <a:sym typeface="Canva Sans Bold"/>
              </a:rPr>
              <a:t>What is UCAS?</a:t>
            </a:r>
          </a:p>
        </p:txBody>
      </p:sp>
      <p:sp>
        <p:nvSpPr>
          <p:cNvPr id="5" name="TextBox 5"/>
          <p:cNvSpPr txBox="1"/>
          <p:nvPr/>
        </p:nvSpPr>
        <p:spPr>
          <a:xfrm>
            <a:off x="1065283" y="2598265"/>
            <a:ext cx="16194017" cy="5033321"/>
          </a:xfrm>
          <a:prstGeom prst="rect">
            <a:avLst/>
          </a:prstGeom>
        </p:spPr>
        <p:txBody>
          <a:bodyPr lIns="0" tIns="0" rIns="0" bIns="0" rtlCol="0" anchor="t">
            <a:spAutoFit/>
          </a:bodyPr>
          <a:lstStyle/>
          <a:p>
            <a:pPr algn="l">
              <a:lnSpc>
                <a:spcPts val="4480"/>
              </a:lnSpc>
            </a:pPr>
            <a:r>
              <a:rPr lang="en-US" sz="3200">
                <a:solidFill>
                  <a:srgbClr val="28538D"/>
                </a:solidFill>
                <a:latin typeface="Canva Sans"/>
                <a:ea typeface="Canva Sans"/>
                <a:cs typeface="Canva Sans"/>
                <a:sym typeface="Canva Sans"/>
              </a:rPr>
              <a:t>•UCAS, the Universities and Colleges Admissions Service is an independent charity and the UK's shared admissions service for higher education.</a:t>
            </a:r>
          </a:p>
          <a:p>
            <a:pPr algn="l">
              <a:lnSpc>
                <a:spcPts val="4480"/>
              </a:lnSpc>
            </a:pPr>
            <a:endParaRPr lang="en-US" sz="3200">
              <a:solidFill>
                <a:srgbClr val="28538D"/>
              </a:solidFill>
              <a:latin typeface="Canva Sans"/>
              <a:ea typeface="Canva Sans"/>
              <a:cs typeface="Canva Sans"/>
              <a:sym typeface="Canva Sans"/>
            </a:endParaRPr>
          </a:p>
          <a:p>
            <a:pPr algn="l">
              <a:lnSpc>
                <a:spcPts val="4480"/>
              </a:lnSpc>
            </a:pPr>
            <a:r>
              <a:rPr lang="en-US" sz="3200">
                <a:solidFill>
                  <a:srgbClr val="28538D"/>
                </a:solidFill>
                <a:latin typeface="Canva Sans"/>
                <a:ea typeface="Canva Sans"/>
                <a:cs typeface="Canva Sans"/>
                <a:sym typeface="Canva Sans"/>
              </a:rPr>
              <a:t>•If you want to apply to study at a British university, you will have to go through UCAS.</a:t>
            </a:r>
          </a:p>
          <a:p>
            <a:pPr algn="l">
              <a:lnSpc>
                <a:spcPts val="4480"/>
              </a:lnSpc>
            </a:pPr>
            <a:endParaRPr lang="en-US" sz="3200">
              <a:solidFill>
                <a:srgbClr val="28538D"/>
              </a:solidFill>
              <a:latin typeface="Canva Sans"/>
              <a:ea typeface="Canva Sans"/>
              <a:cs typeface="Canva Sans"/>
              <a:sym typeface="Canva Sans"/>
            </a:endParaRPr>
          </a:p>
          <a:p>
            <a:pPr algn="l">
              <a:lnSpc>
                <a:spcPts val="4480"/>
              </a:lnSpc>
            </a:pPr>
            <a:r>
              <a:rPr lang="en-US" sz="3200">
                <a:solidFill>
                  <a:srgbClr val="28538D"/>
                </a:solidFill>
                <a:latin typeface="Canva Sans"/>
                <a:ea typeface="Canva Sans"/>
                <a:cs typeface="Canva Sans"/>
                <a:sym typeface="Canva Sans"/>
              </a:rPr>
              <a:t>•UCAS do not get direct financial support from the UK government as they are an independent charity. </a:t>
            </a:r>
          </a:p>
          <a:p>
            <a:pPr algn="l">
              <a:lnSpc>
                <a:spcPts val="4480"/>
              </a:lnSpc>
              <a:spcBef>
                <a:spcPct val="0"/>
              </a:spcBef>
            </a:pPr>
            <a:endParaRPr lang="en-US" sz="3200">
              <a:solidFill>
                <a:srgbClr val="28538D"/>
              </a:solidFill>
              <a:latin typeface="Canva Sans"/>
              <a:ea typeface="Canva Sans"/>
              <a:cs typeface="Canva Sans"/>
              <a:sym typeface="Canva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5230133" y="632777"/>
            <a:ext cx="2029167" cy="1253482"/>
          </a:xfrm>
          <a:custGeom>
            <a:avLst/>
            <a:gdLst/>
            <a:ahLst/>
            <a:cxnLst/>
            <a:rect l="l" t="t" r="r" b="b"/>
            <a:pathLst>
              <a:path w="2029167" h="1253482">
                <a:moveTo>
                  <a:pt x="0" y="0"/>
                </a:moveTo>
                <a:lnTo>
                  <a:pt x="2029167" y="0"/>
                </a:lnTo>
                <a:lnTo>
                  <a:pt x="2029167" y="1253483"/>
                </a:lnTo>
                <a:lnTo>
                  <a:pt x="0" y="1253483"/>
                </a:lnTo>
                <a:lnTo>
                  <a:pt x="0" y="0"/>
                </a:lnTo>
                <a:close/>
              </a:path>
            </a:pathLst>
          </a:custGeom>
          <a:blipFill>
            <a:blip r:embed="rId2"/>
            <a:stretch>
              <a:fillRect/>
            </a:stretch>
          </a:blipFill>
        </p:spPr>
        <p:txBody>
          <a:bodyPr/>
          <a:lstStyle/>
          <a:p>
            <a:endParaRPr lang="en-GB"/>
          </a:p>
        </p:txBody>
      </p:sp>
      <p:sp>
        <p:nvSpPr>
          <p:cNvPr id="3" name="Freeform 3"/>
          <p:cNvSpPr/>
          <p:nvPr/>
        </p:nvSpPr>
        <p:spPr>
          <a:xfrm rot="-10800000" flipV="1">
            <a:off x="14941769" y="6956655"/>
            <a:ext cx="3811423" cy="3811423"/>
          </a:xfrm>
          <a:custGeom>
            <a:avLst/>
            <a:gdLst/>
            <a:ahLst/>
            <a:cxnLst/>
            <a:rect l="l" t="t" r="r" b="b"/>
            <a:pathLst>
              <a:path w="3811423" h="3811423">
                <a:moveTo>
                  <a:pt x="0" y="3811423"/>
                </a:moveTo>
                <a:lnTo>
                  <a:pt x="3811423" y="3811423"/>
                </a:lnTo>
                <a:lnTo>
                  <a:pt x="3811423" y="0"/>
                </a:lnTo>
                <a:lnTo>
                  <a:pt x="0" y="0"/>
                </a:lnTo>
                <a:lnTo>
                  <a:pt x="0" y="38114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4" name="TextBox 4"/>
          <p:cNvSpPr txBox="1"/>
          <p:nvPr/>
        </p:nvSpPr>
        <p:spPr>
          <a:xfrm>
            <a:off x="1065283" y="768346"/>
            <a:ext cx="10997132" cy="887077"/>
          </a:xfrm>
          <a:prstGeom prst="rect">
            <a:avLst/>
          </a:prstGeom>
        </p:spPr>
        <p:txBody>
          <a:bodyPr lIns="0" tIns="0" rIns="0" bIns="0" rtlCol="0" anchor="t">
            <a:spAutoFit/>
          </a:bodyPr>
          <a:lstStyle/>
          <a:p>
            <a:pPr algn="l">
              <a:lnSpc>
                <a:spcPts val="7279"/>
              </a:lnSpc>
            </a:pPr>
            <a:r>
              <a:rPr lang="en-US" sz="5199" b="1">
                <a:solidFill>
                  <a:srgbClr val="28538D"/>
                </a:solidFill>
                <a:latin typeface="Canva Sans Bold"/>
                <a:ea typeface="Canva Sans Bold"/>
                <a:cs typeface="Canva Sans Bold"/>
                <a:sym typeface="Canva Sans Bold"/>
              </a:rPr>
              <a:t>UCAS process</a:t>
            </a:r>
          </a:p>
        </p:txBody>
      </p:sp>
      <p:sp>
        <p:nvSpPr>
          <p:cNvPr id="5" name="TextBox 5"/>
          <p:cNvSpPr txBox="1"/>
          <p:nvPr/>
        </p:nvSpPr>
        <p:spPr>
          <a:xfrm>
            <a:off x="1065283" y="2165286"/>
            <a:ext cx="16194017" cy="7281076"/>
          </a:xfrm>
          <a:prstGeom prst="rect">
            <a:avLst/>
          </a:prstGeom>
        </p:spPr>
        <p:txBody>
          <a:bodyPr lIns="0" tIns="0" rIns="0" bIns="0" rtlCol="0" anchor="t">
            <a:spAutoFit/>
          </a:bodyPr>
          <a:lstStyle/>
          <a:p>
            <a:pPr algn="l">
              <a:lnSpc>
                <a:spcPts val="4480"/>
              </a:lnSpc>
            </a:pPr>
            <a:r>
              <a:rPr lang="en-US" sz="3200">
                <a:solidFill>
                  <a:srgbClr val="28538D"/>
                </a:solidFill>
                <a:latin typeface="Canva Sans"/>
                <a:ea typeface="Canva Sans"/>
                <a:cs typeface="Canva Sans"/>
                <a:sym typeface="Canva Sans"/>
              </a:rPr>
              <a:t>1)Register with UCAS</a:t>
            </a:r>
          </a:p>
          <a:p>
            <a:pPr algn="l">
              <a:lnSpc>
                <a:spcPts val="4480"/>
              </a:lnSpc>
            </a:pPr>
            <a:r>
              <a:rPr lang="en-US" sz="3200">
                <a:solidFill>
                  <a:srgbClr val="28538D"/>
                </a:solidFill>
                <a:latin typeface="Canva Sans"/>
                <a:ea typeface="Canva Sans"/>
                <a:cs typeface="Canva Sans"/>
                <a:sym typeface="Canva Sans"/>
              </a:rPr>
              <a:t>2)Complete your details</a:t>
            </a:r>
          </a:p>
          <a:p>
            <a:pPr algn="l">
              <a:lnSpc>
                <a:spcPts val="4480"/>
              </a:lnSpc>
            </a:pPr>
            <a:r>
              <a:rPr lang="en-US" sz="3200">
                <a:solidFill>
                  <a:srgbClr val="28538D"/>
                </a:solidFill>
                <a:latin typeface="Canva Sans"/>
                <a:ea typeface="Canva Sans"/>
                <a:cs typeface="Canva Sans"/>
                <a:sym typeface="Canva Sans"/>
              </a:rPr>
              <a:t>3)Add in your education history</a:t>
            </a:r>
          </a:p>
          <a:p>
            <a:pPr algn="l">
              <a:lnSpc>
                <a:spcPts val="4480"/>
              </a:lnSpc>
            </a:pPr>
            <a:r>
              <a:rPr lang="en-US" sz="3200">
                <a:solidFill>
                  <a:srgbClr val="28538D"/>
                </a:solidFill>
                <a:latin typeface="Canva Sans"/>
                <a:ea typeface="Canva Sans"/>
                <a:cs typeface="Canva Sans"/>
                <a:sym typeface="Canva Sans"/>
              </a:rPr>
              <a:t>4)Add in any employment history</a:t>
            </a:r>
          </a:p>
          <a:p>
            <a:pPr algn="l">
              <a:lnSpc>
                <a:spcPts val="4480"/>
              </a:lnSpc>
            </a:pPr>
            <a:r>
              <a:rPr lang="en-US" sz="3200">
                <a:solidFill>
                  <a:srgbClr val="28538D"/>
                </a:solidFill>
                <a:latin typeface="Canva Sans"/>
                <a:ea typeface="Canva Sans"/>
                <a:cs typeface="Canva Sans"/>
                <a:sym typeface="Canva Sans"/>
              </a:rPr>
              <a:t>5)Select your choices (up to 5 choices)</a:t>
            </a:r>
          </a:p>
          <a:p>
            <a:pPr algn="l">
              <a:lnSpc>
                <a:spcPts val="4480"/>
              </a:lnSpc>
            </a:pPr>
            <a:r>
              <a:rPr lang="en-US" sz="3200">
                <a:solidFill>
                  <a:srgbClr val="28538D"/>
                </a:solidFill>
                <a:latin typeface="Canva Sans"/>
                <a:ea typeface="Canva Sans"/>
                <a:cs typeface="Canva Sans"/>
                <a:sym typeface="Canva Sans"/>
              </a:rPr>
              <a:t>6)Answer 3 questions relating to your personal choice and specific course</a:t>
            </a:r>
          </a:p>
          <a:p>
            <a:pPr algn="l">
              <a:lnSpc>
                <a:spcPts val="4480"/>
              </a:lnSpc>
            </a:pPr>
            <a:r>
              <a:rPr lang="en-US" sz="3200">
                <a:solidFill>
                  <a:srgbClr val="28538D"/>
                </a:solidFill>
                <a:latin typeface="Canva Sans"/>
                <a:ea typeface="Canva Sans"/>
                <a:cs typeface="Canva Sans"/>
                <a:sym typeface="Canva Sans"/>
              </a:rPr>
              <a:t>7)Submit your application</a:t>
            </a:r>
          </a:p>
          <a:p>
            <a:pPr algn="l">
              <a:lnSpc>
                <a:spcPts val="4480"/>
              </a:lnSpc>
            </a:pPr>
            <a:r>
              <a:rPr lang="en-US" sz="3200">
                <a:solidFill>
                  <a:srgbClr val="28538D"/>
                </a:solidFill>
                <a:latin typeface="Canva Sans"/>
                <a:ea typeface="Canva Sans"/>
                <a:cs typeface="Canva Sans"/>
                <a:sym typeface="Canva Sans"/>
              </a:rPr>
              <a:t>8)Get your reference (from your form teacher or someone at school), pay the fee (£28.50 for 2025 entry*) and send off your application</a:t>
            </a:r>
          </a:p>
          <a:p>
            <a:pPr algn="l">
              <a:lnSpc>
                <a:spcPts val="4480"/>
              </a:lnSpc>
            </a:pPr>
            <a:endParaRPr lang="en-US" sz="3200">
              <a:solidFill>
                <a:srgbClr val="28538D"/>
              </a:solidFill>
              <a:latin typeface="Canva Sans"/>
              <a:ea typeface="Canva Sans"/>
              <a:cs typeface="Canva Sans"/>
              <a:sym typeface="Canva Sans"/>
            </a:endParaRPr>
          </a:p>
          <a:p>
            <a:pPr algn="l">
              <a:lnSpc>
                <a:spcPts val="4480"/>
              </a:lnSpc>
            </a:pPr>
            <a:r>
              <a:rPr lang="en-US" sz="3200">
                <a:solidFill>
                  <a:srgbClr val="28538D"/>
                </a:solidFill>
                <a:latin typeface="Canva Sans"/>
                <a:ea typeface="Canva Sans"/>
                <a:cs typeface="Canva Sans"/>
                <a:sym typeface="Canva Sans"/>
              </a:rPr>
              <a:t>* If you have had free school meals at any point during secondary education, you will not have to pay the fee for 2025 entry</a:t>
            </a:r>
          </a:p>
          <a:p>
            <a:pPr algn="l">
              <a:lnSpc>
                <a:spcPts val="4480"/>
              </a:lnSpc>
              <a:spcBef>
                <a:spcPct val="0"/>
              </a:spcBef>
            </a:pPr>
            <a:endParaRPr lang="en-US" sz="3200">
              <a:solidFill>
                <a:srgbClr val="28538D"/>
              </a:solidFill>
              <a:latin typeface="Canva Sans"/>
              <a:ea typeface="Canva Sans"/>
              <a:cs typeface="Canva Sans"/>
              <a:sym typeface="Canva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5230133" y="632777"/>
            <a:ext cx="2029167" cy="1253482"/>
          </a:xfrm>
          <a:custGeom>
            <a:avLst/>
            <a:gdLst/>
            <a:ahLst/>
            <a:cxnLst/>
            <a:rect l="l" t="t" r="r" b="b"/>
            <a:pathLst>
              <a:path w="2029167" h="1253482">
                <a:moveTo>
                  <a:pt x="0" y="0"/>
                </a:moveTo>
                <a:lnTo>
                  <a:pt x="2029167" y="0"/>
                </a:lnTo>
                <a:lnTo>
                  <a:pt x="2029167" y="1253483"/>
                </a:lnTo>
                <a:lnTo>
                  <a:pt x="0" y="1253483"/>
                </a:lnTo>
                <a:lnTo>
                  <a:pt x="0" y="0"/>
                </a:lnTo>
                <a:close/>
              </a:path>
            </a:pathLst>
          </a:custGeom>
          <a:blipFill>
            <a:blip r:embed="rId2"/>
            <a:stretch>
              <a:fillRect/>
            </a:stretch>
          </a:blipFill>
        </p:spPr>
        <p:txBody>
          <a:bodyPr/>
          <a:lstStyle/>
          <a:p>
            <a:endParaRPr lang="en-GB"/>
          </a:p>
        </p:txBody>
      </p:sp>
      <p:sp>
        <p:nvSpPr>
          <p:cNvPr id="3" name="Freeform 3"/>
          <p:cNvSpPr/>
          <p:nvPr/>
        </p:nvSpPr>
        <p:spPr>
          <a:xfrm rot="-10800000" flipV="1">
            <a:off x="14941769" y="6956655"/>
            <a:ext cx="3811423" cy="3811423"/>
          </a:xfrm>
          <a:custGeom>
            <a:avLst/>
            <a:gdLst/>
            <a:ahLst/>
            <a:cxnLst/>
            <a:rect l="l" t="t" r="r" b="b"/>
            <a:pathLst>
              <a:path w="3811423" h="3811423">
                <a:moveTo>
                  <a:pt x="0" y="3811423"/>
                </a:moveTo>
                <a:lnTo>
                  <a:pt x="3811423" y="3811423"/>
                </a:lnTo>
                <a:lnTo>
                  <a:pt x="3811423" y="0"/>
                </a:lnTo>
                <a:lnTo>
                  <a:pt x="0" y="0"/>
                </a:lnTo>
                <a:lnTo>
                  <a:pt x="0" y="38114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4" name="TextBox 4"/>
          <p:cNvSpPr txBox="1"/>
          <p:nvPr/>
        </p:nvSpPr>
        <p:spPr>
          <a:xfrm>
            <a:off x="1065283" y="768346"/>
            <a:ext cx="10997132" cy="887077"/>
          </a:xfrm>
          <a:prstGeom prst="rect">
            <a:avLst/>
          </a:prstGeom>
        </p:spPr>
        <p:txBody>
          <a:bodyPr lIns="0" tIns="0" rIns="0" bIns="0" rtlCol="0" anchor="t">
            <a:spAutoFit/>
          </a:bodyPr>
          <a:lstStyle/>
          <a:p>
            <a:pPr algn="l">
              <a:lnSpc>
                <a:spcPts val="7279"/>
              </a:lnSpc>
            </a:pPr>
            <a:r>
              <a:rPr lang="en-US" sz="5199" b="1">
                <a:solidFill>
                  <a:srgbClr val="28538D"/>
                </a:solidFill>
                <a:latin typeface="Canva Sans Bold"/>
                <a:ea typeface="Canva Sans Bold"/>
                <a:cs typeface="Canva Sans Bold"/>
                <a:sym typeface="Canva Sans Bold"/>
              </a:rPr>
              <a:t>UCAS tariff points</a:t>
            </a:r>
          </a:p>
        </p:txBody>
      </p:sp>
      <p:sp>
        <p:nvSpPr>
          <p:cNvPr id="5" name="TextBox 5"/>
          <p:cNvSpPr txBox="1"/>
          <p:nvPr/>
        </p:nvSpPr>
        <p:spPr>
          <a:xfrm>
            <a:off x="1028700" y="1829110"/>
            <a:ext cx="16194017" cy="8185189"/>
          </a:xfrm>
          <a:prstGeom prst="rect">
            <a:avLst/>
          </a:prstGeom>
        </p:spPr>
        <p:txBody>
          <a:bodyPr lIns="0" tIns="0" rIns="0" bIns="0" rtlCol="0" anchor="t">
            <a:spAutoFit/>
          </a:bodyPr>
          <a:lstStyle/>
          <a:p>
            <a:pPr algn="l">
              <a:lnSpc>
                <a:spcPts val="4480"/>
              </a:lnSpc>
            </a:pPr>
            <a:endParaRPr/>
          </a:p>
          <a:p>
            <a:pPr algn="l">
              <a:lnSpc>
                <a:spcPts val="4060"/>
              </a:lnSpc>
            </a:pPr>
            <a:r>
              <a:rPr lang="en-US" sz="2900">
                <a:solidFill>
                  <a:srgbClr val="28538D"/>
                </a:solidFill>
                <a:latin typeface="Canva Sans"/>
                <a:ea typeface="Canva Sans"/>
                <a:cs typeface="Canva Sans"/>
                <a:sym typeface="Canva Sans"/>
              </a:rPr>
              <a:t>•Not all universities and colleges use the Tariff when making offers – many use qualifications and grades instead.</a:t>
            </a:r>
          </a:p>
          <a:p>
            <a:pPr algn="l">
              <a:lnSpc>
                <a:spcPts val="4060"/>
              </a:lnSpc>
            </a:pPr>
            <a:r>
              <a:rPr lang="en-US" sz="2900">
                <a:solidFill>
                  <a:srgbClr val="28538D"/>
                </a:solidFill>
                <a:latin typeface="Canva Sans"/>
                <a:ea typeface="Canva Sans"/>
                <a:cs typeface="Canva Sans"/>
                <a:sym typeface="Canva Sans"/>
              </a:rPr>
              <a:t>•The UCAS Tariff provides a way for universities and colleges to draw comparisons between the wide range of qualifications they see on their applications. Being able to compare qualifications they are less familiar with against more common ones such as A levels encourages a fairer decision-making process when it comes to making offers.</a:t>
            </a:r>
          </a:p>
          <a:p>
            <a:pPr algn="l">
              <a:lnSpc>
                <a:spcPts val="4060"/>
              </a:lnSpc>
            </a:pPr>
            <a:r>
              <a:rPr lang="en-US" sz="2900">
                <a:solidFill>
                  <a:srgbClr val="28538D"/>
                </a:solidFill>
                <a:latin typeface="Canva Sans"/>
                <a:ea typeface="Canva Sans"/>
                <a:cs typeface="Canva Sans"/>
                <a:sym typeface="Canva Sans"/>
              </a:rPr>
              <a:t>•Some universities and colleges also use UCAS points in their entry requirements and offers, so you may need to know how many points your qualifications are worth. </a:t>
            </a:r>
          </a:p>
          <a:p>
            <a:pPr algn="l">
              <a:lnSpc>
                <a:spcPts val="4060"/>
              </a:lnSpc>
            </a:pPr>
            <a:r>
              <a:rPr lang="en-US" sz="2900">
                <a:solidFill>
                  <a:srgbClr val="28538D"/>
                </a:solidFill>
                <a:latin typeface="Canva Sans"/>
                <a:ea typeface="Canva Sans"/>
                <a:cs typeface="Canva Sans"/>
                <a:sym typeface="Canva Sans"/>
              </a:rPr>
              <a:t>•Please note, the UCAS Tariff calculator is an indicative guide only. The university of college offering the course will have the final say on entry requirements. </a:t>
            </a:r>
          </a:p>
          <a:p>
            <a:pPr algn="l">
              <a:lnSpc>
                <a:spcPts val="4060"/>
              </a:lnSpc>
            </a:pPr>
            <a:r>
              <a:rPr lang="en-US" sz="2900">
                <a:solidFill>
                  <a:srgbClr val="28538D"/>
                </a:solidFill>
                <a:latin typeface="Canva Sans"/>
                <a:ea typeface="Canva Sans"/>
                <a:cs typeface="Canva Sans"/>
                <a:sym typeface="Canva Sans"/>
              </a:rPr>
              <a:t>•Do your research on which courses and universities use the Tariff and which use grades and qualifications only.</a:t>
            </a:r>
          </a:p>
          <a:p>
            <a:pPr algn="l">
              <a:lnSpc>
                <a:spcPts val="4060"/>
              </a:lnSpc>
            </a:pPr>
            <a:endParaRPr lang="en-US" sz="2900">
              <a:solidFill>
                <a:srgbClr val="28538D"/>
              </a:solidFill>
              <a:latin typeface="Canva Sans"/>
              <a:ea typeface="Canva Sans"/>
              <a:cs typeface="Canva Sans"/>
              <a:sym typeface="Canva Sans"/>
            </a:endParaRPr>
          </a:p>
          <a:p>
            <a:pPr algn="l">
              <a:lnSpc>
                <a:spcPts val="4060"/>
              </a:lnSpc>
            </a:pPr>
            <a:r>
              <a:rPr lang="en-US" sz="2900" b="1" i="1" u="sng">
                <a:solidFill>
                  <a:srgbClr val="28538D"/>
                </a:solidFill>
                <a:latin typeface="Canva Sans Bold Italics"/>
                <a:ea typeface="Canva Sans Bold Italics"/>
                <a:cs typeface="Canva Sans Bold Italics"/>
                <a:sym typeface="Canva Sans Bold Italics"/>
                <a:hlinkClick r:id="rId5" tooltip="https://www.ucas.com/undergraduate/applying-university/entry-requirements/ucas-tariff-points"/>
              </a:rPr>
              <a:t>UCAS Tariff Points - what are they and how do they work?</a:t>
            </a:r>
          </a:p>
          <a:p>
            <a:pPr algn="l">
              <a:lnSpc>
                <a:spcPts val="3500"/>
              </a:lnSpc>
              <a:spcBef>
                <a:spcPct val="0"/>
              </a:spcBef>
            </a:pPr>
            <a:endParaRPr lang="en-US" sz="2900" b="1" i="1" u="sng">
              <a:solidFill>
                <a:srgbClr val="28538D"/>
              </a:solidFill>
              <a:latin typeface="Canva Sans Bold Italics"/>
              <a:ea typeface="Canva Sans Bold Italics"/>
              <a:cs typeface="Canva Sans Bold Italics"/>
              <a:sym typeface="Canva Sans Bold Italics"/>
              <a:hlinkClick r:id="rId5" tooltip="https://www.ucas.com/undergraduate/applying-university/entry-requirements/ucas-tariff-point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5230133" y="632777"/>
            <a:ext cx="2029167" cy="1253482"/>
          </a:xfrm>
          <a:custGeom>
            <a:avLst/>
            <a:gdLst/>
            <a:ahLst/>
            <a:cxnLst/>
            <a:rect l="l" t="t" r="r" b="b"/>
            <a:pathLst>
              <a:path w="2029167" h="1253482">
                <a:moveTo>
                  <a:pt x="0" y="0"/>
                </a:moveTo>
                <a:lnTo>
                  <a:pt x="2029167" y="0"/>
                </a:lnTo>
                <a:lnTo>
                  <a:pt x="2029167" y="1253483"/>
                </a:lnTo>
                <a:lnTo>
                  <a:pt x="0" y="1253483"/>
                </a:lnTo>
                <a:lnTo>
                  <a:pt x="0" y="0"/>
                </a:lnTo>
                <a:close/>
              </a:path>
            </a:pathLst>
          </a:custGeom>
          <a:blipFill>
            <a:blip r:embed="rId2"/>
            <a:stretch>
              <a:fillRect/>
            </a:stretch>
          </a:blipFill>
        </p:spPr>
        <p:txBody>
          <a:bodyPr/>
          <a:lstStyle/>
          <a:p>
            <a:endParaRPr lang="en-GB"/>
          </a:p>
        </p:txBody>
      </p:sp>
      <p:sp>
        <p:nvSpPr>
          <p:cNvPr id="3" name="Freeform 3"/>
          <p:cNvSpPr/>
          <p:nvPr/>
        </p:nvSpPr>
        <p:spPr>
          <a:xfrm rot="-10800000" flipV="1">
            <a:off x="14941769" y="6956655"/>
            <a:ext cx="3811423" cy="3811423"/>
          </a:xfrm>
          <a:custGeom>
            <a:avLst/>
            <a:gdLst/>
            <a:ahLst/>
            <a:cxnLst/>
            <a:rect l="l" t="t" r="r" b="b"/>
            <a:pathLst>
              <a:path w="3811423" h="3811423">
                <a:moveTo>
                  <a:pt x="0" y="3811423"/>
                </a:moveTo>
                <a:lnTo>
                  <a:pt x="3811423" y="3811423"/>
                </a:lnTo>
                <a:lnTo>
                  <a:pt x="3811423" y="0"/>
                </a:lnTo>
                <a:lnTo>
                  <a:pt x="0" y="0"/>
                </a:lnTo>
                <a:lnTo>
                  <a:pt x="0" y="38114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4" name="TextBox 4"/>
          <p:cNvSpPr txBox="1"/>
          <p:nvPr/>
        </p:nvSpPr>
        <p:spPr>
          <a:xfrm>
            <a:off x="1065283" y="1882046"/>
            <a:ext cx="16194017" cy="8404954"/>
          </a:xfrm>
          <a:prstGeom prst="rect">
            <a:avLst/>
          </a:prstGeom>
        </p:spPr>
        <p:txBody>
          <a:bodyPr lIns="0" tIns="0" rIns="0" bIns="0" rtlCol="0" anchor="t">
            <a:spAutoFit/>
          </a:bodyPr>
          <a:lstStyle/>
          <a:p>
            <a:pPr algn="l">
              <a:lnSpc>
                <a:spcPts val="4480"/>
              </a:lnSpc>
            </a:pPr>
            <a:endParaRPr/>
          </a:p>
          <a:p>
            <a:pPr algn="l">
              <a:lnSpc>
                <a:spcPts val="4480"/>
              </a:lnSpc>
            </a:pPr>
            <a:r>
              <a:rPr lang="en-US" sz="3200">
                <a:solidFill>
                  <a:srgbClr val="28538D"/>
                </a:solidFill>
                <a:latin typeface="Canva Sans"/>
                <a:ea typeface="Canva Sans"/>
                <a:cs typeface="Canva Sans"/>
                <a:sym typeface="Canva Sans"/>
              </a:rPr>
              <a:t>You can use this search tool</a:t>
            </a:r>
            <a:r>
              <a:rPr lang="en-US" sz="3200" b="1">
                <a:solidFill>
                  <a:srgbClr val="28538D"/>
                </a:solidFill>
                <a:latin typeface="Canva Sans Bold"/>
                <a:ea typeface="Canva Sans Bold"/>
                <a:cs typeface="Canva Sans Bold"/>
                <a:sym typeface="Canva Sans Bold"/>
              </a:rPr>
              <a:t> </a:t>
            </a:r>
            <a:r>
              <a:rPr lang="en-US" sz="3200" b="1" u="sng">
                <a:solidFill>
                  <a:srgbClr val="28538D"/>
                </a:solidFill>
                <a:latin typeface="Canva Sans Bold"/>
                <a:ea typeface="Canva Sans Bold"/>
                <a:cs typeface="Canva Sans Bold"/>
                <a:sym typeface="Canva Sans Bold"/>
                <a:hlinkClick r:id="rId5" tooltip="https://digital.ucas.com/coursedisplay/results/courses?searchTerm=history&amp;studyYear=2024&amp;destination=Undergraduate&amp;postcodeDistanceSystem=imperial&amp;pageNumber=1&amp;sort=MostRelevant&amp;clearingPreference=None"/>
              </a:rPr>
              <a:t>Search – UCAS</a:t>
            </a:r>
            <a:r>
              <a:rPr lang="en-US" sz="3200">
                <a:solidFill>
                  <a:srgbClr val="28538D"/>
                </a:solidFill>
                <a:latin typeface="Canva Sans"/>
                <a:ea typeface="Canva Sans"/>
                <a:cs typeface="Canva Sans"/>
                <a:sym typeface="Canva Sans"/>
              </a:rPr>
              <a:t> to look at different university courses and entry requirements.</a:t>
            </a:r>
          </a:p>
          <a:p>
            <a:pPr algn="l">
              <a:lnSpc>
                <a:spcPts val="4480"/>
              </a:lnSpc>
            </a:pPr>
            <a:endParaRPr lang="en-US" sz="3200">
              <a:solidFill>
                <a:srgbClr val="28538D"/>
              </a:solidFill>
              <a:latin typeface="Canva Sans"/>
              <a:ea typeface="Canva Sans"/>
              <a:cs typeface="Canva Sans"/>
              <a:sym typeface="Canva Sans"/>
            </a:endParaRPr>
          </a:p>
          <a:p>
            <a:pPr algn="l">
              <a:lnSpc>
                <a:spcPts val="4480"/>
              </a:lnSpc>
            </a:pPr>
            <a:r>
              <a:rPr lang="en-US" sz="3200">
                <a:solidFill>
                  <a:srgbClr val="28538D"/>
                </a:solidFill>
                <a:latin typeface="Canva Sans"/>
                <a:ea typeface="Canva Sans"/>
                <a:cs typeface="Canva Sans"/>
                <a:sym typeface="Canva Sans"/>
              </a:rPr>
              <a:t>•With each course, you can look at average salaries, career options and skills that you will learn from studying the course.</a:t>
            </a:r>
          </a:p>
          <a:p>
            <a:pPr algn="l">
              <a:lnSpc>
                <a:spcPts val="4480"/>
              </a:lnSpc>
            </a:pPr>
            <a:r>
              <a:rPr lang="en-US" sz="3200">
                <a:solidFill>
                  <a:srgbClr val="28538D"/>
                </a:solidFill>
                <a:latin typeface="Canva Sans"/>
                <a:ea typeface="Canva Sans"/>
                <a:cs typeface="Canva Sans"/>
                <a:sym typeface="Canva Sans"/>
              </a:rPr>
              <a:t>•On the page, you can also find the function below which gives you the opportunity to chat to a buddy who is studying that specific course and you can ask them questions.</a:t>
            </a:r>
          </a:p>
          <a:p>
            <a:pPr algn="l">
              <a:lnSpc>
                <a:spcPts val="4480"/>
              </a:lnSpc>
            </a:pPr>
            <a:r>
              <a:rPr lang="en-US" sz="3200">
                <a:solidFill>
                  <a:srgbClr val="28538D"/>
                </a:solidFill>
                <a:latin typeface="Canva Sans"/>
                <a:ea typeface="Canva Sans"/>
                <a:cs typeface="Canva Sans"/>
                <a:sym typeface="Canva Sans"/>
              </a:rPr>
              <a:t> </a:t>
            </a:r>
          </a:p>
          <a:p>
            <a:pPr algn="l">
              <a:lnSpc>
                <a:spcPts val="4480"/>
              </a:lnSpc>
            </a:pPr>
            <a:endParaRPr lang="en-US" sz="3200">
              <a:solidFill>
                <a:srgbClr val="28538D"/>
              </a:solidFill>
              <a:latin typeface="Canva Sans"/>
              <a:ea typeface="Canva Sans"/>
              <a:cs typeface="Canva Sans"/>
              <a:sym typeface="Canva Sans"/>
            </a:endParaRPr>
          </a:p>
          <a:p>
            <a:pPr algn="l">
              <a:lnSpc>
                <a:spcPts val="4480"/>
              </a:lnSpc>
            </a:pPr>
            <a:endParaRPr lang="en-US" sz="3200">
              <a:solidFill>
                <a:srgbClr val="28538D"/>
              </a:solidFill>
              <a:latin typeface="Canva Sans"/>
              <a:ea typeface="Canva Sans"/>
              <a:cs typeface="Canva Sans"/>
              <a:sym typeface="Canva Sans"/>
            </a:endParaRPr>
          </a:p>
          <a:p>
            <a:pPr algn="l">
              <a:lnSpc>
                <a:spcPts val="4480"/>
              </a:lnSpc>
            </a:pPr>
            <a:r>
              <a:rPr lang="en-US" sz="3200" b="1">
                <a:solidFill>
                  <a:srgbClr val="28538D"/>
                </a:solidFill>
                <a:latin typeface="Canva Sans Bold"/>
                <a:ea typeface="Canva Sans Bold"/>
                <a:cs typeface="Canva Sans Bold"/>
                <a:sym typeface="Canva Sans Bold"/>
              </a:rPr>
              <a:t>Activity</a:t>
            </a:r>
            <a:r>
              <a:rPr lang="en-US" sz="3200">
                <a:solidFill>
                  <a:srgbClr val="28538D"/>
                </a:solidFill>
                <a:latin typeface="Canva Sans"/>
                <a:ea typeface="Canva Sans"/>
                <a:cs typeface="Canva Sans"/>
                <a:sym typeface="Canva Sans"/>
              </a:rPr>
              <a:t>: If your mentee wants to go to university, spend some time looking at different course options and possible university choices</a:t>
            </a:r>
          </a:p>
          <a:p>
            <a:pPr algn="l">
              <a:lnSpc>
                <a:spcPts val="4480"/>
              </a:lnSpc>
              <a:spcBef>
                <a:spcPct val="0"/>
              </a:spcBef>
            </a:pPr>
            <a:endParaRPr lang="en-US" sz="3200">
              <a:solidFill>
                <a:srgbClr val="28538D"/>
              </a:solidFill>
              <a:latin typeface="Canva Sans"/>
              <a:ea typeface="Canva Sans"/>
              <a:cs typeface="Canva Sans"/>
              <a:sym typeface="Canva Sans"/>
            </a:endParaRPr>
          </a:p>
        </p:txBody>
      </p:sp>
      <p:sp>
        <p:nvSpPr>
          <p:cNvPr id="5" name="Freeform 5"/>
          <p:cNvSpPr/>
          <p:nvPr/>
        </p:nvSpPr>
        <p:spPr>
          <a:xfrm>
            <a:off x="762117" y="6956655"/>
            <a:ext cx="8681181" cy="1388989"/>
          </a:xfrm>
          <a:custGeom>
            <a:avLst/>
            <a:gdLst/>
            <a:ahLst/>
            <a:cxnLst/>
            <a:rect l="l" t="t" r="r" b="b"/>
            <a:pathLst>
              <a:path w="8681181" h="1388989">
                <a:moveTo>
                  <a:pt x="0" y="0"/>
                </a:moveTo>
                <a:lnTo>
                  <a:pt x="8681181" y="0"/>
                </a:lnTo>
                <a:lnTo>
                  <a:pt x="8681181" y="1388989"/>
                </a:lnTo>
                <a:lnTo>
                  <a:pt x="0" y="1388989"/>
                </a:lnTo>
                <a:lnTo>
                  <a:pt x="0" y="0"/>
                </a:lnTo>
                <a:close/>
              </a:path>
            </a:pathLst>
          </a:custGeom>
          <a:blipFill>
            <a:blip r:embed="rId6"/>
            <a:stretch>
              <a:fillRect/>
            </a:stretch>
          </a:blipFill>
        </p:spPr>
        <p:txBody>
          <a:bodyPr/>
          <a:lstStyle/>
          <a:p>
            <a:endParaRPr lang="en-GB"/>
          </a:p>
        </p:txBody>
      </p:sp>
      <p:sp>
        <p:nvSpPr>
          <p:cNvPr id="6" name="TextBox 6"/>
          <p:cNvSpPr txBox="1"/>
          <p:nvPr/>
        </p:nvSpPr>
        <p:spPr>
          <a:xfrm>
            <a:off x="1065283" y="768346"/>
            <a:ext cx="10997132" cy="887077"/>
          </a:xfrm>
          <a:prstGeom prst="rect">
            <a:avLst/>
          </a:prstGeom>
        </p:spPr>
        <p:txBody>
          <a:bodyPr lIns="0" tIns="0" rIns="0" bIns="0" rtlCol="0" anchor="t">
            <a:spAutoFit/>
          </a:bodyPr>
          <a:lstStyle/>
          <a:p>
            <a:pPr algn="l">
              <a:lnSpc>
                <a:spcPts val="7279"/>
              </a:lnSpc>
            </a:pPr>
            <a:r>
              <a:rPr lang="en-US" sz="5199" b="1">
                <a:solidFill>
                  <a:srgbClr val="28538D"/>
                </a:solidFill>
                <a:latin typeface="Canva Sans Bold"/>
                <a:ea typeface="Canva Sans Bold"/>
                <a:cs typeface="Canva Sans Bold"/>
                <a:sym typeface="Canva Sans Bold"/>
              </a:rPr>
              <a:t>Courses and entry requirements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5230133" y="632777"/>
            <a:ext cx="2029167" cy="1253482"/>
          </a:xfrm>
          <a:custGeom>
            <a:avLst/>
            <a:gdLst/>
            <a:ahLst/>
            <a:cxnLst/>
            <a:rect l="l" t="t" r="r" b="b"/>
            <a:pathLst>
              <a:path w="2029167" h="1253482">
                <a:moveTo>
                  <a:pt x="0" y="0"/>
                </a:moveTo>
                <a:lnTo>
                  <a:pt x="2029167" y="0"/>
                </a:lnTo>
                <a:lnTo>
                  <a:pt x="2029167" y="1253483"/>
                </a:lnTo>
                <a:lnTo>
                  <a:pt x="0" y="1253483"/>
                </a:lnTo>
                <a:lnTo>
                  <a:pt x="0" y="0"/>
                </a:lnTo>
                <a:close/>
              </a:path>
            </a:pathLst>
          </a:custGeom>
          <a:blipFill>
            <a:blip r:embed="rId2"/>
            <a:stretch>
              <a:fillRect/>
            </a:stretch>
          </a:blipFill>
        </p:spPr>
        <p:txBody>
          <a:bodyPr/>
          <a:lstStyle/>
          <a:p>
            <a:endParaRPr lang="en-GB"/>
          </a:p>
        </p:txBody>
      </p:sp>
      <p:sp>
        <p:nvSpPr>
          <p:cNvPr id="3" name="Freeform 3"/>
          <p:cNvSpPr/>
          <p:nvPr/>
        </p:nvSpPr>
        <p:spPr>
          <a:xfrm rot="-10800000" flipV="1">
            <a:off x="14941769" y="6956655"/>
            <a:ext cx="3811423" cy="3811423"/>
          </a:xfrm>
          <a:custGeom>
            <a:avLst/>
            <a:gdLst/>
            <a:ahLst/>
            <a:cxnLst/>
            <a:rect l="l" t="t" r="r" b="b"/>
            <a:pathLst>
              <a:path w="3811423" h="3811423">
                <a:moveTo>
                  <a:pt x="0" y="3811423"/>
                </a:moveTo>
                <a:lnTo>
                  <a:pt x="3811423" y="3811423"/>
                </a:lnTo>
                <a:lnTo>
                  <a:pt x="3811423" y="0"/>
                </a:lnTo>
                <a:lnTo>
                  <a:pt x="0" y="0"/>
                </a:lnTo>
                <a:lnTo>
                  <a:pt x="0" y="38114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4" name="TextBox 4"/>
          <p:cNvSpPr txBox="1"/>
          <p:nvPr/>
        </p:nvSpPr>
        <p:spPr>
          <a:xfrm>
            <a:off x="1065283" y="768346"/>
            <a:ext cx="10997132" cy="887077"/>
          </a:xfrm>
          <a:prstGeom prst="rect">
            <a:avLst/>
          </a:prstGeom>
        </p:spPr>
        <p:txBody>
          <a:bodyPr lIns="0" tIns="0" rIns="0" bIns="0" rtlCol="0" anchor="t">
            <a:spAutoFit/>
          </a:bodyPr>
          <a:lstStyle/>
          <a:p>
            <a:pPr algn="l">
              <a:lnSpc>
                <a:spcPts val="7279"/>
              </a:lnSpc>
            </a:pPr>
            <a:r>
              <a:rPr lang="en-US" sz="5199" b="1">
                <a:solidFill>
                  <a:srgbClr val="28538D"/>
                </a:solidFill>
                <a:latin typeface="Canva Sans Bold"/>
                <a:ea typeface="Canva Sans Bold"/>
                <a:cs typeface="Canva Sans Bold"/>
                <a:sym typeface="Canva Sans Bold"/>
              </a:rPr>
              <a:t>University open days</a:t>
            </a:r>
          </a:p>
        </p:txBody>
      </p:sp>
      <p:sp>
        <p:nvSpPr>
          <p:cNvPr id="5" name="TextBox 5"/>
          <p:cNvSpPr txBox="1"/>
          <p:nvPr/>
        </p:nvSpPr>
        <p:spPr>
          <a:xfrm>
            <a:off x="1065283" y="2165286"/>
            <a:ext cx="16194017" cy="7281076"/>
          </a:xfrm>
          <a:prstGeom prst="rect">
            <a:avLst/>
          </a:prstGeom>
        </p:spPr>
        <p:txBody>
          <a:bodyPr lIns="0" tIns="0" rIns="0" bIns="0" rtlCol="0" anchor="t">
            <a:spAutoFit/>
          </a:bodyPr>
          <a:lstStyle/>
          <a:p>
            <a:pPr algn="l">
              <a:lnSpc>
                <a:spcPts val="4480"/>
              </a:lnSpc>
            </a:pPr>
            <a:r>
              <a:rPr lang="en-US" sz="3200">
                <a:solidFill>
                  <a:srgbClr val="28538D"/>
                </a:solidFill>
                <a:latin typeface="Canva Sans"/>
                <a:ea typeface="Canva Sans"/>
                <a:cs typeface="Canva Sans"/>
                <a:sym typeface="Canva Sans"/>
              </a:rPr>
              <a:t>We would recommend, if possible, to visit your university choices on Open Days - </a:t>
            </a:r>
            <a:r>
              <a:rPr lang="en-US" sz="3200" b="1" u="sng">
                <a:solidFill>
                  <a:srgbClr val="28538D"/>
                </a:solidFill>
                <a:latin typeface="Canva Sans Bold"/>
                <a:ea typeface="Canva Sans Bold"/>
                <a:cs typeface="Canva Sans Bold"/>
                <a:sym typeface="Canva Sans Bold"/>
                <a:hlinkClick r:id="rId5" tooltip="https://www.ucas.com/explore/search/events?query="/>
              </a:rPr>
              <a:t>Search | Open days and events | UCAS</a:t>
            </a:r>
          </a:p>
          <a:p>
            <a:pPr algn="l">
              <a:lnSpc>
                <a:spcPts val="4480"/>
              </a:lnSpc>
            </a:pPr>
            <a:endParaRPr lang="en-US" sz="3200" b="1" u="sng">
              <a:solidFill>
                <a:srgbClr val="28538D"/>
              </a:solidFill>
              <a:latin typeface="Canva Sans Bold"/>
              <a:ea typeface="Canva Sans Bold"/>
              <a:cs typeface="Canva Sans Bold"/>
              <a:sym typeface="Canva Sans Bold"/>
              <a:hlinkClick r:id="rId5" tooltip="https://www.ucas.com/explore/search/events?query="/>
            </a:endParaRPr>
          </a:p>
          <a:p>
            <a:pPr algn="l">
              <a:lnSpc>
                <a:spcPts val="4480"/>
              </a:lnSpc>
            </a:pPr>
            <a:r>
              <a:rPr lang="en-US" sz="3200">
                <a:solidFill>
                  <a:srgbClr val="28538D"/>
                </a:solidFill>
                <a:latin typeface="Canva Sans"/>
                <a:ea typeface="Canva Sans"/>
                <a:cs typeface="Canva Sans"/>
                <a:sym typeface="Canva Sans"/>
              </a:rPr>
              <a:t>•This will give you the opportunity to learn more about the university, the course and ask any questions you want to. It also gives you a taster of real university life!</a:t>
            </a:r>
          </a:p>
          <a:p>
            <a:pPr algn="l">
              <a:lnSpc>
                <a:spcPts val="4480"/>
              </a:lnSpc>
            </a:pPr>
            <a:endParaRPr lang="en-US" sz="3200">
              <a:solidFill>
                <a:srgbClr val="28538D"/>
              </a:solidFill>
              <a:latin typeface="Canva Sans"/>
              <a:ea typeface="Canva Sans"/>
              <a:cs typeface="Canva Sans"/>
              <a:sym typeface="Canva Sans"/>
            </a:endParaRPr>
          </a:p>
          <a:p>
            <a:pPr algn="l">
              <a:lnSpc>
                <a:spcPts val="4480"/>
              </a:lnSpc>
            </a:pPr>
            <a:r>
              <a:rPr lang="en-US" sz="3200">
                <a:solidFill>
                  <a:srgbClr val="28538D"/>
                </a:solidFill>
                <a:latin typeface="Canva Sans"/>
                <a:ea typeface="Canva Sans"/>
                <a:cs typeface="Canva Sans"/>
                <a:sym typeface="Canva Sans"/>
              </a:rPr>
              <a:t>•If you are unable to do any in-person visits, some universities have virtual Open Days or you can watch pre-recorded videos which are available on the UCAS website.</a:t>
            </a:r>
          </a:p>
          <a:p>
            <a:pPr algn="l">
              <a:lnSpc>
                <a:spcPts val="4480"/>
              </a:lnSpc>
            </a:pPr>
            <a:endParaRPr lang="en-US" sz="3200">
              <a:solidFill>
                <a:srgbClr val="28538D"/>
              </a:solidFill>
              <a:latin typeface="Canva Sans"/>
              <a:ea typeface="Canva Sans"/>
              <a:cs typeface="Canva Sans"/>
              <a:sym typeface="Canva Sans"/>
            </a:endParaRPr>
          </a:p>
          <a:p>
            <a:pPr algn="l">
              <a:lnSpc>
                <a:spcPts val="4480"/>
              </a:lnSpc>
            </a:pPr>
            <a:r>
              <a:rPr lang="en-US" sz="3200" b="1">
                <a:solidFill>
                  <a:srgbClr val="28538D"/>
                </a:solidFill>
                <a:latin typeface="Canva Sans Bold"/>
                <a:ea typeface="Canva Sans Bold"/>
                <a:cs typeface="Canva Sans Bold"/>
                <a:sym typeface="Canva Sans Bold"/>
              </a:rPr>
              <a:t>Activity: </a:t>
            </a:r>
            <a:r>
              <a:rPr lang="en-US" sz="3200">
                <a:solidFill>
                  <a:srgbClr val="28538D"/>
                </a:solidFill>
                <a:latin typeface="Canva Sans"/>
                <a:ea typeface="Canva Sans"/>
                <a:cs typeface="Canva Sans"/>
                <a:sym typeface="Canva Sans"/>
              </a:rPr>
              <a:t>Take a look at the search tool above. Are there any upcoming Open Days your mentee can sign up for?</a:t>
            </a:r>
          </a:p>
          <a:p>
            <a:pPr algn="l">
              <a:lnSpc>
                <a:spcPts val="4480"/>
              </a:lnSpc>
              <a:spcBef>
                <a:spcPct val="0"/>
              </a:spcBef>
            </a:pPr>
            <a:endParaRPr lang="en-US" sz="3200">
              <a:solidFill>
                <a:srgbClr val="28538D"/>
              </a:solidFill>
              <a:latin typeface="Canva Sans"/>
              <a:ea typeface="Canva Sans"/>
              <a:cs typeface="Canva Sans"/>
              <a:sym typeface="Canva San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5230133" y="632777"/>
            <a:ext cx="2029167" cy="1253482"/>
          </a:xfrm>
          <a:custGeom>
            <a:avLst/>
            <a:gdLst/>
            <a:ahLst/>
            <a:cxnLst/>
            <a:rect l="l" t="t" r="r" b="b"/>
            <a:pathLst>
              <a:path w="2029167" h="1253482">
                <a:moveTo>
                  <a:pt x="0" y="0"/>
                </a:moveTo>
                <a:lnTo>
                  <a:pt x="2029167" y="0"/>
                </a:lnTo>
                <a:lnTo>
                  <a:pt x="2029167" y="1253483"/>
                </a:lnTo>
                <a:lnTo>
                  <a:pt x="0" y="1253483"/>
                </a:lnTo>
                <a:lnTo>
                  <a:pt x="0" y="0"/>
                </a:lnTo>
                <a:close/>
              </a:path>
            </a:pathLst>
          </a:custGeom>
          <a:blipFill>
            <a:blip r:embed="rId2"/>
            <a:stretch>
              <a:fillRect/>
            </a:stretch>
          </a:blipFill>
        </p:spPr>
        <p:txBody>
          <a:bodyPr/>
          <a:lstStyle/>
          <a:p>
            <a:endParaRPr lang="en-GB"/>
          </a:p>
        </p:txBody>
      </p:sp>
      <p:sp>
        <p:nvSpPr>
          <p:cNvPr id="3" name="Freeform 3"/>
          <p:cNvSpPr/>
          <p:nvPr/>
        </p:nvSpPr>
        <p:spPr>
          <a:xfrm rot="-10800000" flipV="1">
            <a:off x="14941769" y="6956655"/>
            <a:ext cx="3811423" cy="3811423"/>
          </a:xfrm>
          <a:custGeom>
            <a:avLst/>
            <a:gdLst/>
            <a:ahLst/>
            <a:cxnLst/>
            <a:rect l="l" t="t" r="r" b="b"/>
            <a:pathLst>
              <a:path w="3811423" h="3811423">
                <a:moveTo>
                  <a:pt x="0" y="3811423"/>
                </a:moveTo>
                <a:lnTo>
                  <a:pt x="3811423" y="3811423"/>
                </a:lnTo>
                <a:lnTo>
                  <a:pt x="3811423" y="0"/>
                </a:lnTo>
                <a:lnTo>
                  <a:pt x="0" y="0"/>
                </a:lnTo>
                <a:lnTo>
                  <a:pt x="0" y="38114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4" name="TextBox 4"/>
          <p:cNvSpPr txBox="1"/>
          <p:nvPr/>
        </p:nvSpPr>
        <p:spPr>
          <a:xfrm>
            <a:off x="1028700" y="768346"/>
            <a:ext cx="12063462" cy="1810984"/>
          </a:xfrm>
          <a:prstGeom prst="rect">
            <a:avLst/>
          </a:prstGeom>
        </p:spPr>
        <p:txBody>
          <a:bodyPr lIns="0" tIns="0" rIns="0" bIns="0" rtlCol="0" anchor="t">
            <a:spAutoFit/>
          </a:bodyPr>
          <a:lstStyle/>
          <a:p>
            <a:pPr algn="l">
              <a:lnSpc>
                <a:spcPts val="7279"/>
              </a:lnSpc>
            </a:pPr>
            <a:r>
              <a:rPr lang="en-US" sz="5199" b="1">
                <a:solidFill>
                  <a:srgbClr val="28538D"/>
                </a:solidFill>
                <a:latin typeface="Canva Sans Bold"/>
                <a:ea typeface="Canva Sans Bold"/>
                <a:cs typeface="Canva Sans Bold"/>
                <a:sym typeface="Canva Sans Bold"/>
              </a:rPr>
              <a:t>Things to consider when doing your research</a:t>
            </a:r>
          </a:p>
        </p:txBody>
      </p:sp>
      <p:sp>
        <p:nvSpPr>
          <p:cNvPr id="5" name="TextBox 5"/>
          <p:cNvSpPr txBox="1"/>
          <p:nvPr/>
        </p:nvSpPr>
        <p:spPr>
          <a:xfrm>
            <a:off x="723052" y="2705168"/>
            <a:ext cx="15521664" cy="6157198"/>
          </a:xfrm>
          <a:prstGeom prst="rect">
            <a:avLst/>
          </a:prstGeom>
        </p:spPr>
        <p:txBody>
          <a:bodyPr lIns="0" tIns="0" rIns="0" bIns="0" rtlCol="0" anchor="t">
            <a:spAutoFit/>
          </a:bodyPr>
          <a:lstStyle/>
          <a:p>
            <a:pPr algn="l">
              <a:lnSpc>
                <a:spcPts val="4480"/>
              </a:lnSpc>
            </a:pPr>
            <a:endParaRPr/>
          </a:p>
          <a:p>
            <a:pPr marL="690881" lvl="1" indent="-345440" algn="l">
              <a:lnSpc>
                <a:spcPts val="4480"/>
              </a:lnSpc>
              <a:buFont typeface="Arial"/>
              <a:buChar char="•"/>
            </a:pPr>
            <a:r>
              <a:rPr lang="en-US" sz="3200" i="1">
                <a:solidFill>
                  <a:srgbClr val="28538D"/>
                </a:solidFill>
                <a:latin typeface="Canva Sans Italics"/>
                <a:ea typeface="Canva Sans Italics"/>
                <a:cs typeface="Canva Sans Italics"/>
                <a:sym typeface="Canva Sans Italics"/>
              </a:rPr>
              <a:t>Do you want a campus university?</a:t>
            </a:r>
          </a:p>
          <a:p>
            <a:pPr marL="690881" lvl="1" indent="-345440" algn="l">
              <a:lnSpc>
                <a:spcPts val="4480"/>
              </a:lnSpc>
              <a:buFont typeface="Arial"/>
              <a:buChar char="•"/>
            </a:pPr>
            <a:r>
              <a:rPr lang="en-US" sz="3200" i="1">
                <a:solidFill>
                  <a:srgbClr val="28538D"/>
                </a:solidFill>
                <a:latin typeface="Canva Sans Italics"/>
                <a:ea typeface="Canva Sans Italics"/>
                <a:cs typeface="Canva Sans Italics"/>
                <a:sym typeface="Canva Sans Italics"/>
              </a:rPr>
              <a:t>Do you like the look of the modules you will be studying?</a:t>
            </a:r>
          </a:p>
          <a:p>
            <a:pPr marL="690881" lvl="1" indent="-345440" algn="l">
              <a:lnSpc>
                <a:spcPts val="4480"/>
              </a:lnSpc>
              <a:buFont typeface="Arial"/>
              <a:buChar char="•"/>
            </a:pPr>
            <a:r>
              <a:rPr lang="en-US" sz="3200" i="1">
                <a:solidFill>
                  <a:srgbClr val="28538D"/>
                </a:solidFill>
                <a:latin typeface="Canva Sans Italics"/>
                <a:ea typeface="Canva Sans Italics"/>
                <a:cs typeface="Canva Sans Italics"/>
                <a:sym typeface="Canva Sans Italics"/>
              </a:rPr>
              <a:t>If you are moving outside of London, have you looked at all the different types of accommodation available - en-suite, catered, self-catered?</a:t>
            </a:r>
          </a:p>
          <a:p>
            <a:pPr marL="690881" lvl="1" indent="-345440" algn="l">
              <a:lnSpc>
                <a:spcPts val="4480"/>
              </a:lnSpc>
              <a:buFont typeface="Arial"/>
              <a:buChar char="•"/>
            </a:pPr>
            <a:r>
              <a:rPr lang="en-US" sz="3200" i="1">
                <a:solidFill>
                  <a:srgbClr val="28538D"/>
                </a:solidFill>
                <a:latin typeface="Canva Sans Italics"/>
                <a:ea typeface="Canva Sans Italics"/>
                <a:cs typeface="Canva Sans Italics"/>
                <a:sym typeface="Canva Sans Italics"/>
              </a:rPr>
              <a:t>How will you manage your finances?</a:t>
            </a:r>
          </a:p>
          <a:p>
            <a:pPr marL="690881" lvl="1" indent="-345440" algn="l">
              <a:lnSpc>
                <a:spcPts val="4480"/>
              </a:lnSpc>
              <a:buFont typeface="Arial"/>
              <a:buChar char="•"/>
            </a:pPr>
            <a:r>
              <a:rPr lang="en-US" sz="3200" i="1">
                <a:solidFill>
                  <a:srgbClr val="28538D"/>
                </a:solidFill>
                <a:latin typeface="Canva Sans Italics"/>
                <a:ea typeface="Canva Sans Italics"/>
                <a:cs typeface="Canva Sans Italics"/>
                <a:sym typeface="Canva Sans Italics"/>
              </a:rPr>
              <a:t>Is your accommodation near your university campus or building?</a:t>
            </a:r>
          </a:p>
          <a:p>
            <a:pPr marL="690881" lvl="1" indent="-345440" algn="l">
              <a:lnSpc>
                <a:spcPts val="4480"/>
              </a:lnSpc>
              <a:buFont typeface="Arial"/>
              <a:buChar char="•"/>
            </a:pPr>
            <a:r>
              <a:rPr lang="en-US" sz="3200" i="1">
                <a:solidFill>
                  <a:srgbClr val="28538D"/>
                </a:solidFill>
                <a:latin typeface="Canva Sans Italics"/>
                <a:ea typeface="Canva Sans Italics"/>
                <a:cs typeface="Canva Sans Italics"/>
                <a:sym typeface="Canva Sans Italics"/>
              </a:rPr>
              <a:t>Is your university near a train station or easy to get to?</a:t>
            </a:r>
          </a:p>
          <a:p>
            <a:pPr marL="690881" lvl="1" indent="-345440" algn="l">
              <a:lnSpc>
                <a:spcPts val="4480"/>
              </a:lnSpc>
              <a:buFont typeface="Arial"/>
              <a:buChar char="•"/>
            </a:pPr>
            <a:r>
              <a:rPr lang="en-US" sz="3200" i="1">
                <a:solidFill>
                  <a:srgbClr val="28538D"/>
                </a:solidFill>
                <a:latin typeface="Canva Sans Italics"/>
                <a:ea typeface="Canva Sans Italics"/>
                <a:cs typeface="Canva Sans Italics"/>
                <a:sym typeface="Canva Sans Italics"/>
              </a:rPr>
              <a:t>Which societies/sports/activities would you like to get involved in?</a:t>
            </a:r>
          </a:p>
          <a:p>
            <a:pPr marL="690881" lvl="1" indent="-345440" algn="l">
              <a:lnSpc>
                <a:spcPts val="4480"/>
              </a:lnSpc>
              <a:buFont typeface="Arial"/>
              <a:buChar char="•"/>
            </a:pPr>
            <a:r>
              <a:rPr lang="en-US" sz="3200" i="1">
                <a:solidFill>
                  <a:srgbClr val="28538D"/>
                </a:solidFill>
                <a:latin typeface="Canva Sans Italics"/>
                <a:ea typeface="Canva Sans Italics"/>
                <a:cs typeface="Canva Sans Italics"/>
                <a:sym typeface="Canva Sans Italics"/>
              </a:rPr>
              <a:t>Would you like to do a postgraduate course?</a:t>
            </a:r>
          </a:p>
          <a:p>
            <a:pPr algn="l">
              <a:lnSpc>
                <a:spcPts val="4480"/>
              </a:lnSpc>
            </a:pPr>
            <a:endParaRPr lang="en-US" sz="3200" i="1">
              <a:solidFill>
                <a:srgbClr val="28538D"/>
              </a:solidFill>
              <a:latin typeface="Canva Sans Italics"/>
              <a:ea typeface="Canva Sans Italics"/>
              <a:cs typeface="Canva Sans Italics"/>
              <a:sym typeface="Canva Sans Itali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5230133" y="632777"/>
            <a:ext cx="2029167" cy="1253482"/>
          </a:xfrm>
          <a:custGeom>
            <a:avLst/>
            <a:gdLst/>
            <a:ahLst/>
            <a:cxnLst/>
            <a:rect l="l" t="t" r="r" b="b"/>
            <a:pathLst>
              <a:path w="2029167" h="1253482">
                <a:moveTo>
                  <a:pt x="0" y="0"/>
                </a:moveTo>
                <a:lnTo>
                  <a:pt x="2029167" y="0"/>
                </a:lnTo>
                <a:lnTo>
                  <a:pt x="2029167" y="1253483"/>
                </a:lnTo>
                <a:lnTo>
                  <a:pt x="0" y="1253483"/>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028700" y="768346"/>
            <a:ext cx="10997132" cy="887077"/>
          </a:xfrm>
          <a:prstGeom prst="rect">
            <a:avLst/>
          </a:prstGeom>
        </p:spPr>
        <p:txBody>
          <a:bodyPr lIns="0" tIns="0" rIns="0" bIns="0" rtlCol="0" anchor="t">
            <a:spAutoFit/>
          </a:bodyPr>
          <a:lstStyle/>
          <a:p>
            <a:pPr algn="l">
              <a:lnSpc>
                <a:spcPts val="7279"/>
              </a:lnSpc>
            </a:pPr>
            <a:r>
              <a:rPr lang="en-US" sz="5199" b="1">
                <a:solidFill>
                  <a:srgbClr val="28538D"/>
                </a:solidFill>
                <a:latin typeface="Canva Sans Bold"/>
                <a:ea typeface="Canva Sans Bold"/>
                <a:cs typeface="Canva Sans Bold"/>
                <a:sym typeface="Canva Sans Bold"/>
              </a:rPr>
              <a:t>Industry and Placement years</a:t>
            </a:r>
          </a:p>
        </p:txBody>
      </p:sp>
      <p:sp>
        <p:nvSpPr>
          <p:cNvPr id="4" name="TextBox 4"/>
          <p:cNvSpPr txBox="1"/>
          <p:nvPr/>
        </p:nvSpPr>
        <p:spPr>
          <a:xfrm>
            <a:off x="1065283" y="1829110"/>
            <a:ext cx="15521664" cy="8404954"/>
          </a:xfrm>
          <a:prstGeom prst="rect">
            <a:avLst/>
          </a:prstGeom>
        </p:spPr>
        <p:txBody>
          <a:bodyPr lIns="0" tIns="0" rIns="0" bIns="0" rtlCol="0" anchor="t">
            <a:spAutoFit/>
          </a:bodyPr>
          <a:lstStyle/>
          <a:p>
            <a:pPr algn="l">
              <a:lnSpc>
                <a:spcPts val="4480"/>
              </a:lnSpc>
            </a:pPr>
            <a:endParaRPr/>
          </a:p>
          <a:p>
            <a:pPr algn="l">
              <a:lnSpc>
                <a:spcPts val="4480"/>
              </a:lnSpc>
            </a:pPr>
            <a:r>
              <a:rPr lang="en-US" sz="3200" b="1">
                <a:solidFill>
                  <a:srgbClr val="28538D"/>
                </a:solidFill>
                <a:latin typeface="Canva Sans Bold"/>
                <a:ea typeface="Canva Sans Bold"/>
                <a:cs typeface="Canva Sans Bold"/>
                <a:sym typeface="Canva Sans Bold"/>
              </a:rPr>
              <a:t>Industry and placement year </a:t>
            </a:r>
            <a:r>
              <a:rPr lang="en-US" sz="3200">
                <a:solidFill>
                  <a:srgbClr val="28538D"/>
                </a:solidFill>
                <a:latin typeface="Canva Sans"/>
                <a:ea typeface="Canva Sans"/>
                <a:cs typeface="Canva Sans"/>
                <a:sym typeface="Canva Sans"/>
              </a:rPr>
              <a:t>– a year in industry is an opportunity for undergraduates to spend a year of their studies working within the industry of their chosen subject. </a:t>
            </a:r>
          </a:p>
          <a:p>
            <a:pPr algn="l">
              <a:lnSpc>
                <a:spcPts val="4480"/>
              </a:lnSpc>
            </a:pPr>
            <a:r>
              <a:rPr lang="en-US" sz="3200">
                <a:solidFill>
                  <a:srgbClr val="28538D"/>
                </a:solidFill>
                <a:latin typeface="Canva Sans"/>
                <a:ea typeface="Canva Sans"/>
                <a:cs typeface="Canva Sans"/>
                <a:sym typeface="Canva Sans"/>
              </a:rPr>
              <a:t>This year is typically taken in your third year of study. You would then go back to university to complete your fourth year.</a:t>
            </a:r>
          </a:p>
          <a:p>
            <a:pPr algn="l">
              <a:lnSpc>
                <a:spcPts val="4480"/>
              </a:lnSpc>
            </a:pPr>
            <a:endParaRPr lang="en-US" sz="3200">
              <a:solidFill>
                <a:srgbClr val="28538D"/>
              </a:solidFill>
              <a:latin typeface="Canva Sans"/>
              <a:ea typeface="Canva Sans"/>
              <a:cs typeface="Canva Sans"/>
              <a:sym typeface="Canva Sans"/>
            </a:endParaRPr>
          </a:p>
          <a:p>
            <a:pPr algn="l">
              <a:lnSpc>
                <a:spcPts val="4480"/>
              </a:lnSpc>
            </a:pPr>
            <a:r>
              <a:rPr lang="en-US" sz="3200">
                <a:solidFill>
                  <a:srgbClr val="28538D"/>
                </a:solidFill>
                <a:latin typeface="Canva Sans"/>
                <a:ea typeface="Canva Sans"/>
                <a:cs typeface="Canva Sans"/>
                <a:sym typeface="Canva Sans"/>
              </a:rPr>
              <a:t>Not all universities and courses offer this option so make sure to do your research!</a:t>
            </a:r>
          </a:p>
          <a:p>
            <a:pPr algn="l">
              <a:lnSpc>
                <a:spcPts val="4480"/>
              </a:lnSpc>
            </a:pPr>
            <a:r>
              <a:rPr lang="en-US" sz="3200">
                <a:solidFill>
                  <a:srgbClr val="28538D"/>
                </a:solidFill>
                <a:latin typeface="Canva Sans"/>
                <a:ea typeface="Canva Sans"/>
                <a:cs typeface="Canva Sans"/>
                <a:sym typeface="Canva Sans"/>
              </a:rPr>
              <a:t>You might also get the opportunity to do your industry or placement year abroad! ☀</a:t>
            </a:r>
          </a:p>
          <a:p>
            <a:pPr algn="l">
              <a:lnSpc>
                <a:spcPts val="4480"/>
              </a:lnSpc>
            </a:pPr>
            <a:endParaRPr lang="en-US" sz="3200">
              <a:solidFill>
                <a:srgbClr val="28538D"/>
              </a:solidFill>
              <a:latin typeface="Canva Sans"/>
              <a:ea typeface="Canva Sans"/>
              <a:cs typeface="Canva Sans"/>
              <a:sym typeface="Canva Sans"/>
            </a:endParaRPr>
          </a:p>
          <a:p>
            <a:pPr algn="l">
              <a:lnSpc>
                <a:spcPts val="4480"/>
              </a:lnSpc>
            </a:pPr>
            <a:r>
              <a:rPr lang="en-US" sz="3200" b="1">
                <a:solidFill>
                  <a:srgbClr val="28538D"/>
                </a:solidFill>
                <a:latin typeface="Canva Sans Bold"/>
                <a:ea typeface="Canva Sans Bold"/>
                <a:cs typeface="Canva Sans Bold"/>
                <a:sym typeface="Canva Sans Bold"/>
              </a:rPr>
              <a:t>Discuss with your mentee</a:t>
            </a:r>
            <a:r>
              <a:rPr lang="en-US" sz="3200">
                <a:solidFill>
                  <a:srgbClr val="28538D"/>
                </a:solidFill>
                <a:latin typeface="Canva Sans"/>
                <a:ea typeface="Canva Sans"/>
                <a:cs typeface="Canva Sans"/>
                <a:sym typeface="Canva Sans"/>
              </a:rPr>
              <a:t>: what are some of the benefits of industry and placement years? </a:t>
            </a:r>
          </a:p>
          <a:p>
            <a:pPr algn="l">
              <a:lnSpc>
                <a:spcPts val="4480"/>
              </a:lnSpc>
            </a:pPr>
            <a:endParaRPr lang="en-US" sz="3200">
              <a:solidFill>
                <a:srgbClr val="28538D"/>
              </a:solidFill>
              <a:latin typeface="Canva Sans"/>
              <a:ea typeface="Canva Sans"/>
              <a:cs typeface="Canva Sans"/>
              <a:sym typeface="Canva Sans"/>
            </a:endParaRPr>
          </a:p>
        </p:txBody>
      </p:sp>
      <p:sp>
        <p:nvSpPr>
          <p:cNvPr id="5" name="Freeform 5"/>
          <p:cNvSpPr/>
          <p:nvPr/>
        </p:nvSpPr>
        <p:spPr>
          <a:xfrm rot="-10800000" flipV="1">
            <a:off x="14941769" y="6956655"/>
            <a:ext cx="3811423" cy="3811423"/>
          </a:xfrm>
          <a:custGeom>
            <a:avLst/>
            <a:gdLst/>
            <a:ahLst/>
            <a:cxnLst/>
            <a:rect l="l" t="t" r="r" b="b"/>
            <a:pathLst>
              <a:path w="3811423" h="3811423">
                <a:moveTo>
                  <a:pt x="0" y="3811423"/>
                </a:moveTo>
                <a:lnTo>
                  <a:pt x="3811423" y="3811423"/>
                </a:lnTo>
                <a:lnTo>
                  <a:pt x="3811423" y="0"/>
                </a:lnTo>
                <a:lnTo>
                  <a:pt x="0" y="0"/>
                </a:lnTo>
                <a:lnTo>
                  <a:pt x="0" y="38114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888</Words>
  <Application>Microsoft Office PowerPoint</Application>
  <PresentationFormat>Custom</PresentationFormat>
  <Paragraphs>74</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Canva Sans</vt:lpstr>
      <vt:lpstr>Canva Sans Bold</vt:lpstr>
      <vt:lpstr>Arial</vt:lpstr>
      <vt:lpstr>Canva Sans Bold Italics</vt:lpstr>
      <vt:lpstr>Calibri</vt:lpstr>
      <vt:lpstr>Canva Sans Italics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UCAS (new)</dc:title>
  <cp:lastModifiedBy>Ronika Bhudia</cp:lastModifiedBy>
  <cp:revision>2</cp:revision>
  <dcterms:created xsi:type="dcterms:W3CDTF">2006-08-16T00:00:00Z</dcterms:created>
  <dcterms:modified xsi:type="dcterms:W3CDTF">2024-09-20T14:40:48Z</dcterms:modified>
  <dc:identifier>DAGRTqNS7lw</dc:identifier>
</cp:coreProperties>
</file>